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74" r:id="rId4"/>
    <p:sldMasterId id="2147483775" r:id="rId5"/>
    <p:sldMasterId id="2147483776" r:id="rId6"/>
    <p:sldMasterId id="2147483777" r:id="rId7"/>
    <p:sldMasterId id="2147483778" r:id="rId8"/>
    <p:sldMasterId id="2147483779" r:id="rId9"/>
    <p:sldMasterId id="2147483780" r:id="rId10"/>
    <p:sldMasterId id="2147483781" r:id="rId11"/>
    <p:sldMasterId id="2147483782" r:id="rId12"/>
    <p:sldMasterId id="2147483783" r:id="rId13"/>
    <p:sldMasterId id="2147483784"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 id="400" r:id="rId160"/>
    <p:sldId id="401" r:id="rId161"/>
    <p:sldId id="402" r:id="rId162"/>
    <p:sldId id="403" r:id="rId163"/>
    <p:sldId id="404" r:id="rId164"/>
    <p:sldId id="405" r:id="rId165"/>
    <p:sldId id="406" r:id="rId166"/>
    <p:sldId id="407" r:id="rId167"/>
    <p:sldId id="408" r:id="rId168"/>
    <p:sldId id="409" r:id="rId169"/>
    <p:sldId id="410" r:id="rId170"/>
    <p:sldId id="411" r:id="rId171"/>
    <p:sldId id="412" r:id="rId172"/>
    <p:sldId id="413" r:id="rId173"/>
    <p:sldId id="414" r:id="rId174"/>
    <p:sldId id="415" r:id="rId175"/>
    <p:sldId id="416" r:id="rId176"/>
    <p:sldId id="417" r:id="rId177"/>
    <p:sldId id="418" r:id="rId178"/>
    <p:sldId id="419" r:id="rId179"/>
    <p:sldId id="420" r:id="rId180"/>
    <p:sldId id="421" r:id="rId181"/>
    <p:sldId id="422" r:id="rId182"/>
    <p:sldId id="423" r:id="rId183"/>
    <p:sldId id="424" r:id="rId184"/>
    <p:sldId id="425" r:id="rId185"/>
    <p:sldId id="426" r:id="rId186"/>
    <p:sldId id="427" r:id="rId187"/>
    <p:sldId id="428" r:id="rId188"/>
    <p:sldId id="429" r:id="rId189"/>
    <p:sldId id="430" r:id="rId190"/>
    <p:sldId id="431" r:id="rId191"/>
    <p:sldId id="432" r:id="rId192"/>
    <p:sldId id="433" r:id="rId193"/>
    <p:sldId id="434" r:id="rId194"/>
    <p:sldId id="435" r:id="rId195"/>
    <p:sldId id="436" r:id="rId196"/>
    <p:sldId id="437" r:id="rId197"/>
    <p:sldId id="438" r:id="rId198"/>
    <p:sldId id="439" r:id="rId199"/>
    <p:sldId id="440" r:id="rId200"/>
    <p:sldId id="441" r:id="rId201"/>
    <p:sldId id="442" r:id="rId202"/>
    <p:sldId id="443" r:id="rId203"/>
    <p:sldId id="444" r:id="rId204"/>
    <p:sldId id="445" r:id="rId205"/>
    <p:sldId id="446" r:id="rId206"/>
    <p:sldId id="447" r:id="rId207"/>
    <p:sldId id="448" r:id="rId208"/>
    <p:sldId id="449" r:id="rId209"/>
    <p:sldId id="450" r:id="rId210"/>
    <p:sldId id="451" r:id="rId211"/>
    <p:sldId id="452" r:id="rId212"/>
    <p:sldId id="453" r:id="rId213"/>
    <p:sldId id="454" r:id="rId214"/>
    <p:sldId id="455" r:id="rId215"/>
    <p:sldId id="456" r:id="rId216"/>
    <p:sldId id="457" r:id="rId217"/>
    <p:sldId id="458" r:id="rId218"/>
    <p:sldId id="459" r:id="rId219"/>
    <p:sldId id="460" r:id="rId220"/>
    <p:sldId id="461" r:id="rId221"/>
    <p:sldId id="462" r:id="rId222"/>
    <p:sldId id="463" r:id="rId223"/>
    <p:sldId id="464" r:id="rId224"/>
    <p:sldId id="465" r:id="rId225"/>
    <p:sldId id="466" r:id="rId226"/>
    <p:sldId id="467" r:id="rId227"/>
    <p:sldId id="468" r:id="rId228"/>
    <p:sldId id="469" r:id="rId229"/>
    <p:sldId id="470" r:id="rId230"/>
    <p:sldId id="471" r:id="rId231"/>
    <p:sldId id="472" r:id="rId232"/>
    <p:sldId id="473" r:id="rId233"/>
    <p:sldId id="474" r:id="rId234"/>
    <p:sldId id="475" r:id="rId235"/>
    <p:sldId id="476" r:id="rId236"/>
    <p:sldId id="477" r:id="rId237"/>
    <p:sldId id="478" r:id="rId238"/>
    <p:sldId id="479" r:id="rId239"/>
    <p:sldId id="480" r:id="rId240"/>
    <p:sldId id="481" r:id="rId241"/>
    <p:sldId id="482" r:id="rId242"/>
    <p:sldId id="483" r:id="rId243"/>
    <p:sldId id="484" r:id="rId244"/>
  </p:sldIdLst>
  <p:sldSz cy="5143500" cx="9144000"/>
  <p:notesSz cx="6858000" cy="9144000"/>
  <p:embeddedFontLst>
    <p:embeddedFont>
      <p:font typeface="Proxima Nova"/>
      <p:regular r:id="rId245"/>
      <p:bold r:id="rId246"/>
      <p:italic r:id="rId247"/>
      <p:boldItalic r:id="rId248"/>
    </p:embeddedFont>
    <p:embeddedFont>
      <p:font typeface="Roboto"/>
      <p:regular r:id="rId249"/>
      <p:bold r:id="rId250"/>
      <p:italic r:id="rId251"/>
      <p:boldItalic r:id="rId252"/>
    </p:embeddedFont>
    <p:embeddedFont>
      <p:font typeface="Overpass"/>
      <p:regular r:id="rId253"/>
      <p:bold r:id="rId254"/>
      <p:italic r:id="rId255"/>
      <p:boldItalic r:id="rId256"/>
    </p:embeddedFont>
    <p:embeddedFont>
      <p:font typeface="Overpass Light"/>
      <p:regular r:id="rId257"/>
      <p:bold r:id="rId258"/>
      <p:italic r:id="rId259"/>
      <p:boldItalic r:id="rId260"/>
    </p:embeddedFont>
    <p:embeddedFont>
      <p:font typeface="Allerta"/>
      <p:regular r:id="rId261"/>
    </p:embeddedFont>
    <p:embeddedFont>
      <p:font typeface="Roboto Mono"/>
      <p:regular r:id="rId262"/>
      <p:bold r:id="rId263"/>
      <p:italic r:id="rId264"/>
      <p:boldItalic r:id="rId265"/>
    </p:embeddedFont>
    <p:embeddedFont>
      <p:font typeface="Open Sans"/>
      <p:regular r:id="rId266"/>
      <p:bold r:id="rId267"/>
      <p:italic r:id="rId268"/>
      <p:boldItalic r:id="rId2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1CB56CA-6DEF-43DB-B557-9269287850F6}">
  <a:tblStyle styleId="{F1CB56CA-6DEF-43DB-B557-9269287850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190" Type="http://schemas.openxmlformats.org/officeDocument/2006/relationships/slide" Target="slides/slide17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194" Type="http://schemas.openxmlformats.org/officeDocument/2006/relationships/slide" Target="slides/slide179.xml"/><Relationship Id="rId43" Type="http://schemas.openxmlformats.org/officeDocument/2006/relationships/slide" Target="slides/slide28.xml"/><Relationship Id="rId193" Type="http://schemas.openxmlformats.org/officeDocument/2006/relationships/slide" Target="slides/slide178.xml"/><Relationship Id="rId46" Type="http://schemas.openxmlformats.org/officeDocument/2006/relationships/slide" Target="slides/slide31.xml"/><Relationship Id="rId192" Type="http://schemas.openxmlformats.org/officeDocument/2006/relationships/slide" Target="slides/slide177.xml"/><Relationship Id="rId45" Type="http://schemas.openxmlformats.org/officeDocument/2006/relationships/slide" Target="slides/slide30.xml"/><Relationship Id="rId191" Type="http://schemas.openxmlformats.org/officeDocument/2006/relationships/slide" Target="slides/slide176.xml"/><Relationship Id="rId48" Type="http://schemas.openxmlformats.org/officeDocument/2006/relationships/slide" Target="slides/slide33.xml"/><Relationship Id="rId187" Type="http://schemas.openxmlformats.org/officeDocument/2006/relationships/slide" Target="slides/slide172.xml"/><Relationship Id="rId47" Type="http://schemas.openxmlformats.org/officeDocument/2006/relationships/slide" Target="slides/slide32.xml"/><Relationship Id="rId186" Type="http://schemas.openxmlformats.org/officeDocument/2006/relationships/slide" Target="slides/slide171.xml"/><Relationship Id="rId185" Type="http://schemas.openxmlformats.org/officeDocument/2006/relationships/slide" Target="slides/slide170.xml"/><Relationship Id="rId49" Type="http://schemas.openxmlformats.org/officeDocument/2006/relationships/slide" Target="slides/slide34.xml"/><Relationship Id="rId184" Type="http://schemas.openxmlformats.org/officeDocument/2006/relationships/slide" Target="slides/slide169.xml"/><Relationship Id="rId189" Type="http://schemas.openxmlformats.org/officeDocument/2006/relationships/slide" Target="slides/slide174.xml"/><Relationship Id="rId188" Type="http://schemas.openxmlformats.org/officeDocument/2006/relationships/slide" Target="slides/slide173.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183" Type="http://schemas.openxmlformats.org/officeDocument/2006/relationships/slide" Target="slides/slide168.xml"/><Relationship Id="rId32" Type="http://schemas.openxmlformats.org/officeDocument/2006/relationships/slide" Target="slides/slide17.xml"/><Relationship Id="rId182" Type="http://schemas.openxmlformats.org/officeDocument/2006/relationships/slide" Target="slides/slide167.xml"/><Relationship Id="rId35" Type="http://schemas.openxmlformats.org/officeDocument/2006/relationships/slide" Target="slides/slide20.xml"/><Relationship Id="rId181" Type="http://schemas.openxmlformats.org/officeDocument/2006/relationships/slide" Target="slides/slide166.xml"/><Relationship Id="rId34" Type="http://schemas.openxmlformats.org/officeDocument/2006/relationships/slide" Target="slides/slide19.xml"/><Relationship Id="rId180" Type="http://schemas.openxmlformats.org/officeDocument/2006/relationships/slide" Target="slides/slide165.xml"/><Relationship Id="rId37" Type="http://schemas.openxmlformats.org/officeDocument/2006/relationships/slide" Target="slides/slide22.xml"/><Relationship Id="rId176" Type="http://schemas.openxmlformats.org/officeDocument/2006/relationships/slide" Target="slides/slide161.xml"/><Relationship Id="rId36" Type="http://schemas.openxmlformats.org/officeDocument/2006/relationships/slide" Target="slides/slide21.xml"/><Relationship Id="rId175" Type="http://schemas.openxmlformats.org/officeDocument/2006/relationships/slide" Target="slides/slide160.xml"/><Relationship Id="rId39" Type="http://schemas.openxmlformats.org/officeDocument/2006/relationships/slide" Target="slides/slide24.xml"/><Relationship Id="rId174" Type="http://schemas.openxmlformats.org/officeDocument/2006/relationships/slide" Target="slides/slide159.xml"/><Relationship Id="rId38" Type="http://schemas.openxmlformats.org/officeDocument/2006/relationships/slide" Target="slides/slide23.xml"/><Relationship Id="rId173" Type="http://schemas.openxmlformats.org/officeDocument/2006/relationships/slide" Target="slides/slide158.xml"/><Relationship Id="rId179" Type="http://schemas.openxmlformats.org/officeDocument/2006/relationships/slide" Target="slides/slide164.xml"/><Relationship Id="rId178" Type="http://schemas.openxmlformats.org/officeDocument/2006/relationships/slide" Target="slides/slide163.xml"/><Relationship Id="rId177" Type="http://schemas.openxmlformats.org/officeDocument/2006/relationships/slide" Target="slides/slide162.xml"/><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11" Type="http://schemas.openxmlformats.org/officeDocument/2006/relationships/slideMaster" Target="slideMasters/slideMaster8.xml"/><Relationship Id="rId10" Type="http://schemas.openxmlformats.org/officeDocument/2006/relationships/slideMaster" Target="slideMasters/slideMaster7.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15" Type="http://schemas.openxmlformats.org/officeDocument/2006/relationships/notesMaster" Target="notesMasters/notesMaster1.xml"/><Relationship Id="rId198" Type="http://schemas.openxmlformats.org/officeDocument/2006/relationships/slide" Target="slides/slide183.xml"/><Relationship Id="rId14" Type="http://schemas.openxmlformats.org/officeDocument/2006/relationships/slideMaster" Target="slideMasters/slideMaster11.xml"/><Relationship Id="rId197" Type="http://schemas.openxmlformats.org/officeDocument/2006/relationships/slide" Target="slides/slide182.xml"/><Relationship Id="rId17" Type="http://schemas.openxmlformats.org/officeDocument/2006/relationships/slide" Target="slides/slide2.xml"/><Relationship Id="rId196" Type="http://schemas.openxmlformats.org/officeDocument/2006/relationships/slide" Target="slides/slide181.xml"/><Relationship Id="rId16" Type="http://schemas.openxmlformats.org/officeDocument/2006/relationships/slide" Target="slides/slide1.xml"/><Relationship Id="rId195" Type="http://schemas.openxmlformats.org/officeDocument/2006/relationships/slide" Target="slides/slide180.xml"/><Relationship Id="rId19" Type="http://schemas.openxmlformats.org/officeDocument/2006/relationships/slide" Target="slides/slide4.xml"/><Relationship Id="rId18" Type="http://schemas.openxmlformats.org/officeDocument/2006/relationships/slide" Target="slides/slide3.xml"/><Relationship Id="rId199" Type="http://schemas.openxmlformats.org/officeDocument/2006/relationships/slide" Target="slides/slide184.xml"/><Relationship Id="rId84" Type="http://schemas.openxmlformats.org/officeDocument/2006/relationships/slide" Target="slides/slide69.xml"/><Relationship Id="rId83" Type="http://schemas.openxmlformats.org/officeDocument/2006/relationships/slide" Target="slides/slide68.xml"/><Relationship Id="rId86" Type="http://schemas.openxmlformats.org/officeDocument/2006/relationships/slide" Target="slides/slide71.xml"/><Relationship Id="rId85" Type="http://schemas.openxmlformats.org/officeDocument/2006/relationships/slide" Target="slides/slide70.xml"/><Relationship Id="rId88" Type="http://schemas.openxmlformats.org/officeDocument/2006/relationships/slide" Target="slides/slide73.xml"/><Relationship Id="rId150" Type="http://schemas.openxmlformats.org/officeDocument/2006/relationships/slide" Target="slides/slide135.xml"/><Relationship Id="rId87" Type="http://schemas.openxmlformats.org/officeDocument/2006/relationships/slide" Target="slides/slide72.xml"/><Relationship Id="rId89" Type="http://schemas.openxmlformats.org/officeDocument/2006/relationships/slide" Target="slides/slide74.xml"/><Relationship Id="rId80" Type="http://schemas.openxmlformats.org/officeDocument/2006/relationships/slide" Target="slides/slide65.xml"/><Relationship Id="rId82" Type="http://schemas.openxmlformats.org/officeDocument/2006/relationships/slide" Target="slides/slide67.xml"/><Relationship Id="rId81" Type="http://schemas.openxmlformats.org/officeDocument/2006/relationships/slide" Target="slides/slide66.xml"/><Relationship Id="rId1" Type="http://schemas.openxmlformats.org/officeDocument/2006/relationships/theme" Target="theme/theme9.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4.xml"/><Relationship Id="rId4" Type="http://schemas.openxmlformats.org/officeDocument/2006/relationships/slideMaster" Target="slideMasters/slideMaster1.xml"/><Relationship Id="rId148" Type="http://schemas.openxmlformats.org/officeDocument/2006/relationships/slide" Target="slides/slide133.xml"/><Relationship Id="rId269" Type="http://schemas.openxmlformats.org/officeDocument/2006/relationships/font" Target="fonts/OpenSans-boldItalic.fntdata"/><Relationship Id="rId9" Type="http://schemas.openxmlformats.org/officeDocument/2006/relationships/slideMaster" Target="slideMasters/slideMaster6.xml"/><Relationship Id="rId143" Type="http://schemas.openxmlformats.org/officeDocument/2006/relationships/slide" Target="slides/slide128.xml"/><Relationship Id="rId264" Type="http://schemas.openxmlformats.org/officeDocument/2006/relationships/font" Target="fonts/RobotoMono-italic.fntdata"/><Relationship Id="rId142" Type="http://schemas.openxmlformats.org/officeDocument/2006/relationships/slide" Target="slides/slide127.xml"/><Relationship Id="rId263" Type="http://schemas.openxmlformats.org/officeDocument/2006/relationships/font" Target="fonts/RobotoMono-bold.fntdata"/><Relationship Id="rId141" Type="http://schemas.openxmlformats.org/officeDocument/2006/relationships/slide" Target="slides/slide126.xml"/><Relationship Id="rId262" Type="http://schemas.openxmlformats.org/officeDocument/2006/relationships/font" Target="fonts/RobotoMono-regular.fntdata"/><Relationship Id="rId140" Type="http://schemas.openxmlformats.org/officeDocument/2006/relationships/slide" Target="slides/slide125.xml"/><Relationship Id="rId261" Type="http://schemas.openxmlformats.org/officeDocument/2006/relationships/font" Target="fonts/Allerta-regular.fntdata"/><Relationship Id="rId5" Type="http://schemas.openxmlformats.org/officeDocument/2006/relationships/slideMaster" Target="slideMasters/slideMaster2.xml"/><Relationship Id="rId147" Type="http://schemas.openxmlformats.org/officeDocument/2006/relationships/slide" Target="slides/slide132.xml"/><Relationship Id="rId268" Type="http://schemas.openxmlformats.org/officeDocument/2006/relationships/font" Target="fonts/OpenSans-italic.fntdata"/><Relationship Id="rId6" Type="http://schemas.openxmlformats.org/officeDocument/2006/relationships/slideMaster" Target="slideMasters/slideMaster3.xml"/><Relationship Id="rId146" Type="http://schemas.openxmlformats.org/officeDocument/2006/relationships/slide" Target="slides/slide131.xml"/><Relationship Id="rId267" Type="http://schemas.openxmlformats.org/officeDocument/2006/relationships/font" Target="fonts/OpenSans-bold.fntdata"/><Relationship Id="rId7" Type="http://schemas.openxmlformats.org/officeDocument/2006/relationships/slideMaster" Target="slideMasters/slideMaster4.xml"/><Relationship Id="rId145" Type="http://schemas.openxmlformats.org/officeDocument/2006/relationships/slide" Target="slides/slide130.xml"/><Relationship Id="rId266" Type="http://schemas.openxmlformats.org/officeDocument/2006/relationships/font" Target="fonts/OpenSans-regular.fntdata"/><Relationship Id="rId8" Type="http://schemas.openxmlformats.org/officeDocument/2006/relationships/slideMaster" Target="slideMasters/slideMaster5.xml"/><Relationship Id="rId144" Type="http://schemas.openxmlformats.org/officeDocument/2006/relationships/slide" Target="slides/slide129.xml"/><Relationship Id="rId265" Type="http://schemas.openxmlformats.org/officeDocument/2006/relationships/font" Target="fonts/RobotoMono-boldItalic.fntdata"/><Relationship Id="rId73" Type="http://schemas.openxmlformats.org/officeDocument/2006/relationships/slide" Target="slides/slide58.xml"/><Relationship Id="rId72" Type="http://schemas.openxmlformats.org/officeDocument/2006/relationships/slide" Target="slides/slide57.xml"/><Relationship Id="rId75" Type="http://schemas.openxmlformats.org/officeDocument/2006/relationships/slide" Target="slides/slide60.xml"/><Relationship Id="rId74" Type="http://schemas.openxmlformats.org/officeDocument/2006/relationships/slide" Target="slides/slide59.xml"/><Relationship Id="rId77" Type="http://schemas.openxmlformats.org/officeDocument/2006/relationships/slide" Target="slides/slide62.xml"/><Relationship Id="rId260" Type="http://schemas.openxmlformats.org/officeDocument/2006/relationships/font" Target="fonts/OverpassLight-boldItalic.fntdata"/><Relationship Id="rId76" Type="http://schemas.openxmlformats.org/officeDocument/2006/relationships/slide" Target="slides/slide61.xml"/><Relationship Id="rId79" Type="http://schemas.openxmlformats.org/officeDocument/2006/relationships/slide" Target="slides/slide64.xml"/><Relationship Id="rId78" Type="http://schemas.openxmlformats.org/officeDocument/2006/relationships/slide" Target="slides/slide63.xml"/><Relationship Id="rId71" Type="http://schemas.openxmlformats.org/officeDocument/2006/relationships/slide" Target="slides/slide56.xml"/><Relationship Id="rId70" Type="http://schemas.openxmlformats.org/officeDocument/2006/relationships/slide" Target="slides/slide55.xml"/><Relationship Id="rId139" Type="http://schemas.openxmlformats.org/officeDocument/2006/relationships/slide" Target="slides/slide124.xml"/><Relationship Id="rId138" Type="http://schemas.openxmlformats.org/officeDocument/2006/relationships/slide" Target="slides/slide123.xml"/><Relationship Id="rId259" Type="http://schemas.openxmlformats.org/officeDocument/2006/relationships/font" Target="fonts/OverpassLight-italic.fntdata"/><Relationship Id="rId137" Type="http://schemas.openxmlformats.org/officeDocument/2006/relationships/slide" Target="slides/slide122.xml"/><Relationship Id="rId258" Type="http://schemas.openxmlformats.org/officeDocument/2006/relationships/font" Target="fonts/OverpassLight-bold.fntdata"/><Relationship Id="rId132" Type="http://schemas.openxmlformats.org/officeDocument/2006/relationships/slide" Target="slides/slide117.xml"/><Relationship Id="rId253" Type="http://schemas.openxmlformats.org/officeDocument/2006/relationships/font" Target="fonts/Overpass-regular.fntdata"/><Relationship Id="rId131" Type="http://schemas.openxmlformats.org/officeDocument/2006/relationships/slide" Target="slides/slide116.xml"/><Relationship Id="rId252" Type="http://schemas.openxmlformats.org/officeDocument/2006/relationships/font" Target="fonts/Roboto-boldItalic.fntdata"/><Relationship Id="rId130" Type="http://schemas.openxmlformats.org/officeDocument/2006/relationships/slide" Target="slides/slide115.xml"/><Relationship Id="rId251" Type="http://schemas.openxmlformats.org/officeDocument/2006/relationships/font" Target="fonts/Roboto-italic.fntdata"/><Relationship Id="rId250" Type="http://schemas.openxmlformats.org/officeDocument/2006/relationships/font" Target="fonts/Roboto-bold.fntdata"/><Relationship Id="rId136" Type="http://schemas.openxmlformats.org/officeDocument/2006/relationships/slide" Target="slides/slide121.xml"/><Relationship Id="rId257" Type="http://schemas.openxmlformats.org/officeDocument/2006/relationships/font" Target="fonts/OverpassLight-regular.fntdata"/><Relationship Id="rId135" Type="http://schemas.openxmlformats.org/officeDocument/2006/relationships/slide" Target="slides/slide120.xml"/><Relationship Id="rId256" Type="http://schemas.openxmlformats.org/officeDocument/2006/relationships/font" Target="fonts/Overpass-boldItalic.fntdata"/><Relationship Id="rId134" Type="http://schemas.openxmlformats.org/officeDocument/2006/relationships/slide" Target="slides/slide119.xml"/><Relationship Id="rId255" Type="http://schemas.openxmlformats.org/officeDocument/2006/relationships/font" Target="fonts/Overpass-italic.fntdata"/><Relationship Id="rId133" Type="http://schemas.openxmlformats.org/officeDocument/2006/relationships/slide" Target="slides/slide118.xml"/><Relationship Id="rId254" Type="http://schemas.openxmlformats.org/officeDocument/2006/relationships/font" Target="fonts/Overpass-bold.fntdata"/><Relationship Id="rId62" Type="http://schemas.openxmlformats.org/officeDocument/2006/relationships/slide" Target="slides/slide47.xml"/><Relationship Id="rId61" Type="http://schemas.openxmlformats.org/officeDocument/2006/relationships/slide" Target="slides/slide46.xml"/><Relationship Id="rId64" Type="http://schemas.openxmlformats.org/officeDocument/2006/relationships/slide" Target="slides/slide49.xml"/><Relationship Id="rId63" Type="http://schemas.openxmlformats.org/officeDocument/2006/relationships/slide" Target="slides/slide48.xml"/><Relationship Id="rId66" Type="http://schemas.openxmlformats.org/officeDocument/2006/relationships/slide" Target="slides/slide51.xml"/><Relationship Id="rId172" Type="http://schemas.openxmlformats.org/officeDocument/2006/relationships/slide" Target="slides/slide157.xml"/><Relationship Id="rId65" Type="http://schemas.openxmlformats.org/officeDocument/2006/relationships/slide" Target="slides/slide50.xml"/><Relationship Id="rId171" Type="http://schemas.openxmlformats.org/officeDocument/2006/relationships/slide" Target="slides/slide156.xml"/><Relationship Id="rId68" Type="http://schemas.openxmlformats.org/officeDocument/2006/relationships/slide" Target="slides/slide53.xml"/><Relationship Id="rId170" Type="http://schemas.openxmlformats.org/officeDocument/2006/relationships/slide" Target="slides/slide155.xml"/><Relationship Id="rId67" Type="http://schemas.openxmlformats.org/officeDocument/2006/relationships/slide" Target="slides/slide52.xml"/><Relationship Id="rId60" Type="http://schemas.openxmlformats.org/officeDocument/2006/relationships/slide" Target="slides/slide45.xml"/><Relationship Id="rId165" Type="http://schemas.openxmlformats.org/officeDocument/2006/relationships/slide" Target="slides/slide150.xml"/><Relationship Id="rId69" Type="http://schemas.openxmlformats.org/officeDocument/2006/relationships/slide" Target="slides/slide54.xml"/><Relationship Id="rId164" Type="http://schemas.openxmlformats.org/officeDocument/2006/relationships/slide" Target="slides/slide149.xml"/><Relationship Id="rId163" Type="http://schemas.openxmlformats.org/officeDocument/2006/relationships/slide" Target="slides/slide148.xml"/><Relationship Id="rId162" Type="http://schemas.openxmlformats.org/officeDocument/2006/relationships/slide" Target="slides/slide147.xml"/><Relationship Id="rId169" Type="http://schemas.openxmlformats.org/officeDocument/2006/relationships/slide" Target="slides/slide154.xml"/><Relationship Id="rId168" Type="http://schemas.openxmlformats.org/officeDocument/2006/relationships/slide" Target="slides/slide153.xml"/><Relationship Id="rId167" Type="http://schemas.openxmlformats.org/officeDocument/2006/relationships/slide" Target="slides/slide152.xml"/><Relationship Id="rId166" Type="http://schemas.openxmlformats.org/officeDocument/2006/relationships/slide" Target="slides/slide151.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55" Type="http://schemas.openxmlformats.org/officeDocument/2006/relationships/slide" Target="slides/slide40.xml"/><Relationship Id="rId161" Type="http://schemas.openxmlformats.org/officeDocument/2006/relationships/slide" Target="slides/slide146.xml"/><Relationship Id="rId54" Type="http://schemas.openxmlformats.org/officeDocument/2006/relationships/slide" Target="slides/slide39.xml"/><Relationship Id="rId160" Type="http://schemas.openxmlformats.org/officeDocument/2006/relationships/slide" Target="slides/slide145.xml"/><Relationship Id="rId57" Type="http://schemas.openxmlformats.org/officeDocument/2006/relationships/slide" Target="slides/slide42.xml"/><Relationship Id="rId56" Type="http://schemas.openxmlformats.org/officeDocument/2006/relationships/slide" Target="slides/slide41.xml"/><Relationship Id="rId159" Type="http://schemas.openxmlformats.org/officeDocument/2006/relationships/slide" Target="slides/slide144.xml"/><Relationship Id="rId59" Type="http://schemas.openxmlformats.org/officeDocument/2006/relationships/slide" Target="slides/slide44.xml"/><Relationship Id="rId154" Type="http://schemas.openxmlformats.org/officeDocument/2006/relationships/slide" Target="slides/slide139.xml"/><Relationship Id="rId58" Type="http://schemas.openxmlformats.org/officeDocument/2006/relationships/slide" Target="slides/slide43.xml"/><Relationship Id="rId153" Type="http://schemas.openxmlformats.org/officeDocument/2006/relationships/slide" Target="slides/slide138.xml"/><Relationship Id="rId152" Type="http://schemas.openxmlformats.org/officeDocument/2006/relationships/slide" Target="slides/slide137.xml"/><Relationship Id="rId151" Type="http://schemas.openxmlformats.org/officeDocument/2006/relationships/slide" Target="slides/slide136.xml"/><Relationship Id="rId158" Type="http://schemas.openxmlformats.org/officeDocument/2006/relationships/slide" Target="slides/slide143.xml"/><Relationship Id="rId157" Type="http://schemas.openxmlformats.org/officeDocument/2006/relationships/slide" Target="slides/slide142.xml"/><Relationship Id="rId156" Type="http://schemas.openxmlformats.org/officeDocument/2006/relationships/slide" Target="slides/slide141.xml"/><Relationship Id="rId155" Type="http://schemas.openxmlformats.org/officeDocument/2006/relationships/slide" Target="slides/slide140.xml"/><Relationship Id="rId107" Type="http://schemas.openxmlformats.org/officeDocument/2006/relationships/slide" Target="slides/slide92.xml"/><Relationship Id="rId228" Type="http://schemas.openxmlformats.org/officeDocument/2006/relationships/slide" Target="slides/slide213.xml"/><Relationship Id="rId106" Type="http://schemas.openxmlformats.org/officeDocument/2006/relationships/slide" Target="slides/slide91.xml"/><Relationship Id="rId227" Type="http://schemas.openxmlformats.org/officeDocument/2006/relationships/slide" Target="slides/slide212.xml"/><Relationship Id="rId105" Type="http://schemas.openxmlformats.org/officeDocument/2006/relationships/slide" Target="slides/slide90.xml"/><Relationship Id="rId226" Type="http://schemas.openxmlformats.org/officeDocument/2006/relationships/slide" Target="slides/slide211.xml"/><Relationship Id="rId104" Type="http://schemas.openxmlformats.org/officeDocument/2006/relationships/slide" Target="slides/slide89.xml"/><Relationship Id="rId225" Type="http://schemas.openxmlformats.org/officeDocument/2006/relationships/slide" Target="slides/slide210.xml"/><Relationship Id="rId109" Type="http://schemas.openxmlformats.org/officeDocument/2006/relationships/slide" Target="slides/slide94.xml"/><Relationship Id="rId108" Type="http://schemas.openxmlformats.org/officeDocument/2006/relationships/slide" Target="slides/slide93.xml"/><Relationship Id="rId229" Type="http://schemas.openxmlformats.org/officeDocument/2006/relationships/slide" Target="slides/slide214.xml"/><Relationship Id="rId220" Type="http://schemas.openxmlformats.org/officeDocument/2006/relationships/slide" Target="slides/slide205.xml"/><Relationship Id="rId103" Type="http://schemas.openxmlformats.org/officeDocument/2006/relationships/slide" Target="slides/slide88.xml"/><Relationship Id="rId224" Type="http://schemas.openxmlformats.org/officeDocument/2006/relationships/slide" Target="slides/slide209.xml"/><Relationship Id="rId102" Type="http://schemas.openxmlformats.org/officeDocument/2006/relationships/slide" Target="slides/slide87.xml"/><Relationship Id="rId223" Type="http://schemas.openxmlformats.org/officeDocument/2006/relationships/slide" Target="slides/slide208.xml"/><Relationship Id="rId101" Type="http://schemas.openxmlformats.org/officeDocument/2006/relationships/slide" Target="slides/slide86.xml"/><Relationship Id="rId222" Type="http://schemas.openxmlformats.org/officeDocument/2006/relationships/slide" Target="slides/slide207.xml"/><Relationship Id="rId100" Type="http://schemas.openxmlformats.org/officeDocument/2006/relationships/slide" Target="slides/slide85.xml"/><Relationship Id="rId221" Type="http://schemas.openxmlformats.org/officeDocument/2006/relationships/slide" Target="slides/slide206.xml"/><Relationship Id="rId217" Type="http://schemas.openxmlformats.org/officeDocument/2006/relationships/slide" Target="slides/slide202.xml"/><Relationship Id="rId216" Type="http://schemas.openxmlformats.org/officeDocument/2006/relationships/slide" Target="slides/slide201.xml"/><Relationship Id="rId215" Type="http://schemas.openxmlformats.org/officeDocument/2006/relationships/slide" Target="slides/slide200.xml"/><Relationship Id="rId214" Type="http://schemas.openxmlformats.org/officeDocument/2006/relationships/slide" Target="slides/slide199.xml"/><Relationship Id="rId219" Type="http://schemas.openxmlformats.org/officeDocument/2006/relationships/slide" Target="slides/slide204.xml"/><Relationship Id="rId218" Type="http://schemas.openxmlformats.org/officeDocument/2006/relationships/slide" Target="slides/slide203.xml"/><Relationship Id="rId213" Type="http://schemas.openxmlformats.org/officeDocument/2006/relationships/slide" Target="slides/slide198.xml"/><Relationship Id="rId212" Type="http://schemas.openxmlformats.org/officeDocument/2006/relationships/slide" Target="slides/slide197.xml"/><Relationship Id="rId211" Type="http://schemas.openxmlformats.org/officeDocument/2006/relationships/slide" Target="slides/slide196.xml"/><Relationship Id="rId210" Type="http://schemas.openxmlformats.org/officeDocument/2006/relationships/slide" Target="slides/slide195.xml"/><Relationship Id="rId129" Type="http://schemas.openxmlformats.org/officeDocument/2006/relationships/slide" Target="slides/slide114.xml"/><Relationship Id="rId128" Type="http://schemas.openxmlformats.org/officeDocument/2006/relationships/slide" Target="slides/slide113.xml"/><Relationship Id="rId249" Type="http://schemas.openxmlformats.org/officeDocument/2006/relationships/font" Target="fonts/Roboto-regular.fntdata"/><Relationship Id="rId127" Type="http://schemas.openxmlformats.org/officeDocument/2006/relationships/slide" Target="slides/slide112.xml"/><Relationship Id="rId248" Type="http://schemas.openxmlformats.org/officeDocument/2006/relationships/font" Target="fonts/ProximaNova-boldItalic.fntdata"/><Relationship Id="rId126" Type="http://schemas.openxmlformats.org/officeDocument/2006/relationships/slide" Target="slides/slide111.xml"/><Relationship Id="rId247" Type="http://schemas.openxmlformats.org/officeDocument/2006/relationships/font" Target="fonts/ProximaNova-italic.fntdata"/><Relationship Id="rId121" Type="http://schemas.openxmlformats.org/officeDocument/2006/relationships/slide" Target="slides/slide106.xml"/><Relationship Id="rId242" Type="http://schemas.openxmlformats.org/officeDocument/2006/relationships/slide" Target="slides/slide227.xml"/><Relationship Id="rId120" Type="http://schemas.openxmlformats.org/officeDocument/2006/relationships/slide" Target="slides/slide105.xml"/><Relationship Id="rId241" Type="http://schemas.openxmlformats.org/officeDocument/2006/relationships/slide" Target="slides/slide226.xml"/><Relationship Id="rId240" Type="http://schemas.openxmlformats.org/officeDocument/2006/relationships/slide" Target="slides/slide225.xml"/><Relationship Id="rId125" Type="http://schemas.openxmlformats.org/officeDocument/2006/relationships/slide" Target="slides/slide110.xml"/><Relationship Id="rId246" Type="http://schemas.openxmlformats.org/officeDocument/2006/relationships/font" Target="fonts/ProximaNova-bold.fntdata"/><Relationship Id="rId124" Type="http://schemas.openxmlformats.org/officeDocument/2006/relationships/slide" Target="slides/slide109.xml"/><Relationship Id="rId245" Type="http://schemas.openxmlformats.org/officeDocument/2006/relationships/font" Target="fonts/ProximaNova-regular.fntdata"/><Relationship Id="rId123" Type="http://schemas.openxmlformats.org/officeDocument/2006/relationships/slide" Target="slides/slide108.xml"/><Relationship Id="rId244" Type="http://schemas.openxmlformats.org/officeDocument/2006/relationships/slide" Target="slides/slide229.xml"/><Relationship Id="rId122" Type="http://schemas.openxmlformats.org/officeDocument/2006/relationships/slide" Target="slides/slide107.xml"/><Relationship Id="rId243" Type="http://schemas.openxmlformats.org/officeDocument/2006/relationships/slide" Target="slides/slide228.xml"/><Relationship Id="rId95" Type="http://schemas.openxmlformats.org/officeDocument/2006/relationships/slide" Target="slides/slide80.xml"/><Relationship Id="rId94" Type="http://schemas.openxmlformats.org/officeDocument/2006/relationships/slide" Target="slides/slide79.xml"/><Relationship Id="rId97" Type="http://schemas.openxmlformats.org/officeDocument/2006/relationships/slide" Target="slides/slide82.xml"/><Relationship Id="rId96" Type="http://schemas.openxmlformats.org/officeDocument/2006/relationships/slide" Target="slides/slide81.xml"/><Relationship Id="rId99" Type="http://schemas.openxmlformats.org/officeDocument/2006/relationships/slide" Target="slides/slide84.xml"/><Relationship Id="rId98" Type="http://schemas.openxmlformats.org/officeDocument/2006/relationships/slide" Target="slides/slide83.xml"/><Relationship Id="rId91" Type="http://schemas.openxmlformats.org/officeDocument/2006/relationships/slide" Target="slides/slide76.xml"/><Relationship Id="rId90" Type="http://schemas.openxmlformats.org/officeDocument/2006/relationships/slide" Target="slides/slide75.xml"/><Relationship Id="rId93" Type="http://schemas.openxmlformats.org/officeDocument/2006/relationships/slide" Target="slides/slide78.xml"/><Relationship Id="rId92" Type="http://schemas.openxmlformats.org/officeDocument/2006/relationships/slide" Target="slides/slide77.xml"/><Relationship Id="rId118" Type="http://schemas.openxmlformats.org/officeDocument/2006/relationships/slide" Target="slides/slide103.xml"/><Relationship Id="rId239" Type="http://schemas.openxmlformats.org/officeDocument/2006/relationships/slide" Target="slides/slide224.xml"/><Relationship Id="rId117" Type="http://schemas.openxmlformats.org/officeDocument/2006/relationships/slide" Target="slides/slide102.xml"/><Relationship Id="rId238" Type="http://schemas.openxmlformats.org/officeDocument/2006/relationships/slide" Target="slides/slide223.xml"/><Relationship Id="rId116" Type="http://schemas.openxmlformats.org/officeDocument/2006/relationships/slide" Target="slides/slide101.xml"/><Relationship Id="rId237" Type="http://schemas.openxmlformats.org/officeDocument/2006/relationships/slide" Target="slides/slide222.xml"/><Relationship Id="rId115" Type="http://schemas.openxmlformats.org/officeDocument/2006/relationships/slide" Target="slides/slide100.xml"/><Relationship Id="rId236" Type="http://schemas.openxmlformats.org/officeDocument/2006/relationships/slide" Target="slides/slide221.xml"/><Relationship Id="rId119" Type="http://schemas.openxmlformats.org/officeDocument/2006/relationships/slide" Target="slides/slide104.xml"/><Relationship Id="rId110" Type="http://schemas.openxmlformats.org/officeDocument/2006/relationships/slide" Target="slides/slide95.xml"/><Relationship Id="rId231" Type="http://schemas.openxmlformats.org/officeDocument/2006/relationships/slide" Target="slides/slide216.xml"/><Relationship Id="rId230" Type="http://schemas.openxmlformats.org/officeDocument/2006/relationships/slide" Target="slides/slide215.xml"/><Relationship Id="rId114" Type="http://schemas.openxmlformats.org/officeDocument/2006/relationships/slide" Target="slides/slide99.xml"/><Relationship Id="rId235" Type="http://schemas.openxmlformats.org/officeDocument/2006/relationships/slide" Target="slides/slide220.xml"/><Relationship Id="rId113" Type="http://schemas.openxmlformats.org/officeDocument/2006/relationships/slide" Target="slides/slide98.xml"/><Relationship Id="rId234" Type="http://schemas.openxmlformats.org/officeDocument/2006/relationships/slide" Target="slides/slide219.xml"/><Relationship Id="rId112" Type="http://schemas.openxmlformats.org/officeDocument/2006/relationships/slide" Target="slides/slide97.xml"/><Relationship Id="rId233" Type="http://schemas.openxmlformats.org/officeDocument/2006/relationships/slide" Target="slides/slide218.xml"/><Relationship Id="rId111" Type="http://schemas.openxmlformats.org/officeDocument/2006/relationships/slide" Target="slides/slide96.xml"/><Relationship Id="rId232" Type="http://schemas.openxmlformats.org/officeDocument/2006/relationships/slide" Target="slides/slide217.xml"/><Relationship Id="rId206" Type="http://schemas.openxmlformats.org/officeDocument/2006/relationships/slide" Target="slides/slide191.xml"/><Relationship Id="rId205" Type="http://schemas.openxmlformats.org/officeDocument/2006/relationships/slide" Target="slides/slide190.xml"/><Relationship Id="rId204" Type="http://schemas.openxmlformats.org/officeDocument/2006/relationships/slide" Target="slides/slide189.xml"/><Relationship Id="rId203" Type="http://schemas.openxmlformats.org/officeDocument/2006/relationships/slide" Target="slides/slide188.xml"/><Relationship Id="rId209" Type="http://schemas.openxmlformats.org/officeDocument/2006/relationships/slide" Target="slides/slide194.xml"/><Relationship Id="rId208" Type="http://schemas.openxmlformats.org/officeDocument/2006/relationships/slide" Target="slides/slide193.xml"/><Relationship Id="rId207" Type="http://schemas.openxmlformats.org/officeDocument/2006/relationships/slide" Target="slides/slide192.xml"/><Relationship Id="rId202" Type="http://schemas.openxmlformats.org/officeDocument/2006/relationships/slide" Target="slides/slide187.xml"/><Relationship Id="rId201" Type="http://schemas.openxmlformats.org/officeDocument/2006/relationships/slide" Target="slides/slide186.xml"/><Relationship Id="rId200"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fwJ08L7jSaTSpDloVtRgzkBQwD7KFC5NBKB0SPpmxFo/edit#slide=id.p"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fwJ08L7jSaTSpDloVtRgzkBQwD7KFC5NBKB0SPpmxFo/edit#slide=id.p"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vents.computing.co.uk/devopsexcellence/static/2017-winners"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w8zRozOmmRN84RN-Sl51tswyAn7Lo7QQQjFYbne-Ys0/edit?usp=sharing"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6/07/20/from-fragile-to-antifragile-software/"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n7.org/linux/man-pages/man7/namespaces.7.html" TargetMode="External"/><Relationship Id="rId3" Type="http://schemas.openxmlformats.org/officeDocument/2006/relationships/hyperlink" Target="http://man7.org/linux/man-pages/man7/namespaces.7.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groups" TargetMode="External"/><Relationship Id="rId3" Type="http://schemas.openxmlformats.org/officeDocument/2006/relationships/hyperlink" Target="https://en.wikipedia.org/wiki/Resource_(computer_science)" TargetMode="External"/><Relationship Id="rId4" Type="http://schemas.openxmlformats.org/officeDocument/2006/relationships/hyperlink" Target="https://en.wikipedia.org/wiki/Process_(computing)" TargetMode="Externa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vents.computing.co.uk/devopsexcellence/static/2017-winners" TargetMode="Externa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cluster-administration/networking/" TargetMode="External"/><Relationship Id="rId3" Type="http://schemas.openxmlformats.org/officeDocument/2006/relationships/hyperlink" Target="https://medium.com/@rothgar/no-sdn-kubernetes-5a0cb32070dd"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n7.org/linux/man-pages/man7/namespaces.7.html" TargetMode="External"/><Relationship Id="rId3" Type="http://schemas.openxmlformats.org/officeDocument/2006/relationships/hyperlink" Target="http://man7.org/linux/man-pages/man7/namespaces.7.html" TargetMode="External"/><Relationship Id="rId4" Type="http://schemas.openxmlformats.org/officeDocument/2006/relationships/hyperlink" Target="https://en.wikipedia.org/wiki/Cgroups" TargetMode="External"/><Relationship Id="rId5" Type="http://schemas.openxmlformats.org/officeDocument/2006/relationships/hyperlink" Target="https://en.wikipedia.org/wiki/Resource_(computer_science)" TargetMode="External"/><Relationship Id="rId6" Type="http://schemas.openxmlformats.org/officeDocument/2006/relationships/hyperlink" Target="https://en.wikipedia.org/wiki/Process_(computing)"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b6f3e2d2d_2_21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732" name="Google Shape;732;gb6f3e2d2d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2a67a1716c_0_0: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2a67a1716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Arial"/>
              <a:buChar char="●"/>
            </a:pPr>
            <a:r>
              <a:rPr lang="en" sz="1200">
                <a:solidFill>
                  <a:schemeClr val="dk1"/>
                </a:solidFill>
              </a:rPr>
              <a:t>Containers are Lightweight virtualization</a:t>
            </a:r>
            <a:endParaRPr sz="1200">
              <a:solidFill>
                <a:schemeClr val="dk1"/>
              </a:solidFill>
            </a:endParaRPr>
          </a:p>
          <a:p>
            <a:pPr indent="-304800" lvl="0" marL="457200" marR="0" rtl="0" algn="l">
              <a:spcBef>
                <a:spcPts val="0"/>
              </a:spcBef>
              <a:spcAft>
                <a:spcPts val="0"/>
              </a:spcAft>
              <a:buClr>
                <a:schemeClr val="dk1"/>
              </a:buClr>
              <a:buSzPts val="1200"/>
              <a:buFont typeface="Arial"/>
              <a:buChar char="●"/>
            </a:pPr>
            <a:r>
              <a:rPr lang="en" sz="1200">
                <a:solidFill>
                  <a:schemeClr val="dk1"/>
                </a:solidFill>
              </a:rPr>
              <a:t>They let you package applications with their necessary dependencies to simplify application deployment and speed delivery</a:t>
            </a:r>
            <a:endParaRPr sz="1200">
              <a:solidFill>
                <a:schemeClr val="dk1"/>
              </a:solidFill>
            </a:endParaRPr>
          </a:p>
          <a:p>
            <a:pPr indent="-304800" lvl="0" marL="457200" marR="0" rtl="0" algn="l">
              <a:spcBef>
                <a:spcPts val="0"/>
              </a:spcBef>
              <a:spcAft>
                <a:spcPts val="0"/>
              </a:spcAft>
              <a:buClr>
                <a:schemeClr val="dk1"/>
              </a:buClr>
              <a:buSzPts val="1200"/>
              <a:buFont typeface="Arial"/>
              <a:buChar char="●"/>
            </a:pPr>
            <a:r>
              <a:rPr lang="en" sz="1200">
                <a:solidFill>
                  <a:schemeClr val="dk1"/>
                </a:solidFill>
              </a:rPr>
              <a:t>S</a:t>
            </a:r>
            <a:r>
              <a:rPr b="0" i="0" lang="en" sz="1200" u="none" cap="none" strike="noStrike">
                <a:solidFill>
                  <a:schemeClr val="dk1"/>
                </a:solidFill>
                <a:latin typeface="Arial"/>
                <a:ea typeface="Arial"/>
                <a:cs typeface="Arial"/>
                <a:sym typeface="Arial"/>
              </a:rPr>
              <a:t>implify the deployment process regardless of how the application looks like and the frameworks Developers have used to build the application. </a:t>
            </a:r>
            <a:endParaRPr b="0" i="0" sz="1200" u="none" cap="none" strike="noStrike">
              <a:solidFill>
                <a:schemeClr val="dk1"/>
              </a:solidFill>
              <a:latin typeface="Arial"/>
              <a:ea typeface="Arial"/>
              <a:cs typeface="Arial"/>
              <a:sym typeface="Arial"/>
            </a:endParaRPr>
          </a:p>
          <a:p>
            <a:pPr indent="-304800" lvl="0" marL="457200" marR="0" rtl="0" algn="l">
              <a:spcBef>
                <a:spcPts val="0"/>
              </a:spcBef>
              <a:spcAft>
                <a:spcPts val="0"/>
              </a:spcAft>
              <a:buClr>
                <a:schemeClr val="dk1"/>
              </a:buClr>
              <a:buSzPts val="1200"/>
              <a:buFont typeface="Arial"/>
              <a:buChar char="●"/>
            </a:pPr>
            <a:r>
              <a:rPr lang="en" sz="1200">
                <a:solidFill>
                  <a:schemeClr val="dk1"/>
                </a:solidFill>
              </a:rPr>
              <a:t>Containers</a:t>
            </a:r>
            <a:r>
              <a:rPr b="0" i="0" lang="en" sz="1200" u="none" cap="none" strike="noStrike">
                <a:solidFill>
                  <a:schemeClr val="dk1"/>
                </a:solidFill>
                <a:latin typeface="Arial"/>
                <a:ea typeface="Arial"/>
                <a:cs typeface="Arial"/>
                <a:sym typeface="Arial"/>
              </a:rPr>
              <a:t> also provide a common set of building blocks that can be reused in any stage of development to recreate identical environments for development, testing, staging, and production, extending the idea of write once; deploy anywhere</a:t>
            </a:r>
            <a:endParaRPr/>
          </a:p>
          <a:p>
            <a:pPr indent="0" lvl="0" marL="0" marR="0" rtl="0" algn="l">
              <a:spcBef>
                <a:spcPts val="60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sz="1100">
              <a:solidFill>
                <a:schemeClr val="dk1"/>
              </a:solidFill>
            </a:endParaRPr>
          </a:p>
          <a:p>
            <a:pPr indent="-317500" lvl="0" marL="457200" rtl="0">
              <a:spcBef>
                <a:spcPts val="100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Application processes on a shared kernel</a:t>
            </a:r>
            <a:endParaRPr>
              <a:solidFill>
                <a:schemeClr val="dk1"/>
              </a:solidFill>
              <a:latin typeface="Overpass"/>
              <a:ea typeface="Overpass"/>
              <a:cs typeface="Overpass"/>
              <a:sym typeface="Overpass"/>
            </a:endParaRPr>
          </a:p>
          <a:p>
            <a:pPr indent="-317500" lvl="0" marL="457200" rtl="0">
              <a:spcBef>
                <a:spcPts val="100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Simpler, lighter, and denser than VMs</a:t>
            </a:r>
            <a:endParaRPr>
              <a:solidFill>
                <a:schemeClr val="dk1"/>
              </a:solidFill>
              <a:latin typeface="Overpass"/>
              <a:ea typeface="Overpass"/>
              <a:cs typeface="Overpass"/>
              <a:sym typeface="Overpass"/>
            </a:endParaRPr>
          </a:p>
          <a:p>
            <a:pPr indent="-317500" lvl="0" marL="457200" rtl="0">
              <a:spcBef>
                <a:spcPts val="100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Portable across different environments</a:t>
            </a:r>
            <a:endParaRPr>
              <a:solidFill>
                <a:schemeClr val="dk1"/>
              </a:solidFill>
              <a:latin typeface="Overpass"/>
              <a:ea typeface="Overpass"/>
              <a:cs typeface="Overpass"/>
              <a:sym typeface="Overpass"/>
            </a:endParaRPr>
          </a:p>
          <a:p>
            <a:pPr indent="-317500" lvl="0" marL="457200" rtl="0">
              <a:spcBef>
                <a:spcPts val="100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Package apps with all dependencies</a:t>
            </a:r>
            <a:endParaRPr>
              <a:solidFill>
                <a:schemeClr val="dk1"/>
              </a:solidFill>
              <a:latin typeface="Overpass"/>
              <a:ea typeface="Overpass"/>
              <a:cs typeface="Overpass"/>
              <a:sym typeface="Overpass"/>
            </a:endParaRPr>
          </a:p>
          <a:p>
            <a:pPr indent="-317500" lvl="0" marL="457200" rtl="0">
              <a:spcBef>
                <a:spcPts val="100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Deploy to any environment in seconds </a:t>
            </a:r>
            <a:endParaRPr>
              <a:solidFill>
                <a:schemeClr val="dk1"/>
              </a:solidFill>
              <a:latin typeface="Overpass"/>
              <a:ea typeface="Overpass"/>
              <a:cs typeface="Overpass"/>
              <a:sym typeface="Overpass"/>
            </a:endParaRPr>
          </a:p>
          <a:p>
            <a:pPr indent="-317500" lvl="0" marL="457200" rtl="0">
              <a:spcBef>
                <a:spcPts val="100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Easily accessed and shared</a:t>
            </a:r>
            <a:endParaRPr>
              <a:solidFill>
                <a:schemeClr val="dk1"/>
              </a:solidFill>
              <a:latin typeface="Overpass"/>
              <a:ea typeface="Overpass"/>
              <a:cs typeface="Overpass"/>
              <a:sym typeface="Overpass"/>
            </a:endParaRPr>
          </a:p>
          <a:p>
            <a:pPr indent="0" lvl="0" marL="0" marR="0" rtl="0" algn="l">
              <a:spcBef>
                <a:spcPts val="0"/>
              </a:spcBef>
              <a:spcAft>
                <a:spcPts val="0"/>
              </a:spcAft>
              <a:buClr>
                <a:schemeClr val="dk1"/>
              </a:buClr>
              <a:buFont typeface="Arial"/>
              <a:buNone/>
            </a:pPr>
            <a:r>
              <a:t/>
            </a:r>
            <a:endParaRPr sz="1100">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2" name="Shape 3462"/>
        <p:cNvGrpSpPr/>
        <p:nvPr/>
      </p:nvGrpSpPr>
      <p:grpSpPr>
        <a:xfrm>
          <a:off x="0" y="0"/>
          <a:ext cx="0" cy="0"/>
          <a:chOff x="0" y="0"/>
          <a:chExt cx="0" cy="0"/>
        </a:xfrm>
      </p:grpSpPr>
      <p:sp>
        <p:nvSpPr>
          <p:cNvPr id="3463" name="Google Shape;3463;g397e594293_0_237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464" name="Google Shape;3464;g397e594293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3" name="Shape 3483"/>
        <p:cNvGrpSpPr/>
        <p:nvPr/>
      </p:nvGrpSpPr>
      <p:grpSpPr>
        <a:xfrm>
          <a:off x="0" y="0"/>
          <a:ext cx="0" cy="0"/>
          <a:chOff x="0" y="0"/>
          <a:chExt cx="0" cy="0"/>
        </a:xfrm>
      </p:grpSpPr>
      <p:sp>
        <p:nvSpPr>
          <p:cNvPr id="3484" name="Google Shape;3484;g397e594293_0_239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485" name="Google Shape;3485;g397e594293_0_2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All listed images are certified docker images shipped with OpenShift and are supported by Red Hat</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6" name="Shape 3546"/>
        <p:cNvGrpSpPr/>
        <p:nvPr/>
      </p:nvGrpSpPr>
      <p:grpSpPr>
        <a:xfrm>
          <a:off x="0" y="0"/>
          <a:ext cx="0" cy="0"/>
          <a:chOff x="0" y="0"/>
          <a:chExt cx="0" cy="0"/>
        </a:xfrm>
      </p:grpSpPr>
      <p:sp>
        <p:nvSpPr>
          <p:cNvPr id="3547" name="Google Shape;3547;g397e594293_0_246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548" name="Google Shape;3548;g397e594293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600"/>
              </a:spcBef>
              <a:spcAft>
                <a:spcPts val="0"/>
              </a:spcAft>
              <a:buClr>
                <a:schemeClr val="dk1"/>
              </a:buClr>
              <a:buSzPts val="1100"/>
              <a:buChar char="●"/>
            </a:pPr>
            <a:r>
              <a:rPr lang="en">
                <a:solidFill>
                  <a:schemeClr val="dk1"/>
                </a:solidFill>
              </a:rPr>
              <a:t>Red Hat OpenShift Application Runtimes is an offering that gives you a path from where you are today, being on a Java EE application server with Java EE stack or Spring, to what you need to be able to build and run your services as cloud-native microservices.</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RHOAR provides two groups of runtimes. The supported runtimes are fully supported by Red Hat and we provide full lifecycle management for them such as JBoss EAP, WildFly Swarm, Vert.x (only Java lang) and Node.js. The other group of frameworks are what Red Hat tested and verified to make sure they run smoothly on OpenShift such as Spring Boot, some parts of Spring Cloud, Netflix Hystrix and Ribbon. As we go forward, we take more parts of Spring Cloud and certify them on OpenShift.</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RHOAR also provides a launchpad which is a project generator based on a collection of cloud-native samples using the microservices runtimes supported and tested in RHOAR</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Furthermore, RHOAR provides tight integration between these runtimes and frameworks regardless of if they are supported or certified, with OpenShift and Kubernetes to be able to not only run them smoothly on OpenShift but also it takes advantage of the container capabilities provided in OpenShift to simplify scaling, configuration, management and operations of these services.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1" name="Shape 3561"/>
        <p:cNvGrpSpPr/>
        <p:nvPr/>
      </p:nvGrpSpPr>
      <p:grpSpPr>
        <a:xfrm>
          <a:off x="0" y="0"/>
          <a:ext cx="0" cy="0"/>
          <a:chOff x="0" y="0"/>
          <a:chExt cx="0" cy="0"/>
        </a:xfrm>
      </p:grpSpPr>
      <p:sp>
        <p:nvSpPr>
          <p:cNvPr id="3562" name="Google Shape;3562;g2823482adc_0_120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563" name="Google Shape;3563;g2823482adc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Builds and Pipelines Deep-Dive by Jorge Morales </a:t>
            </a:r>
            <a:br>
              <a:rPr lang="en"/>
            </a:br>
            <a:r>
              <a:rPr lang="en" u="sng">
                <a:solidFill>
                  <a:schemeClr val="hlink"/>
                </a:solidFill>
                <a:hlinkClick r:id="rId2"/>
              </a:rPr>
              <a:t>https://docs.google.com/presentation/d/1fwJ08L7jSaTSpDloVtRgzkBQwD7KFC5NBKB0SPpmxFo/edit#slide=id.p</a:t>
            </a:r>
            <a:endParaRPr/>
          </a:p>
          <a:p>
            <a:pPr indent="0" lvl="0" marL="0" rtl="0">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6" name="Shape 3566"/>
        <p:cNvGrpSpPr/>
        <p:nvPr/>
      </p:nvGrpSpPr>
      <p:grpSpPr>
        <a:xfrm>
          <a:off x="0" y="0"/>
          <a:ext cx="0" cy="0"/>
          <a:chOff x="0" y="0"/>
          <a:chExt cx="0" cy="0"/>
        </a:xfrm>
      </p:grpSpPr>
      <p:sp>
        <p:nvSpPr>
          <p:cNvPr id="3567" name="Google Shape;3567;g2823482adc_0_120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568" name="Google Shape;3568;g2823482adc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1" name="Shape 3581"/>
        <p:cNvGrpSpPr/>
        <p:nvPr/>
      </p:nvGrpSpPr>
      <p:grpSpPr>
        <a:xfrm>
          <a:off x="0" y="0"/>
          <a:ext cx="0" cy="0"/>
          <a:chOff x="0" y="0"/>
          <a:chExt cx="0" cy="0"/>
        </a:xfrm>
      </p:grpSpPr>
      <p:sp>
        <p:nvSpPr>
          <p:cNvPr id="3582" name="Google Shape;3582;g2823482adc_0_122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583" name="Google Shape;3583;g2823482adc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Developers write code using existing development tools such as Maven, NPM, Bower, PIP, Dockerfile and Git and then access the OpenShift Web, CLI or IDE to create an app from the code</a:t>
            </a:r>
            <a:endParaRPr/>
          </a:p>
          <a:p>
            <a:pPr indent="-317500" lvl="0" marL="457200" rtl="0">
              <a:spcBef>
                <a:spcPts val="0"/>
              </a:spcBef>
              <a:spcAft>
                <a:spcPts val="0"/>
              </a:spcAft>
              <a:buSzPts val="1400"/>
              <a:buChar char="●"/>
            </a:pPr>
            <a:r>
              <a:rPr lang="en"/>
              <a:t>S2I combines source code with a builder image (language and application runtimes) and stores the resulting application image in the image registry  </a:t>
            </a:r>
            <a:endParaRPr/>
          </a:p>
          <a:p>
            <a:pPr indent="-317500" lvl="0" marL="457200" rtl="0">
              <a:spcBef>
                <a:spcPts val="0"/>
              </a:spcBef>
              <a:spcAft>
                <a:spcPts val="0"/>
              </a:spcAft>
              <a:buSzPts val="14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indent="-317500" lvl="0" marL="457200" rtl="0">
              <a:spcBef>
                <a:spcPts val="0"/>
              </a:spcBef>
              <a:spcAft>
                <a:spcPts val="0"/>
              </a:spcAft>
              <a:buSzPts val="14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indent="-317500" lvl="0" marL="457200" rtl="0">
              <a:spcBef>
                <a:spcPts val="0"/>
              </a:spcBef>
              <a:spcAft>
                <a:spcPts val="0"/>
              </a:spcAft>
              <a:buSzPts val="1400"/>
              <a:buChar char="●"/>
            </a:pPr>
            <a:r>
              <a:rPr lang="en"/>
              <a:t>OpenShift automates the deployment of application containers across multiple hosts via the Kubernetes. Users can trigger deployments, rollback, configure A/B or other custom deployments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0" name="Shape 3620"/>
        <p:cNvGrpSpPr/>
        <p:nvPr/>
      </p:nvGrpSpPr>
      <p:grpSpPr>
        <a:xfrm>
          <a:off x="0" y="0"/>
          <a:ext cx="0" cy="0"/>
          <a:chOff x="0" y="0"/>
          <a:chExt cx="0" cy="0"/>
        </a:xfrm>
      </p:grpSpPr>
      <p:sp>
        <p:nvSpPr>
          <p:cNvPr id="3621" name="Google Shape;3621;g2823482adc_0_126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622" name="Google Shape;3622;g2823482adc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Developers use the existing build process and tools (e.g. Maven, Gradle, Jenkins, Nexus) to build the app binaries (e.g. JAR, WAR, EAR) and use OpenShift CLI to create an app from the app binaries</a:t>
            </a:r>
            <a:endParaRPr/>
          </a:p>
          <a:p>
            <a:pPr indent="-317500" lvl="0" marL="457200" rtl="0">
              <a:spcBef>
                <a:spcPts val="0"/>
              </a:spcBef>
              <a:spcAft>
                <a:spcPts val="0"/>
              </a:spcAft>
              <a:buSzPts val="1400"/>
              <a:buChar char="●"/>
            </a:pPr>
            <a:r>
              <a:rPr lang="en"/>
              <a:t>S2I combines app binaries (e.g. JAR, WAR, EAR) with a builder image (language and application runtimes) and stores the resulting application image in the image registry </a:t>
            </a:r>
            <a:endParaRPr/>
          </a:p>
          <a:p>
            <a:pPr indent="-317500" lvl="0" marL="457200" rtl="0">
              <a:spcBef>
                <a:spcPts val="0"/>
              </a:spcBef>
              <a:spcAft>
                <a:spcPts val="0"/>
              </a:spcAft>
              <a:buSzPts val="14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indent="-317500" lvl="0" marL="457200" rtl="0">
              <a:spcBef>
                <a:spcPts val="0"/>
              </a:spcBef>
              <a:spcAft>
                <a:spcPts val="0"/>
              </a:spcAft>
              <a:buSzPts val="14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indent="-317500" lvl="0" marL="457200" rtl="0">
              <a:spcBef>
                <a:spcPts val="0"/>
              </a:spcBef>
              <a:spcAft>
                <a:spcPts val="0"/>
              </a:spcAft>
              <a:buSzPts val="1400"/>
              <a:buChar char="●"/>
            </a:pPr>
            <a:r>
              <a:rPr lang="en"/>
              <a:t>OpenShift automates the deployment of application containers across multiple hosts via the Kubernetes. Users can trigger deployments, rollback, configure A/B or other custom deployments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9" name="Shape 3659"/>
        <p:cNvGrpSpPr/>
        <p:nvPr/>
      </p:nvGrpSpPr>
      <p:grpSpPr>
        <a:xfrm>
          <a:off x="0" y="0"/>
          <a:ext cx="0" cy="0"/>
          <a:chOff x="0" y="0"/>
          <a:chExt cx="0" cy="0"/>
        </a:xfrm>
      </p:grpSpPr>
      <p:sp>
        <p:nvSpPr>
          <p:cNvPr id="3660" name="Google Shape;3660;g2823482adc_0_129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661" name="Google Shape;3661;g2823482adc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App images are built using an existing image build process. OpenShift automates the deployment of app containers across multiple hosts via the Kubernetes. Users can trigger deployments, rollback, configure A/B, etc</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7" name="Shape 3687"/>
        <p:cNvGrpSpPr/>
        <p:nvPr/>
      </p:nvGrpSpPr>
      <p:grpSpPr>
        <a:xfrm>
          <a:off x="0" y="0"/>
          <a:ext cx="0" cy="0"/>
          <a:chOff x="0" y="0"/>
          <a:chExt cx="0" cy="0"/>
        </a:xfrm>
      </p:grpSpPr>
      <p:sp>
        <p:nvSpPr>
          <p:cNvPr id="3688" name="Google Shape;3688;g2823482adc_0_132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689" name="Google Shape;3689;g2823482adc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For compiled languages (Go, C, C++, Java, etc.), including the dependencies necessary for compilation in the application image might increase the size of the image or introduce vulnerabilities that can be exploited. To avoid these problems, two builds can be chained together: one that produces the compiled artifact, and a second build that places that artifact in a separate image that runs the artifact.</a:t>
            </a:r>
            <a:endParaRPr/>
          </a:p>
          <a:p>
            <a:pPr indent="-317500" lvl="0" marL="457200" rtl="0">
              <a:spcBef>
                <a:spcPts val="0"/>
              </a:spcBef>
              <a:spcAft>
                <a:spcPts val="0"/>
              </a:spcAft>
              <a:buSzPts val="1400"/>
              <a:buChar char="●"/>
            </a:pPr>
            <a:r>
              <a:rPr lang="en"/>
              <a:t>The first builds (stage 1 and stage 2) can use any of the build strategies on OpenShift such as Source-to-Image, Docker build, etc that will produce an image containing the desired artifacts</a:t>
            </a:r>
            <a:endParaRPr/>
          </a:p>
          <a:p>
            <a:pPr indent="-317500" lvl="0" marL="457200" rtl="0">
              <a:spcBef>
                <a:spcPts val="0"/>
              </a:spcBef>
              <a:spcAft>
                <a:spcPts val="0"/>
              </a:spcAft>
              <a:buSzPts val="1400"/>
              <a:buChar char="●"/>
            </a:pPr>
            <a:r>
              <a:rPr lang="en"/>
              <a:t>The second build (stage 3) can use any strategy that can consume input content from an image such as Docker build.</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4" name="Shape 3714"/>
        <p:cNvGrpSpPr/>
        <p:nvPr/>
      </p:nvGrpSpPr>
      <p:grpSpPr>
        <a:xfrm>
          <a:off x="0" y="0"/>
          <a:ext cx="0" cy="0"/>
          <a:chOff x="0" y="0"/>
          <a:chExt cx="0" cy="0"/>
        </a:xfrm>
      </p:grpSpPr>
      <p:sp>
        <p:nvSpPr>
          <p:cNvPr id="3715" name="Google Shape;3715;g2823482adc_0_135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716" name="Google Shape;3716;g2823482adc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An example for build chaining is when you want to use a vanilla image runtime like the official WildFly image to run your app in order to have a </a:t>
            </a:r>
            <a:r>
              <a:rPr lang="en">
                <a:solidFill>
                  <a:schemeClr val="dk1"/>
                </a:solidFill>
              </a:rPr>
              <a:t>smaller footprint (not building build tools in the runtime)</a:t>
            </a:r>
            <a:r>
              <a:rPr lang="en"/>
              <a:t>, but still like to use the S2I feature to build your images </a:t>
            </a:r>
            <a:r>
              <a:rPr lang="en">
                <a:solidFill>
                  <a:schemeClr val="dk1"/>
                </a:solidFill>
              </a:rPr>
              <a:t>)</a:t>
            </a:r>
            <a:endParaRPr/>
          </a:p>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2c174bfd58_0_544: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2c174bfd58_0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A container stack is composed of various layers which provide a clear boundary between the level of control Developers and IT Operations need without compromising on the other team’s principles. </a:t>
            </a:r>
            <a:endParaRPr sz="1200"/>
          </a:p>
          <a:p>
            <a:pPr indent="0" lvl="0" marL="0" rtl="0">
              <a:spcBef>
                <a:spcPts val="0"/>
              </a:spcBef>
              <a:spcAft>
                <a:spcPts val="0"/>
              </a:spcAft>
              <a:buNone/>
            </a:pPr>
            <a:r>
              <a:t/>
            </a:r>
            <a:endParaRPr sz="1200"/>
          </a:p>
          <a:p>
            <a:pPr indent="0" lvl="0" marL="0" rtl="0">
              <a:spcBef>
                <a:spcPts val="0"/>
              </a:spcBef>
              <a:spcAft>
                <a:spcPts val="0"/>
              </a:spcAft>
              <a:buNone/>
            </a:pPr>
            <a:r>
              <a:rPr lang="en" sz="1200"/>
              <a:t>IT Operations controls the hardware, virtualization layer, operating system and make sure they are patched, secure and managed in accordance to their best practises. Furthermore they know how to run containers</a:t>
            </a:r>
            <a:r>
              <a:rPr lang="en" sz="1200"/>
              <a:t> </a:t>
            </a:r>
            <a:r>
              <a:rPr lang="en" sz="1200"/>
              <a:t>effectively on top of that infrastructure to maximise utilisation. </a:t>
            </a:r>
            <a:endParaRPr sz="1200"/>
          </a:p>
          <a:p>
            <a:pPr indent="0" lvl="0" marL="0" rtl="0">
              <a:spcBef>
                <a:spcPts val="0"/>
              </a:spcBef>
              <a:spcAft>
                <a:spcPts val="0"/>
              </a:spcAft>
              <a:buNone/>
            </a:pPr>
            <a:r>
              <a:t/>
            </a:r>
            <a:endParaRPr sz="1200"/>
          </a:p>
          <a:p>
            <a:pPr indent="0" lvl="0" marL="0" rtl="0">
              <a:spcBef>
                <a:spcPts val="0"/>
              </a:spcBef>
              <a:spcAft>
                <a:spcPts val="0"/>
              </a:spcAft>
              <a:buNone/>
            </a:pPr>
            <a:r>
              <a:rPr lang="en" sz="1200"/>
              <a:t>Developers control the application, frameworks and libraries used in the application and package that as a container which is delivery to IT Operations. Using the same tools and at the same time giving each team freedom to align their work with their requirements and goals mitigates the traditional friction between the two teams in the software delivery process.</a:t>
            </a:r>
            <a:endParaRPr sz="12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7" name="Shape 3747"/>
        <p:cNvGrpSpPr/>
        <p:nvPr/>
      </p:nvGrpSpPr>
      <p:grpSpPr>
        <a:xfrm>
          <a:off x="0" y="0"/>
          <a:ext cx="0" cy="0"/>
          <a:chOff x="0" y="0"/>
          <a:chExt cx="0" cy="0"/>
        </a:xfrm>
      </p:grpSpPr>
      <p:sp>
        <p:nvSpPr>
          <p:cNvPr id="3748" name="Google Shape;3748;g2823482adc_0_138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749" name="Google Shape;3749;g2823482adc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Another example is when you want to use one of the officially supported image runtimes provided by OpenShift e.g. Java image, but you would like to use an alternative build tool rather than the one available in the image e.g. Gradle instead of Maven</a:t>
            </a:r>
            <a:endParaRPr/>
          </a:p>
          <a:p>
            <a:pPr indent="0" lvl="0" marL="0" rtl="0">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0" name="Shape 3780"/>
        <p:cNvGrpSpPr/>
        <p:nvPr/>
      </p:nvGrpSpPr>
      <p:grpSpPr>
        <a:xfrm>
          <a:off x="0" y="0"/>
          <a:ext cx="0" cy="0"/>
          <a:chOff x="0" y="0"/>
          <a:chExt cx="0" cy="0"/>
        </a:xfrm>
      </p:grpSpPr>
      <p:sp>
        <p:nvSpPr>
          <p:cNvPr id="3781" name="Google Shape;3781;g2823482adc_0_141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782" name="Google Shape;3782;g2823482adc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Another example is when you want to use minimal scratch images to run your app in order to have a minimal attack surface and footprint. You can use a customer builder image like Go S2I build image and then copy the app binary to the scratch image using a Dockerfile</a:t>
            </a:r>
            <a:endParaRPr/>
          </a:p>
          <a:p>
            <a:pPr indent="0" lvl="0" marL="0" rtl="0">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3" name="Shape 3813"/>
        <p:cNvGrpSpPr/>
        <p:nvPr/>
      </p:nvGrpSpPr>
      <p:grpSpPr>
        <a:xfrm>
          <a:off x="0" y="0"/>
          <a:ext cx="0" cy="0"/>
          <a:chOff x="0" y="0"/>
          <a:chExt cx="0" cy="0"/>
        </a:xfrm>
      </p:grpSpPr>
      <p:sp>
        <p:nvSpPr>
          <p:cNvPr id="3814" name="Google Shape;3814;g2823482adc_0_144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815" name="Google Shape;3815;g2823482adc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Builds and Pipelines Deep-Dive by Jorge Morales </a:t>
            </a:r>
            <a:br>
              <a:rPr lang="en"/>
            </a:br>
            <a:r>
              <a:rPr lang="en" u="sng">
                <a:solidFill>
                  <a:schemeClr val="hlink"/>
                </a:solidFill>
                <a:hlinkClick r:id="rId2"/>
              </a:rPr>
              <a:t>https://docs.google.com/presentation/d/1fwJ08L7jSaTSpDloVtRgzkBQwD7KFC5NBKB0SPpmxFo/edit#slide=id.p</a:t>
            </a:r>
            <a:endParaRPr/>
          </a:p>
          <a:p>
            <a:pPr indent="0" lvl="0" marL="0" rtl="0">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8" name="Shape 3818"/>
        <p:cNvGrpSpPr/>
        <p:nvPr/>
      </p:nvGrpSpPr>
      <p:grpSpPr>
        <a:xfrm>
          <a:off x="0" y="0"/>
          <a:ext cx="0" cy="0"/>
          <a:chOff x="0" y="0"/>
          <a:chExt cx="0" cy="0"/>
        </a:xfrm>
      </p:grpSpPr>
      <p:sp>
        <p:nvSpPr>
          <p:cNvPr id="3819" name="Google Shape;3819;g2823482adc_0_145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820" name="Google Shape;3820;g2823482adc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3" name="Shape 3833"/>
        <p:cNvGrpSpPr/>
        <p:nvPr/>
      </p:nvGrpSpPr>
      <p:grpSpPr>
        <a:xfrm>
          <a:off x="0" y="0"/>
          <a:ext cx="0" cy="0"/>
          <a:chOff x="0" y="0"/>
          <a:chExt cx="0" cy="0"/>
        </a:xfrm>
      </p:grpSpPr>
      <p:sp>
        <p:nvSpPr>
          <p:cNvPr id="3834" name="Google Shape;3834;g2823482adc_0_146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835" name="Google Shape;3835;g2823482adc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Developers write code using existing development tools such as Maven, NPM, Bower, PIP, Dockerfile and Git and then access the OpenShift Web, CLI or IDE to create an app from the code</a:t>
            </a:r>
            <a:endParaRPr/>
          </a:p>
          <a:p>
            <a:pPr indent="-317500" lvl="0" marL="457200" rtl="0">
              <a:spcBef>
                <a:spcPts val="0"/>
              </a:spcBef>
              <a:spcAft>
                <a:spcPts val="0"/>
              </a:spcAft>
              <a:buSzPts val="1400"/>
              <a:buChar char="●"/>
            </a:pPr>
            <a:r>
              <a:rPr lang="en"/>
              <a:t>S2I combines source code with a builder image (language and application runtimes) and stores the resulting application image in the image registry  </a:t>
            </a:r>
            <a:endParaRPr/>
          </a:p>
          <a:p>
            <a:pPr indent="-317500" lvl="0" marL="457200" rtl="0">
              <a:spcBef>
                <a:spcPts val="0"/>
              </a:spcBef>
              <a:spcAft>
                <a:spcPts val="0"/>
              </a:spcAft>
              <a:buSzPts val="14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indent="-317500" lvl="0" marL="457200" rtl="0">
              <a:spcBef>
                <a:spcPts val="0"/>
              </a:spcBef>
              <a:spcAft>
                <a:spcPts val="0"/>
              </a:spcAft>
              <a:buSzPts val="14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indent="-317500" lvl="0" marL="457200" rtl="0">
              <a:spcBef>
                <a:spcPts val="0"/>
              </a:spcBef>
              <a:spcAft>
                <a:spcPts val="0"/>
              </a:spcAft>
              <a:buSzPts val="1400"/>
              <a:buChar char="●"/>
            </a:pPr>
            <a:r>
              <a:rPr lang="en"/>
              <a:t>OpenShift automates the deployment of application containers across multiple hosts via the Kubernetes. Users can trigger deployments, rollback, configure A/B or other custom deployments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2" name="Shape 3872"/>
        <p:cNvGrpSpPr/>
        <p:nvPr/>
      </p:nvGrpSpPr>
      <p:grpSpPr>
        <a:xfrm>
          <a:off x="0" y="0"/>
          <a:ext cx="0" cy="0"/>
          <a:chOff x="0" y="0"/>
          <a:chExt cx="0" cy="0"/>
        </a:xfrm>
      </p:grpSpPr>
      <p:sp>
        <p:nvSpPr>
          <p:cNvPr id="3873" name="Google Shape;3873;g2823482adc_0_150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874" name="Google Shape;3874;g2823482adc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Developers use the existing build process and tools (e.g. Maven, Gradle, Jenkins, Nexus) to build the app binaries (e.g. JAR, WAR, EAR) and use OpenShift CLI to create an app from the app binaries</a:t>
            </a:r>
            <a:endParaRPr/>
          </a:p>
          <a:p>
            <a:pPr indent="-317500" lvl="0" marL="457200" rtl="0">
              <a:spcBef>
                <a:spcPts val="0"/>
              </a:spcBef>
              <a:spcAft>
                <a:spcPts val="0"/>
              </a:spcAft>
              <a:buSzPts val="1400"/>
              <a:buChar char="●"/>
            </a:pPr>
            <a:r>
              <a:rPr lang="en"/>
              <a:t>S2I combines app binaries (e.g. JAR, WAR, EAR) with a builder image (language and application runtimes) and stores the resulting application image in the image registry </a:t>
            </a:r>
            <a:endParaRPr/>
          </a:p>
          <a:p>
            <a:pPr indent="-317500" lvl="0" marL="457200" rtl="0">
              <a:spcBef>
                <a:spcPts val="0"/>
              </a:spcBef>
              <a:spcAft>
                <a:spcPts val="0"/>
              </a:spcAft>
              <a:buSzPts val="14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indent="-317500" lvl="0" marL="457200" rtl="0">
              <a:spcBef>
                <a:spcPts val="0"/>
              </a:spcBef>
              <a:spcAft>
                <a:spcPts val="0"/>
              </a:spcAft>
              <a:buSzPts val="14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indent="-317500" lvl="0" marL="457200" rtl="0">
              <a:spcBef>
                <a:spcPts val="0"/>
              </a:spcBef>
              <a:spcAft>
                <a:spcPts val="0"/>
              </a:spcAft>
              <a:buSzPts val="1400"/>
              <a:buChar char="●"/>
            </a:pPr>
            <a:r>
              <a:rPr lang="en"/>
              <a:t>OpenShift automates the deployment of application containers across multiple hosts via the Kubernetes. Users can trigger deployments, rollback, configure A/B or other custom deployments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1" name="Shape 3911"/>
        <p:cNvGrpSpPr/>
        <p:nvPr/>
      </p:nvGrpSpPr>
      <p:grpSpPr>
        <a:xfrm>
          <a:off x="0" y="0"/>
          <a:ext cx="0" cy="0"/>
          <a:chOff x="0" y="0"/>
          <a:chExt cx="0" cy="0"/>
        </a:xfrm>
      </p:grpSpPr>
      <p:sp>
        <p:nvSpPr>
          <p:cNvPr id="3912" name="Google Shape;3912;g2823482adc_0_154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913" name="Google Shape;3913;g2823482adc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App images are built using an existing image build process. OpenShift automates the deployment of app containers across multiple hosts via the Kubernetes. Users can trigger deployments, rollback, configure A/B, etc</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9" name="Shape 3939"/>
        <p:cNvGrpSpPr/>
        <p:nvPr/>
      </p:nvGrpSpPr>
      <p:grpSpPr>
        <a:xfrm>
          <a:off x="0" y="0"/>
          <a:ext cx="0" cy="0"/>
          <a:chOff x="0" y="0"/>
          <a:chExt cx="0" cy="0"/>
        </a:xfrm>
      </p:grpSpPr>
      <p:sp>
        <p:nvSpPr>
          <p:cNvPr id="3940" name="Google Shape;3940;g2823482adc_0_156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941" name="Google Shape;3941;g2823482adc_0_1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Continuous Integration (CI) means that the developer's working copies are synchronized with the share code repository several times a day. The code is built, integrated and unit tested every time a change is pushed to the shared code repository</a:t>
            </a:r>
            <a:endParaRPr/>
          </a:p>
          <a:p>
            <a:pPr indent="-317500" lvl="0" marL="457200" rtl="0">
              <a:spcBef>
                <a:spcPts val="0"/>
              </a:spcBef>
              <a:spcAft>
                <a:spcPts val="0"/>
              </a:spcAft>
              <a:buSzPts val="1400"/>
              <a:buChar char="●"/>
            </a:pPr>
            <a:r>
              <a:rPr lang="en"/>
              <a:t>Continuous Delivery (CD) is an extension of CI always </a:t>
            </a:r>
            <a:r>
              <a:rPr lang="en" u="sng"/>
              <a:t>be ready</a:t>
            </a:r>
            <a:r>
              <a:rPr lang="en"/>
              <a:t> to deploy a product into production, but deploy to production requires manual approval</a:t>
            </a:r>
            <a:endParaRPr/>
          </a:p>
          <a:p>
            <a:pPr indent="-317500" lvl="0" marL="457200" rtl="0">
              <a:spcBef>
                <a:spcPts val="0"/>
              </a:spcBef>
              <a:spcAft>
                <a:spcPts val="0"/>
              </a:spcAft>
              <a:buSzPts val="1400"/>
              <a:buChar char="●"/>
            </a:pPr>
            <a:r>
              <a:rPr lang="en"/>
              <a:t>Continuous Deployment is the next step after gaining more confidence in the process, to automatically deploy the product into production whenever it passes QA.</a:t>
            </a:r>
            <a:endParaRPr/>
          </a:p>
          <a:p>
            <a:pPr indent="0" lvl="0" marL="0" rtl="0">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8" name="Shape 3968"/>
        <p:cNvGrpSpPr/>
        <p:nvPr/>
      </p:nvGrpSpPr>
      <p:grpSpPr>
        <a:xfrm>
          <a:off x="0" y="0"/>
          <a:ext cx="0" cy="0"/>
          <a:chOff x="0" y="0"/>
          <a:chExt cx="0" cy="0"/>
        </a:xfrm>
      </p:grpSpPr>
      <p:sp>
        <p:nvSpPr>
          <p:cNvPr id="3969" name="Google Shape;3969;g2823482adc_0_159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970" name="Google Shape;3970;g2823482adc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OpenShift loves CI/CD and is in fact the winner of DevOps Excellence Awards 2017 in the Best Development Platform category</a:t>
            </a:r>
            <a:br>
              <a:rPr lang="en"/>
            </a:br>
            <a:r>
              <a:rPr lang="en" u="sng">
                <a:solidFill>
                  <a:schemeClr val="hlink"/>
                </a:solidFill>
                <a:hlinkClick r:id="rId2"/>
              </a:rPr>
              <a:t>http://events.computing.co.uk/devopsexcellence/static/2017-winners</a:t>
            </a:r>
            <a:endParaRPr/>
          </a:p>
          <a:p>
            <a:pPr indent="-317500" lvl="0" marL="457200" rtl="0">
              <a:spcBef>
                <a:spcPts val="0"/>
              </a:spcBef>
              <a:spcAft>
                <a:spcPts val="0"/>
              </a:spcAft>
              <a:buSzPts val="1400"/>
              <a:buChar char="●"/>
            </a:pPr>
            <a:r>
              <a:rPr lang="en"/>
              <a:t>OpenShift provides certified Jenkins container images as well as a number of Jenkins plugins to facilitate integrating Jenkins with OpenShift and building CI/CD Pipelines. Teams can decide how they want to use OpenShift for building CI/CD workflows considering their previous investments into their existing CI/CD infrastructure:</a:t>
            </a:r>
            <a:endParaRPr/>
          </a:p>
          <a:p>
            <a:pPr indent="-317500" lvl="1" marL="914400" rtl="0">
              <a:spcBef>
                <a:spcPts val="0"/>
              </a:spcBef>
              <a:spcAft>
                <a:spcPts val="0"/>
              </a:spcAft>
              <a:buSzPts val="1400"/>
              <a:buChar char="○"/>
            </a:pPr>
            <a:r>
              <a:rPr b="1" lang="en"/>
              <a:t>Jenkins-as-a-Service on OpenShift:</a:t>
            </a:r>
            <a:r>
              <a:rPr lang="en"/>
              <a:t> run your Jenkins masters and slaves in OpenShift, by providing "Jenkins as a Service" on the platform.</a:t>
            </a:r>
            <a:endParaRPr/>
          </a:p>
          <a:p>
            <a:pPr indent="-317500" lvl="1" marL="914400" rtl="0">
              <a:spcBef>
                <a:spcPts val="0"/>
              </a:spcBef>
              <a:spcAft>
                <a:spcPts val="0"/>
              </a:spcAft>
              <a:buSzPts val="1400"/>
              <a:buChar char="○"/>
            </a:pPr>
            <a:r>
              <a:rPr b="1" lang="en"/>
              <a:t>Hybrid:</a:t>
            </a:r>
            <a:r>
              <a:rPr lang="en"/>
              <a:t> Keep your Jenkins master infrastructure as it is, run Jenkins slaves in OpenShift containers for extra build capacity when you need it.</a:t>
            </a:r>
            <a:endParaRPr/>
          </a:p>
          <a:p>
            <a:pPr indent="-317500" lvl="1" marL="914400" rtl="0">
              <a:spcBef>
                <a:spcPts val="0"/>
              </a:spcBef>
              <a:spcAft>
                <a:spcPts val="0"/>
              </a:spcAft>
              <a:buSzPts val="1400"/>
              <a:buChar char="○"/>
            </a:pPr>
            <a:r>
              <a:rPr b="1" lang="en"/>
              <a:t>Keep Everything As-Is:</a:t>
            </a:r>
            <a:r>
              <a:rPr lang="en"/>
              <a:t> Run your CI/CD infrastructure outside of OpenShift as-is and just use OpenShift as a deployment platform.  Has the advantage of not disturbing what the customer already has in place and also allowing them to continue using alternate, non-Jenkins based CI and CD like Bamboo, TeamCity, Go CD, etc.</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8" name="Shape 3988"/>
        <p:cNvGrpSpPr/>
        <p:nvPr/>
      </p:nvGrpSpPr>
      <p:grpSpPr>
        <a:xfrm>
          <a:off x="0" y="0"/>
          <a:ext cx="0" cy="0"/>
          <a:chOff x="0" y="0"/>
          <a:chExt cx="0" cy="0"/>
        </a:xfrm>
      </p:grpSpPr>
      <p:sp>
        <p:nvSpPr>
          <p:cNvPr id="3989" name="Google Shape;3989;g2823482adc_0_161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990" name="Google Shape;3990;g2823482adc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397e594293_0_49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17" name="Google Shape;917;g397e59429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Organizations have traditionally co-located multiple applications on a single virtual machines due to the operational overhead and resource costs of maintaining VMs.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Although VMs are isolated from each other however co-located applications have zero isolation and can negatively impact each other files, configurations and behaviour.</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Linux containers share a container host and kernel and at the same time using kernel technologies such as cgroups, SELinux and kernel namespaces provide isolation so that one container cannot access or impact neither the other containers running on the same host nor the host itself.</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Linux containers are in a way a virtualization technology. VMs are for virtualizing the hardware while containers are for virtualizing application processes no matter where they run (bare metal, virtualized or cloud)</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6" name="Shape 4006"/>
        <p:cNvGrpSpPr/>
        <p:nvPr/>
      </p:nvGrpSpPr>
      <p:grpSpPr>
        <a:xfrm>
          <a:off x="0" y="0"/>
          <a:ext cx="0" cy="0"/>
          <a:chOff x="0" y="0"/>
          <a:chExt cx="0" cy="0"/>
        </a:xfrm>
      </p:grpSpPr>
      <p:sp>
        <p:nvSpPr>
          <p:cNvPr id="4007" name="Google Shape;4007;g2823482adc_0_163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008" name="Google Shape;4008;g2823482adc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Jenkinsfile is a text file that contains the Jenkins Pipeline definition using the Jenkins Pipeline DSL. Jenkinsfile is the recommended approach for creating Jenkins Pipelines rather than defining it via the Jenkins UI</a:t>
            </a:r>
            <a:endParaRPr/>
          </a:p>
          <a:p>
            <a:pPr indent="-317500" lvl="0" marL="457200" rtl="0">
              <a:spcBef>
                <a:spcPts val="0"/>
              </a:spcBef>
              <a:spcAft>
                <a:spcPts val="0"/>
              </a:spcAft>
              <a:buSzPts val="1400"/>
              <a:buChar char="●"/>
            </a:pPr>
            <a:r>
              <a:rPr lang="en"/>
              <a:t>OpenShift Pipeline build strategy supports two methods for defining a Jenkinsfile:</a:t>
            </a:r>
            <a:endParaRPr/>
          </a:p>
          <a:p>
            <a:pPr indent="-317500" lvl="1" marL="914400" rtl="0">
              <a:spcBef>
                <a:spcPts val="0"/>
              </a:spcBef>
              <a:spcAft>
                <a:spcPts val="0"/>
              </a:spcAft>
              <a:buSzPts val="1400"/>
              <a:buChar char="○"/>
            </a:pPr>
            <a:r>
              <a:rPr lang="en"/>
              <a:t>Embedding a Jenkinsfile within the BuildConfig </a:t>
            </a:r>
            <a:endParaRPr/>
          </a:p>
          <a:p>
            <a:pPr indent="-317500" lvl="1" marL="914400" rtl="0">
              <a:spcBef>
                <a:spcPts val="0"/>
              </a:spcBef>
              <a:spcAft>
                <a:spcPts val="0"/>
              </a:spcAft>
              <a:buSzPts val="1400"/>
              <a:buChar char="○"/>
            </a:pPr>
            <a:r>
              <a:rPr lang="en"/>
              <a:t>Pulling the Jenkinsfile from a Git Repository. This approach has the advantage of version controlling the pipeline definition (Jenkinsfile) as well as allowing developers to update the pipeline by modifying the Jenkinsfile in the Git repository. Next time the pipeline starts executing, it would pull the updated Jenkinsfile and run the updated pipeline.</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6" name="Shape 4016"/>
        <p:cNvGrpSpPr/>
        <p:nvPr/>
      </p:nvGrpSpPr>
      <p:grpSpPr>
        <a:xfrm>
          <a:off x="0" y="0"/>
          <a:ext cx="0" cy="0"/>
          <a:chOff x="0" y="0"/>
          <a:chExt cx="0" cy="0"/>
        </a:xfrm>
      </p:grpSpPr>
      <p:sp>
        <p:nvSpPr>
          <p:cNvPr id="4017" name="Google Shape;4017;g2823482adc_0_164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018" name="Google Shape;4018;g2823482adc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3" name="Shape 4083"/>
        <p:cNvGrpSpPr/>
        <p:nvPr/>
      </p:nvGrpSpPr>
      <p:grpSpPr>
        <a:xfrm>
          <a:off x="0" y="0"/>
          <a:ext cx="0" cy="0"/>
          <a:chOff x="0" y="0"/>
          <a:chExt cx="0" cy="0"/>
        </a:xfrm>
      </p:grpSpPr>
      <p:sp>
        <p:nvSpPr>
          <p:cNvPr id="4084" name="Google Shape;4084;g3879bf88cd_0_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085" name="Google Shape;4085;g3879bf88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2" name="Shape 4092"/>
        <p:cNvGrpSpPr/>
        <p:nvPr/>
      </p:nvGrpSpPr>
      <p:grpSpPr>
        <a:xfrm>
          <a:off x="0" y="0"/>
          <a:ext cx="0" cy="0"/>
          <a:chOff x="0" y="0"/>
          <a:chExt cx="0" cy="0"/>
        </a:xfrm>
      </p:grpSpPr>
      <p:sp>
        <p:nvSpPr>
          <p:cNvPr id="4093" name="Google Shape;4093;g2823482adc_0_164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094" name="Google Shape;4094;g2823482adc_0_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9" name="Shape 4099"/>
        <p:cNvGrpSpPr/>
        <p:nvPr/>
      </p:nvGrpSpPr>
      <p:grpSpPr>
        <a:xfrm>
          <a:off x="0" y="0"/>
          <a:ext cx="0" cy="0"/>
          <a:chOff x="0" y="0"/>
          <a:chExt cx="0" cy="0"/>
        </a:xfrm>
      </p:grpSpPr>
      <p:sp>
        <p:nvSpPr>
          <p:cNvPr id="4100" name="Google Shape;4100;g397e594293_0_259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01" name="Google Shape;4101;g397e594293_0_2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 more detailed deck on Istio and Jaeger refer to: </a:t>
            </a:r>
            <a:r>
              <a:rPr lang="en" u="sng">
                <a:solidFill>
                  <a:schemeClr val="hlink"/>
                </a:solidFill>
                <a:hlinkClick r:id="rId2"/>
              </a:rPr>
              <a:t>https://docs.google.com/presentation/d/1w8zRozOmmRN84RN-Sl51tswyAn7Lo7QQQjFYbne-Ys0/edit?usp=sharing</a:t>
            </a:r>
            <a:endParaRPr/>
          </a:p>
          <a:p>
            <a:pPr indent="0" lvl="0" marL="0" rtl="0">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4" name="Shape 4104"/>
        <p:cNvGrpSpPr/>
        <p:nvPr/>
      </p:nvGrpSpPr>
      <p:grpSpPr>
        <a:xfrm>
          <a:off x="0" y="0"/>
          <a:ext cx="0" cy="0"/>
          <a:chOff x="0" y="0"/>
          <a:chExt cx="0" cy="0"/>
        </a:xfrm>
      </p:grpSpPr>
      <p:sp>
        <p:nvSpPr>
          <p:cNvPr id="4105" name="Google Shape;4105;g397e594293_0_290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06" name="Google Shape;4106;g397e594293_0_2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5" name="Shape 4115"/>
        <p:cNvGrpSpPr/>
        <p:nvPr/>
      </p:nvGrpSpPr>
      <p:grpSpPr>
        <a:xfrm>
          <a:off x="0" y="0"/>
          <a:ext cx="0" cy="0"/>
          <a:chOff x="0" y="0"/>
          <a:chExt cx="0" cy="0"/>
        </a:xfrm>
      </p:grpSpPr>
      <p:sp>
        <p:nvSpPr>
          <p:cNvPr id="4116" name="Google Shape;4116;g397e594293_0_291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17" name="Google Shape;4117;g397e594293_0_2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9" name="Shape 4129"/>
        <p:cNvGrpSpPr/>
        <p:nvPr/>
      </p:nvGrpSpPr>
      <p:grpSpPr>
        <a:xfrm>
          <a:off x="0" y="0"/>
          <a:ext cx="0" cy="0"/>
          <a:chOff x="0" y="0"/>
          <a:chExt cx="0" cy="0"/>
        </a:xfrm>
      </p:grpSpPr>
      <p:sp>
        <p:nvSpPr>
          <p:cNvPr id="4130" name="Google Shape;4130;g397e594293_0_293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31" name="Google Shape;4131;g397e594293_0_2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if our monolith fails, everything for which it’s responsible fails along with it; so let’s break things into smaller chunks so we can withstand individual pieces of our app failing without affecting the entire system. This sounds great in theory, but does simply breaking things into smaller chunks give us this?</a:t>
            </a:r>
            <a:endParaRPr/>
          </a:p>
          <a:p>
            <a:pPr indent="0" lvl="0" marL="0">
              <a:spcBef>
                <a:spcPts val="0"/>
              </a:spcBef>
              <a:spcAft>
                <a:spcPts val="0"/>
              </a:spcAft>
              <a:buNone/>
            </a:pPr>
            <a:r>
              <a:t/>
            </a:r>
            <a:endParaRPr/>
          </a:p>
          <a:p>
            <a:pPr indent="0" lvl="0" marL="0" rtl="0">
              <a:lnSpc>
                <a:spcPct val="115000"/>
              </a:lnSpc>
              <a:spcBef>
                <a:spcPts val="0"/>
              </a:spcBef>
              <a:spcAft>
                <a:spcPts val="0"/>
              </a:spcAft>
              <a:buClr>
                <a:schemeClr val="dk1"/>
              </a:buClr>
              <a:buSzPts val="1100"/>
              <a:buFont typeface="Arial"/>
              <a:buNone/>
            </a:pPr>
            <a:r>
              <a:rPr lang="en" sz="1350">
                <a:solidFill>
                  <a:schemeClr val="dk1"/>
                </a:solidFill>
                <a:latin typeface="Georgia"/>
                <a:ea typeface="Georgia"/>
                <a:cs typeface="Georgia"/>
                <a:sym typeface="Georgia"/>
              </a:rPr>
              <a:t> Stick to simple rules</a:t>
            </a:r>
            <a:endParaRPr sz="1350">
              <a:solidFill>
                <a:schemeClr val="dk1"/>
              </a:solidFill>
              <a:latin typeface="Georgia"/>
              <a:ea typeface="Georgia"/>
              <a:cs typeface="Georgia"/>
              <a:sym typeface="Georgia"/>
            </a:endParaRPr>
          </a:p>
          <a:p>
            <a:pPr indent="0" lvl="0" marL="0" rtl="0">
              <a:lnSpc>
                <a:spcPct val="115000"/>
              </a:lnSpc>
              <a:spcBef>
                <a:spcPts val="1100"/>
              </a:spcBef>
              <a:spcAft>
                <a:spcPts val="0"/>
              </a:spcAft>
              <a:buClr>
                <a:schemeClr val="dk1"/>
              </a:buClr>
              <a:buSzPts val="1100"/>
              <a:buFont typeface="Arial"/>
              <a:buNone/>
            </a:pPr>
            <a:r>
              <a:rPr lang="en" sz="1350">
                <a:solidFill>
                  <a:schemeClr val="dk1"/>
                </a:solidFill>
                <a:latin typeface="Georgia"/>
                <a:ea typeface="Georgia"/>
                <a:cs typeface="Georgia"/>
                <a:sym typeface="Georgia"/>
              </a:rPr>
              <a:t>“Complex systems do not require complicated rules – in fact, the simpler the rules the better. We must resist the temptation to respond to complexity with complex rules – they have a disturbing tendency to produce cascades of unintended consequences.</a:t>
            </a:r>
            <a:endParaRPr sz="1350">
              <a:solidFill>
                <a:schemeClr val="dk1"/>
              </a:solidFill>
              <a:latin typeface="Georgia"/>
              <a:ea typeface="Georgia"/>
              <a:cs typeface="Georgia"/>
              <a:sym typeface="Georgia"/>
            </a:endParaRPr>
          </a:p>
          <a:p>
            <a:pPr indent="0" lvl="0" marL="0">
              <a:spcBef>
                <a:spcPts val="1100"/>
              </a:spcBef>
              <a:spcAft>
                <a:spcPts val="0"/>
              </a:spcAft>
              <a:buNone/>
            </a:pPr>
            <a:r>
              <a:rPr lang="en" u="sng">
                <a:solidFill>
                  <a:schemeClr val="hlink"/>
                </a:solidFill>
                <a:hlinkClick r:id="rId2"/>
              </a:rPr>
              <a:t>https://developers.redhat.com/blog/2016/07/20/from-fragile-to-antifragile-software/</a:t>
            </a:r>
            <a:endParaRPr/>
          </a:p>
          <a:p>
            <a:pPr indent="0" lvl="0" marL="0">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2" name="Shape 4142"/>
        <p:cNvGrpSpPr/>
        <p:nvPr/>
      </p:nvGrpSpPr>
      <p:grpSpPr>
        <a:xfrm>
          <a:off x="0" y="0"/>
          <a:ext cx="0" cy="0"/>
          <a:chOff x="0" y="0"/>
          <a:chExt cx="0" cy="0"/>
        </a:xfrm>
      </p:grpSpPr>
      <p:sp>
        <p:nvSpPr>
          <p:cNvPr id="4143" name="Google Shape;4143;g3879bf88cd_0_1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44" name="Google Shape;4144;g3879bf88c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2" name="Shape 4152"/>
        <p:cNvGrpSpPr/>
        <p:nvPr/>
      </p:nvGrpSpPr>
      <p:grpSpPr>
        <a:xfrm>
          <a:off x="0" y="0"/>
          <a:ext cx="0" cy="0"/>
          <a:chOff x="0" y="0"/>
          <a:chExt cx="0" cy="0"/>
        </a:xfrm>
      </p:grpSpPr>
      <p:sp>
        <p:nvSpPr>
          <p:cNvPr id="4153" name="Google Shape;4153;g397e594293_0_295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54" name="Google Shape;4154;g397e594293_0_2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Visibility and Reporting: Gain understanding of the dependencies between services and the nature and flow of traffic between them, providing the ability to quickly identify issues.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Resilience and Fault Tolerance: protect services against cascading failures by invocation timeouts, retries, throttling, health checks and circuit breakers</a:t>
            </a:r>
            <a:endParaRPr>
              <a:solidFill>
                <a:schemeClr val="dk1"/>
              </a:solidFill>
            </a:endParaRPr>
          </a:p>
          <a:p>
            <a:pPr indent="-317500" lvl="0" marL="457200" rtl="0">
              <a:spcBef>
                <a:spcPts val="0"/>
              </a:spcBef>
              <a:spcAft>
                <a:spcPts val="0"/>
              </a:spcAft>
              <a:buSzPts val="1400"/>
              <a:buChar char="●"/>
            </a:pPr>
            <a:r>
              <a:rPr lang="en"/>
              <a:t>Routing and Traffic Control: Control the flow of traffic and API calls between services, make calls more reliable, and make the network more robust in the face of adverse conditions.</a:t>
            </a:r>
            <a:endParaRPr/>
          </a:p>
          <a:p>
            <a:pPr indent="-317500" lvl="0" marL="457200" rtl="0">
              <a:spcBef>
                <a:spcPts val="0"/>
              </a:spcBef>
              <a:spcAft>
                <a:spcPts val="0"/>
              </a:spcAft>
              <a:buClr>
                <a:schemeClr val="dk1"/>
              </a:buClr>
              <a:buSzPts val="1400"/>
              <a:buChar char="●"/>
            </a:pPr>
            <a:r>
              <a:rPr lang="en">
                <a:solidFill>
                  <a:schemeClr val="dk1"/>
                </a:solidFill>
              </a:rPr>
              <a:t>Service Identity and Security. Provide services in the mesh with a verifiable identity and provide the ability to protect service traffic as it flows over networks of varying degrees of trustability.</a:t>
            </a:r>
            <a:endParaRPr/>
          </a:p>
          <a:p>
            <a:pPr indent="-317500" lvl="0" marL="457200" rtl="0">
              <a:spcBef>
                <a:spcPts val="0"/>
              </a:spcBef>
              <a:spcAft>
                <a:spcPts val="0"/>
              </a:spcAft>
              <a:buSzPts val="1400"/>
              <a:buChar char="●"/>
            </a:pPr>
            <a:r>
              <a:rPr lang="en"/>
              <a:t>Policy Enforcement: Apply organizational policy to the interaction between services, ensure access policies are enforced and resources are fairly distributed among consumers. Policy changes are made by configuring the mesh, not by changing application code.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397e594293_0_53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54" name="Google Shape;954;g397e59429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Although possible to run every application on a single virtual machine, the operational overhead and resource cost of the multitude of extra VMs required generally invalidates the perceived benefits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Virtual machines have the advantage of providing hypervisor-level isolation for the application. However that comes at the cost of running a complete operating system for each application which consumes more memory and cpu. Furthermore, VMs compute and memory capacity is pre-defined and do not provide any elasticity or bursting more when an application requires more memory or computing power.</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Containers provide isolation through taking advantage of kernel technologies like cgroups, kernel namespaces and SELinux which have been battle-tested and used for years at Google and US Department of Defense to provide application isolation</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Since containers use a shared kernel and container host, they reduce the amount of resources required for the container itself and are more lightweight than virtual machines. Therefore, containers provide an unmatched agility that is not feasible with virtual machines for example it only takes a few seconds to start a new container. Furthermore, containers support a more flexible model when it comes to compute and memory resources and allow resource burst modes so that applications can consume more resources when required within the defined boundaries.</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3" name="Shape 4163"/>
        <p:cNvGrpSpPr/>
        <p:nvPr/>
      </p:nvGrpSpPr>
      <p:grpSpPr>
        <a:xfrm>
          <a:off x="0" y="0"/>
          <a:ext cx="0" cy="0"/>
          <a:chOff x="0" y="0"/>
          <a:chExt cx="0" cy="0"/>
        </a:xfrm>
      </p:grpSpPr>
      <p:sp>
        <p:nvSpPr>
          <p:cNvPr id="4164" name="Google Shape;4164;g397e594293_0_296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65" name="Google Shape;4165;g397e594293_0_2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Netflix OSS has been the de facto way of building these supporting services for running microservices which required a number of standalone services to maintain and operate as well as lost of boilerplate code that is required to talk to these services</a:t>
            </a:r>
            <a:endParaRPr/>
          </a:p>
          <a:p>
            <a:pPr indent="0" lvl="0" marL="0" rtl="0">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4" name="Shape 4194"/>
        <p:cNvGrpSpPr/>
        <p:nvPr/>
      </p:nvGrpSpPr>
      <p:grpSpPr>
        <a:xfrm>
          <a:off x="0" y="0"/>
          <a:ext cx="0" cy="0"/>
          <a:chOff x="0" y="0"/>
          <a:chExt cx="0" cy="0"/>
        </a:xfrm>
      </p:grpSpPr>
      <p:sp>
        <p:nvSpPr>
          <p:cNvPr id="4195" name="Google Shape;4195;g397e594293_0_299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96" name="Google Shape;4196;g397e594293_0_2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Netflix OSS while a great collection of frameworks and libraries was build a couple of years ago for the VM-based AWS infrastructure. Fast forward to today, many of the services that didn’t exist at that time for the VMs and Netflix had to invent them, are provided as base services in container platforms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9" name="Shape 4209"/>
        <p:cNvGrpSpPr/>
        <p:nvPr/>
      </p:nvGrpSpPr>
      <p:grpSpPr>
        <a:xfrm>
          <a:off x="0" y="0"/>
          <a:ext cx="0" cy="0"/>
          <a:chOff x="0" y="0"/>
          <a:chExt cx="0" cy="0"/>
        </a:xfrm>
      </p:grpSpPr>
      <p:sp>
        <p:nvSpPr>
          <p:cNvPr id="4210" name="Google Shape;4210;g397e594293_0_301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211" name="Google Shape;4211;g397e594293_0_3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Istio provides an easy way to create a network of deployed services with load balancing, service-to-service authentication, monitoring, and more, without requiring any changes in service code.</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5" name="Shape 4225"/>
        <p:cNvGrpSpPr/>
        <p:nvPr/>
      </p:nvGrpSpPr>
      <p:grpSpPr>
        <a:xfrm>
          <a:off x="0" y="0"/>
          <a:ext cx="0" cy="0"/>
          <a:chOff x="0" y="0"/>
          <a:chExt cx="0" cy="0"/>
        </a:xfrm>
      </p:grpSpPr>
      <p:sp>
        <p:nvSpPr>
          <p:cNvPr id="4226" name="Google Shape;4226;g397e594293_0_302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227" name="Google Shape;4227;g397e594293_0_3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chemeClr val="dk1"/>
              </a:buClr>
              <a:buSzPts val="1100"/>
              <a:buChar char="●"/>
            </a:pPr>
            <a:r>
              <a:rPr lang="en">
                <a:solidFill>
                  <a:schemeClr val="dk1"/>
                </a:solidFill>
              </a:rPr>
              <a:t>An Istio service mesh is logically split into a data plane and a control plane.</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The data plane is composed of a set of intelligent proxies (Envoy) deployed as sidecars that mediate and control all network communication between microservices.</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The control plane is responsible for managing and configuring proxies to route traffic, as well as enforcing policies at runtime.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 control plane is composed of three components:</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Mixer: enforcing access control and usage policies across the service mesh and collecting telemetry data</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Auth: service-to-service and end-user authentication</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Pilot: traffic management capabilities for intelligent routing (e.g., A/B tests, canary deployments, etc.), and resiliency (timeouts, retries, circuit breakers, etc.)</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9" name="Shape 4279"/>
        <p:cNvGrpSpPr/>
        <p:nvPr/>
      </p:nvGrpSpPr>
      <p:grpSpPr>
        <a:xfrm>
          <a:off x="0" y="0"/>
          <a:ext cx="0" cy="0"/>
          <a:chOff x="0" y="0"/>
          <a:chExt cx="0" cy="0"/>
        </a:xfrm>
      </p:grpSpPr>
      <p:sp>
        <p:nvSpPr>
          <p:cNvPr id="4280" name="Google Shape;4280;g397e594293_0_308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281" name="Google Shape;4281;g397e594293_0_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8" name="Shape 4318"/>
        <p:cNvGrpSpPr/>
        <p:nvPr/>
      </p:nvGrpSpPr>
      <p:grpSpPr>
        <a:xfrm>
          <a:off x="0" y="0"/>
          <a:ext cx="0" cy="0"/>
          <a:chOff x="0" y="0"/>
          <a:chExt cx="0" cy="0"/>
        </a:xfrm>
      </p:grpSpPr>
      <p:sp>
        <p:nvSpPr>
          <p:cNvPr id="4319" name="Google Shape;4319;g3a89466bda_0_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320" name="Google Shape;4320;g3a89466b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9" name="Shape 4339"/>
        <p:cNvGrpSpPr/>
        <p:nvPr/>
      </p:nvGrpSpPr>
      <p:grpSpPr>
        <a:xfrm>
          <a:off x="0" y="0"/>
          <a:ext cx="0" cy="0"/>
          <a:chOff x="0" y="0"/>
          <a:chExt cx="0" cy="0"/>
        </a:xfrm>
      </p:grpSpPr>
      <p:sp>
        <p:nvSpPr>
          <p:cNvPr id="4340" name="Google Shape;4340;g2823482adc_0_174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1" name="Google Shape;4341;g2823482adc_0_1743:notes"/>
          <p:cNvSpPr txBox="1"/>
          <p:nvPr>
            <p:ph idx="1" type="body"/>
          </p:nvPr>
        </p:nvSpPr>
        <p:spPr>
          <a:xfrm>
            <a:off x="685800" y="4343400"/>
            <a:ext cx="5486400" cy="4114800"/>
          </a:xfrm>
          <a:prstGeom prst="rect">
            <a:avLst/>
          </a:prstGeom>
          <a:noFill/>
          <a:ln>
            <a:noFill/>
          </a:ln>
        </p:spPr>
        <p:txBody>
          <a:bodyPr anchorCtr="0" anchor="t" bIns="91450" lIns="91450" spcFirstLastPara="1" rIns="91450" wrap="square" tIns="91450">
            <a:noAutofit/>
          </a:bodyPr>
          <a:lstStyle/>
          <a:p>
            <a:pPr indent="0" lvl="0" marL="0" marR="0" rtl="0" algn="l">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9" name="Shape 4349"/>
        <p:cNvGrpSpPr/>
        <p:nvPr/>
      </p:nvGrpSpPr>
      <p:grpSpPr>
        <a:xfrm>
          <a:off x="0" y="0"/>
          <a:ext cx="0" cy="0"/>
          <a:chOff x="0" y="0"/>
          <a:chExt cx="0" cy="0"/>
        </a:xfrm>
      </p:grpSpPr>
      <p:sp>
        <p:nvSpPr>
          <p:cNvPr id="4350" name="Google Shape;4350;g397e594293_0_103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351" name="Google Shape;4351;g397e594293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4" name="Shape 4354"/>
        <p:cNvGrpSpPr/>
        <p:nvPr/>
      </p:nvGrpSpPr>
      <p:grpSpPr>
        <a:xfrm>
          <a:off x="0" y="0"/>
          <a:ext cx="0" cy="0"/>
          <a:chOff x="0" y="0"/>
          <a:chExt cx="0" cy="0"/>
        </a:xfrm>
      </p:grpSpPr>
      <p:sp>
        <p:nvSpPr>
          <p:cNvPr id="4355" name="Google Shape;4355;g397e594293_0_103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356" name="Google Shape;4356;g397e594293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A service is a grouping of pods that are running on the cluster based on a set of labels (selector). Services provide important features that are standardized across the cluster: internal load-balancing, service discovery between applications, and features to support zero-downtime application deployments.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Backing pods can be added to or removed from a service arbitrarily while the service remains consistently available, enabling anything that depends on the service to refer to it at a consistent address.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Services are assigned an IP address and port pair that, when accessed, proxy to an appropriate backing pod. </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On the slide, the service is configured to discover pods and load-balance traffic between pods that have both app=payroll and role=frontend labels set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OpenShift has a built-in DNS so that the services can be reached by the service DNS as well as the service IP/port. In this example, service can be reach by the DNS name “payroll-frontend” without specifying the IP. This simplifies service discovery for applications since the service name tends to be constant across environments (dev, test, prod, etc) during the service lifecycle.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In order to reach a service by name across namespaces, one can use </a:t>
            </a:r>
            <a:r>
              <a:rPr lang="en">
                <a:solidFill>
                  <a:schemeClr val="dk1"/>
                </a:solidFill>
                <a:latin typeface="Courier New"/>
                <a:ea typeface="Courier New"/>
                <a:cs typeface="Courier New"/>
                <a:sym typeface="Courier New"/>
              </a:rPr>
              <a:t>&lt;service&gt;.&lt;pod_namespace&gt;.svc.cluster.local</a:t>
            </a:r>
            <a:r>
              <a:rPr lang="en">
                <a:solidFill>
                  <a:schemeClr val="dk1"/>
                </a:solidFill>
              </a:rPr>
              <a:t>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7" name="Shape 4387"/>
        <p:cNvGrpSpPr/>
        <p:nvPr/>
      </p:nvGrpSpPr>
      <p:grpSpPr>
        <a:xfrm>
          <a:off x="0" y="0"/>
          <a:ext cx="0" cy="0"/>
          <a:chOff x="0" y="0"/>
          <a:chExt cx="0" cy="0"/>
        </a:xfrm>
      </p:grpSpPr>
      <p:sp>
        <p:nvSpPr>
          <p:cNvPr id="4388" name="Google Shape;4388;g397e594293_0_106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389" name="Google Shape;4389;g397e594293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solidFill>
                  <a:schemeClr val="dk1"/>
                </a:solidFill>
              </a:rPr>
              <a:t>When a new pod is deployed on the cluster with the same labels as the service selector, it is automatically added to the list of endpoints load-balanced by the service. If one of the pod gets removed, the service immediately removes it from the list of endpoints and does not send traffic to it anymore.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Service selector allows load-balancing between multiple versions of the application pods (version=1.0 and version=2.0) in order to achieve A/B testing and other deployment patterns out-of-the-box</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On the slide, the service is configured to discover pods and load-balance traffic between pods that have both app=payroll and role=frontend labels set. Since both v1 and v2 of the frontend pods are deployed and have those labels set, ⅓ of the traffic would be to sent to the frontend v2 to achieve canary release or A/B testing for example.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397e594293_0_55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84" name="Google Shape;984;g397e594293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DevOps adoption skyrocketed in the last few years which coincides with the proliferation containers in the IT industry. This in fact is not a coincidence and containers have played an important role in enabling organizations to implement DevOps without the obstacles once faced with virtual machines.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With virtual machines being the unit of compute, applications are developed by Dev teams and the result is delivered as arbitrary packages (which usually varies between teams and applications) to the IT Ops teams which are responsible for building, deploying and managing the virtual machine, operating system, libraries and application dependencies and the application itself. This essentially creates a conflictory atmosphere between Dev, IT Ops and other teams involved in delivering applications since IT Ops is forced into ownership of undocumented and non-standard layers of the technology stack (in other words the application and its dependencies) that they are not familiar with and have to rely on vague instructions from the Dev teams.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When containers are used as a unit of compute, there is a clear boundary between the layers of technology stack that IT Ops and Dev teams own and manage. Dev teams are deeply familiar with the application they build as well as its dependencies and configurations. With containers, they own the application and its configuration and package the result as a container image. The container images are delivered to IT Ops as a standard package regardless of the technologies used to build the application. IT Ops owns the entire infrastructure (container host, virtualisation, etc)  for running standard container images and can deploy, monitor and manage containers across multiple infrastructure using standard procedures without the need for adaptation for every application.</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Using containers, Dev and IT Ops teams can work at different speeds, upgrade and downgrade servers and applications independently of each other, and easily move applications between different environments.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 clear ownership boundary allows Dev and IT Ops to work seamlessly during the application delivery cycles and lays the ground for enabling DevOps across organizations.</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8" name="Shape 4428"/>
        <p:cNvGrpSpPr/>
        <p:nvPr/>
      </p:nvGrpSpPr>
      <p:grpSpPr>
        <a:xfrm>
          <a:off x="0" y="0"/>
          <a:ext cx="0" cy="0"/>
          <a:chOff x="0" y="0"/>
          <a:chExt cx="0" cy="0"/>
        </a:xfrm>
      </p:grpSpPr>
      <p:sp>
        <p:nvSpPr>
          <p:cNvPr id="4429" name="Google Shape;4429;g397e594293_0_110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430" name="Google Shape;4430;g397e594293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 route exposes a service at a host name, like www.example.com, so that external clients can reach it by name.</a:t>
            </a:r>
            <a:endParaRPr/>
          </a:p>
          <a:p>
            <a:pPr indent="-317500" lvl="0" marL="457200" rtl="0">
              <a:spcBef>
                <a:spcPts val="0"/>
              </a:spcBef>
              <a:spcAft>
                <a:spcPts val="0"/>
              </a:spcAft>
              <a:buSzPts val="1400"/>
              <a:buChar char="●"/>
            </a:pPr>
            <a:r>
              <a:rPr lang="en"/>
              <a:t>DNS resolution for a host name is handled separately from routing. Admin may have configured a DNS wildcard entry that will resolve to the node that is running the OpenShift Container Platform router</a:t>
            </a:r>
            <a:endParaRPr/>
          </a:p>
          <a:p>
            <a:pPr indent="-317500" lvl="0" marL="457200" rtl="0">
              <a:spcBef>
                <a:spcPts val="0"/>
              </a:spcBef>
              <a:spcAft>
                <a:spcPts val="0"/>
              </a:spcAft>
              <a:buSzPts val="1400"/>
              <a:buChar char="●"/>
            </a:pPr>
            <a:r>
              <a:rPr lang="en"/>
              <a:t>Pods running on OpenShift, don’t need to go through the routing layer and can interact with each other directly through the services.</a:t>
            </a:r>
            <a:endParaRPr/>
          </a:p>
          <a:p>
            <a:pPr indent="-317500" lvl="0" marL="457200" rtl="0">
              <a:spcBef>
                <a:spcPts val="0"/>
              </a:spcBef>
              <a:spcAft>
                <a:spcPts val="0"/>
              </a:spcAft>
              <a:buSzPts val="1400"/>
              <a:buChar char="●"/>
            </a:pPr>
            <a:r>
              <a:rPr lang="en"/>
              <a:t>After the router discovers the Pod endpoints via the service, it sends the Pod traffic directly to those endpoints and bypasses the service layer</a:t>
            </a:r>
            <a:endParaRPr/>
          </a:p>
          <a:p>
            <a:pPr indent="0" lvl="0" marL="0" rtl="0">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8" name="Shape 4448"/>
        <p:cNvGrpSpPr/>
        <p:nvPr/>
      </p:nvGrpSpPr>
      <p:grpSpPr>
        <a:xfrm>
          <a:off x="0" y="0"/>
          <a:ext cx="0" cy="0"/>
          <a:chOff x="0" y="0"/>
          <a:chExt cx="0" cy="0"/>
        </a:xfrm>
      </p:grpSpPr>
      <p:sp>
        <p:nvSpPr>
          <p:cNvPr id="4449" name="Google Shape;4449;g397e594293_0_112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450" name="Google Shape;4450;g397e594293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2" name="Shape 4462"/>
        <p:cNvGrpSpPr/>
        <p:nvPr/>
      </p:nvGrpSpPr>
      <p:grpSpPr>
        <a:xfrm>
          <a:off x="0" y="0"/>
          <a:ext cx="0" cy="0"/>
          <a:chOff x="0" y="0"/>
          <a:chExt cx="0" cy="0"/>
        </a:xfrm>
      </p:grpSpPr>
      <p:sp>
        <p:nvSpPr>
          <p:cNvPr id="4463" name="Google Shape;4463;g397e594293_0_114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464" name="Google Shape;4464;g397e594293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6" name="Shape 4486"/>
        <p:cNvGrpSpPr/>
        <p:nvPr/>
      </p:nvGrpSpPr>
      <p:grpSpPr>
        <a:xfrm>
          <a:off x="0" y="0"/>
          <a:ext cx="0" cy="0"/>
          <a:chOff x="0" y="0"/>
          <a:chExt cx="0" cy="0"/>
        </a:xfrm>
      </p:grpSpPr>
      <p:sp>
        <p:nvSpPr>
          <p:cNvPr id="4487" name="Google Shape;4487;g397e594293_0_116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488" name="Google Shape;4488;g397e594293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NodePort allow exposing non-standard ports for a service on all nodes in the cluster</a:t>
            </a:r>
            <a:endParaRPr/>
          </a:p>
          <a:p>
            <a:pPr indent="-317500" lvl="0" marL="457200" rtl="0">
              <a:spcBef>
                <a:spcPts val="0"/>
              </a:spcBef>
              <a:spcAft>
                <a:spcPts val="0"/>
              </a:spcAft>
              <a:buSzPts val="1400"/>
              <a:buChar char="●"/>
            </a:pPr>
            <a:r>
              <a:rPr lang="en"/>
              <a:t>If the node receiving the traffic doesn't have the target service running, the traffic is redirected to a node which has the pod running</a:t>
            </a:r>
            <a:endParaRPr/>
          </a:p>
          <a:p>
            <a:pPr indent="-317500" lvl="0" marL="457200" rtl="0">
              <a:spcBef>
                <a:spcPts val="0"/>
              </a:spcBef>
              <a:spcAft>
                <a:spcPts val="0"/>
              </a:spcAft>
              <a:buSzPts val="1400"/>
              <a:buChar char="●"/>
            </a:pPr>
            <a:r>
              <a:rPr lang="en"/>
              <a:t>While it is easier to configure than external IPs and Ingress (prev slide), it is a wasteful use of scarce port resources and it requires more privileges.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2" name="Shape 4512"/>
        <p:cNvGrpSpPr/>
        <p:nvPr/>
      </p:nvGrpSpPr>
      <p:grpSpPr>
        <a:xfrm>
          <a:off x="0" y="0"/>
          <a:ext cx="0" cy="0"/>
          <a:chOff x="0" y="0"/>
          <a:chExt cx="0" cy="0"/>
        </a:xfrm>
      </p:grpSpPr>
      <p:sp>
        <p:nvSpPr>
          <p:cNvPr id="4513" name="Google Shape;4513;g397e594293_0_118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514" name="Google Shape;4514;g397e594293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External IP allows assigning an external IP to a service so that client outside of the OpenShift cluster can connect to services inside the Openshift cluster (e.g. database, JMS broker) on that port. This is particularly useful for services that are running on ports other than 80/433, otherwise router is a more suitable alternative. It is also useful when the client needs to know a specific IP for the service in order to open firewalls or while-list it in their own system.</a:t>
            </a:r>
            <a:endParaRPr/>
          </a:p>
          <a:p>
            <a:pPr indent="-317500" lvl="0" marL="457200" rtl="0">
              <a:spcBef>
                <a:spcPts val="0"/>
              </a:spcBef>
              <a:spcAft>
                <a:spcPts val="0"/>
              </a:spcAft>
              <a:buSzPts val="1400"/>
              <a:buChar char="●"/>
            </a:pPr>
            <a:r>
              <a:rPr lang="en"/>
              <a:t>Each external IP address is guaranteed to be assigned to a maximum of one service. This ensures that each service can simply expose its chosen ports regardless of the ports exposed by other services.</a:t>
            </a:r>
            <a:endParaRPr/>
          </a:p>
          <a:p>
            <a:pPr indent="-317500" lvl="0" marL="457200" rtl="0">
              <a:spcBef>
                <a:spcPts val="0"/>
              </a:spcBef>
              <a:spcAft>
                <a:spcPts val="0"/>
              </a:spcAft>
              <a:buSzPts val="1400"/>
              <a:buChar char="●"/>
            </a:pPr>
            <a:r>
              <a:rPr lang="en"/>
              <a:t>The external IP address itself is not managed by the underlying Kubernetes infrastructure and must be maintained and provided by a cluster administrator. Managing external IPs is not convenient since application users cannot create external IP addresses themselves, and must work with cluster administrators to allocate an address for their usage. There is also no protections in place to restrict the usage of a particular external address configured within the cluster. </a:t>
            </a:r>
            <a:endParaRPr/>
          </a:p>
          <a:p>
            <a:pPr indent="-317500" lvl="0" marL="457200" rtl="0">
              <a:spcBef>
                <a:spcPts val="0"/>
              </a:spcBef>
              <a:spcAft>
                <a:spcPts val="0"/>
              </a:spcAft>
              <a:buSzPts val="1400"/>
              <a:buChar char="●"/>
            </a:pPr>
            <a:r>
              <a:rPr lang="en"/>
              <a:t>Ingress IP self-service is a functionality within OpenShift to streamline the allocation of External IP’s for accessing to services in the cluster. Cluster administrators can designate a range of addresses using a CIDR notation which allows an application user to make a request against the cluster for an external IP address. When a service is configured with the type LoadBalancer, an External IP address will be automatically assigned from the designated range.</a:t>
            </a:r>
            <a:endParaRPr/>
          </a:p>
          <a:p>
            <a:pPr indent="-317500" lvl="0" marL="457200" rtl="0">
              <a:spcBef>
                <a:spcPts val="0"/>
              </a:spcBef>
              <a:spcAft>
                <a:spcPts val="0"/>
              </a:spcAft>
              <a:buSzPts val="1400"/>
              <a:buChar char="●"/>
            </a:pPr>
            <a:r>
              <a:rPr lang="en">
                <a:solidFill>
                  <a:schemeClr val="dk1"/>
                </a:solidFill>
              </a:rPr>
              <a:t>Ingress is supported for non-cloud clusters. For cloud (GCE, AWS, and OpenStack) clusters, cloud provider’s load balancer service can be used to automatically deploy a load balancer to target the service’s endpoints.</a:t>
            </a:r>
            <a:endParaRPr/>
          </a:p>
          <a:p>
            <a:pPr indent="-317500" lvl="0" marL="457200" rtl="0">
              <a:spcBef>
                <a:spcPts val="0"/>
              </a:spcBef>
              <a:spcAft>
                <a:spcPts val="0"/>
              </a:spcAft>
              <a:buSzPts val="1400"/>
              <a:buChar char="●"/>
            </a:pPr>
            <a:r>
              <a:rPr lang="en"/>
              <a:t>The IP failover pods are responsible for providing the external IP range (Virtual IPs) and would run on one or more of the nodes (more than one for high availability) in the cluster or they can just run on the HAProxy (router) nodes.</a:t>
            </a:r>
            <a:endParaRPr/>
          </a:p>
          <a:p>
            <a:pPr indent="-317500" lvl="0" marL="457200" rtl="0">
              <a:spcBef>
                <a:spcPts val="0"/>
              </a:spcBef>
              <a:spcAft>
                <a:spcPts val="0"/>
              </a:spcAft>
              <a:buSzPts val="1400"/>
              <a:buChar char="●"/>
            </a:pPr>
            <a:r>
              <a:rPr lang="en"/>
              <a:t>The OpenShift cluster administrator must ensure that the external IP address pool terminates at one or more nodes in the cluster.</a:t>
            </a:r>
            <a:endParaRPr/>
          </a:p>
          <a:p>
            <a:pPr indent="0" lvl="0" marL="0" rtl="0">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8" name="Shape 4538"/>
        <p:cNvGrpSpPr/>
        <p:nvPr/>
      </p:nvGrpSpPr>
      <p:grpSpPr>
        <a:xfrm>
          <a:off x="0" y="0"/>
          <a:ext cx="0" cy="0"/>
          <a:chOff x="0" y="0"/>
          <a:chExt cx="0" cy="0"/>
        </a:xfrm>
      </p:grpSpPr>
      <p:sp>
        <p:nvSpPr>
          <p:cNvPr id="4539" name="Google Shape;4539;g397e594293_0_121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540" name="Google Shape;4540;g397e594293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Egress router runs a service that redirects (proxies) traffic to a specified remote server, using a private source IP address that is not used for anything else. The service allows pods to talk to servers that are setup to only allow access from whitelisted IP addresses. When deploying an egress router, an IP address from the physical network that the node itself is on is reserved by the cluster administrator to be used by the egress router.</a:t>
            </a:r>
            <a:endParaRPr/>
          </a:p>
          <a:p>
            <a:pPr indent="-317500" lvl="0" marL="457200" rtl="0">
              <a:spcBef>
                <a:spcPts val="0"/>
              </a:spcBef>
              <a:spcAft>
                <a:spcPts val="0"/>
              </a:spcAft>
              <a:buSzPts val="1400"/>
              <a:buChar char="●"/>
            </a:pPr>
            <a:r>
              <a:rPr lang="en"/>
              <a:t>Application pods access the external service using the egress service on the service internal IP address or service name. The egress service redirects the traffic to the egress routers which in turn send the traffic to the external service with the egress IP (reserved on the node it’s running on) as the source IP. The external service accepts the traffic since the source IP (egress router IPs) is whitelisted.</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7" name="Shape 4557"/>
        <p:cNvGrpSpPr/>
        <p:nvPr/>
      </p:nvGrpSpPr>
      <p:grpSpPr>
        <a:xfrm>
          <a:off x="0" y="0"/>
          <a:ext cx="0" cy="0"/>
          <a:chOff x="0" y="0"/>
          <a:chExt cx="0" cy="0"/>
        </a:xfrm>
      </p:grpSpPr>
      <p:sp>
        <p:nvSpPr>
          <p:cNvPr id="4558" name="Google Shape;4558;g397e594293_0_123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559" name="Google Shape;4559;g397e594293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OpenShift SDN can be configured to use Flannel instead of Open vSwitch. This is useful if running OpenShift Container Platform within a cloud provider platform that also relies on SDN, such as OpenStack, and you want to avoid encapsulating packets twice through both platforms.</a:t>
            </a:r>
            <a:endParaRPr/>
          </a:p>
          <a:p>
            <a:pPr indent="-317500" lvl="0" marL="457200" rtl="0">
              <a:spcBef>
                <a:spcPts val="0"/>
              </a:spcBef>
              <a:spcAft>
                <a:spcPts val="0"/>
              </a:spcAft>
              <a:buSzPts val="1400"/>
              <a:buChar char="●"/>
            </a:pPr>
            <a:r>
              <a:rPr lang="en"/>
              <a:t>OpenShift supports NuageSDN plugin up to and including the CNI plugin. NuageSDN itself is supported by Nuage.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7" name="Shape 4567"/>
        <p:cNvGrpSpPr/>
        <p:nvPr/>
      </p:nvGrpSpPr>
      <p:grpSpPr>
        <a:xfrm>
          <a:off x="0" y="0"/>
          <a:ext cx="0" cy="0"/>
          <a:chOff x="0" y="0"/>
          <a:chExt cx="0" cy="0"/>
        </a:xfrm>
      </p:grpSpPr>
      <p:sp>
        <p:nvSpPr>
          <p:cNvPr id="4568" name="Google Shape;4568;g397e594293_0_124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569" name="Google Shape;4569;g397e594293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For more details refer to OpenShift Third-Party SDN Statement of Support and FAQ [INTERNAL]</a:t>
            </a:r>
            <a:br>
              <a:rPr lang="en"/>
            </a:br>
            <a:r>
              <a:rPr lang="en"/>
              <a:t>https://pnt.redhat.com/pnt/p-7489293/OpenShift_Thi...-Oct-2017.pdf</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4" name="Shape 4604"/>
        <p:cNvGrpSpPr/>
        <p:nvPr/>
      </p:nvGrpSpPr>
      <p:grpSpPr>
        <a:xfrm>
          <a:off x="0" y="0"/>
          <a:ext cx="0" cy="0"/>
          <a:chOff x="0" y="0"/>
          <a:chExt cx="0" cy="0"/>
        </a:xfrm>
      </p:grpSpPr>
      <p:sp>
        <p:nvSpPr>
          <p:cNvPr id="4605" name="Google Shape;4605;g397e594293_0_127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606" name="Google Shape;4606;g397e594293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Pods are connected via an overlay network which enables IP-per-Pod networking and direct pod-to-pod communication</a:t>
            </a:r>
            <a:endParaRPr/>
          </a:p>
          <a:p>
            <a:pPr indent="-317500" lvl="0" marL="457200" rtl="0">
              <a:spcBef>
                <a:spcPts val="0"/>
              </a:spcBef>
              <a:spcAft>
                <a:spcPts val="0"/>
              </a:spcAft>
              <a:buSzPts val="1400"/>
              <a:buChar char="●"/>
            </a:pPr>
            <a:r>
              <a:rPr lang="en"/>
              <a:t>The Pod IPs are independent of the physical network the OpenShift Nodes are connected to</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7" name="Shape 4627"/>
        <p:cNvGrpSpPr/>
        <p:nvPr/>
      </p:nvGrpSpPr>
      <p:grpSpPr>
        <a:xfrm>
          <a:off x="0" y="0"/>
          <a:ext cx="0" cy="0"/>
          <a:chOff x="0" y="0"/>
          <a:chExt cx="0" cy="0"/>
        </a:xfrm>
      </p:grpSpPr>
      <p:sp>
        <p:nvSpPr>
          <p:cNvPr id="4628" name="Google Shape;4628;g397e594293_0_129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629" name="Google Shape;4629;g397e594293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When the multi-tenant plugin is enabled, a cluster administrator can define egress firewall policies to limit the external addresses that some or all pods can access from within the cluster, so that for example</a:t>
            </a:r>
            <a:endParaRPr/>
          </a:p>
          <a:p>
            <a:pPr indent="-317500" lvl="1" marL="914400" rtl="0">
              <a:spcBef>
                <a:spcPts val="0"/>
              </a:spcBef>
              <a:spcAft>
                <a:spcPts val="0"/>
              </a:spcAft>
              <a:buSzPts val="1400"/>
              <a:buChar char="○"/>
            </a:pPr>
            <a:r>
              <a:rPr lang="en"/>
              <a:t>A pod can only talk to internal hosts, and cannot initiate connections to the public Internet.</a:t>
            </a:r>
            <a:endParaRPr/>
          </a:p>
          <a:p>
            <a:pPr indent="-317500" lvl="1" marL="914400" rtl="0">
              <a:spcBef>
                <a:spcPts val="0"/>
              </a:spcBef>
              <a:spcAft>
                <a:spcPts val="0"/>
              </a:spcAft>
              <a:buSzPts val="1400"/>
              <a:buChar char="○"/>
            </a:pPr>
            <a:r>
              <a:rPr lang="en"/>
              <a:t>A pod can only talk to the public Internet, and cannot initiate connections to internal hosts (outside the cluster).</a:t>
            </a:r>
            <a:endParaRPr/>
          </a:p>
          <a:p>
            <a:pPr indent="-317500" lvl="1" marL="914400" rtl="0">
              <a:spcBef>
                <a:spcPts val="0"/>
              </a:spcBef>
              <a:spcAft>
                <a:spcPts val="0"/>
              </a:spcAft>
              <a:buSzPts val="1400"/>
              <a:buChar char="○"/>
            </a:pPr>
            <a:r>
              <a:rPr lang="en"/>
              <a:t>A pod cannot reach specified internal subnets/hosts that it should have no reason to contact.</a:t>
            </a:r>
            <a:endParaRPr/>
          </a:p>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2c174bfd58_0_557: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2c174bfd58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0" i="0" lang="en" sz="1200" u="none" cap="none" strike="noStrike">
                <a:solidFill>
                  <a:schemeClr val="dk1"/>
                </a:solidFill>
                <a:latin typeface="Arial"/>
                <a:ea typeface="Arial"/>
                <a:cs typeface="Arial"/>
                <a:sym typeface="Arial"/>
              </a:rPr>
              <a:t>In the eyes of many inside the organization, containers come to the rescue as the common language between Developers and IT Operations. Containers can drive a revolutionary change into how these two sides of an IT organization work together; they allow developers and the line of business to own their applications in the form of containers that then can be deployed, maintained, and operated on top of infrastructure that the Ops team provides, without compromising security or compliance.  </a:t>
            </a:r>
            <a:r>
              <a:rPr b="1" i="0" lang="en" sz="1200" u="none" cap="none" strike="noStrike">
                <a:solidFill>
                  <a:schemeClr val="dk1"/>
                </a:solidFill>
              </a:rPr>
              <a:t>The promise of containers is that everybody’s needs are fulfilled</a:t>
            </a:r>
            <a:r>
              <a:rPr b="0" i="0" lang="en" sz="1200" u="none" cap="none" strike="noStrike">
                <a:solidFill>
                  <a:schemeClr val="dk1"/>
                </a:solidFill>
                <a:latin typeface="Arial"/>
                <a:ea typeface="Arial"/>
                <a:cs typeface="Arial"/>
                <a:sym typeface="Arial"/>
              </a:rPr>
              <a:t>, and these teams can work together in better ways than previously they were able to.</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9" name="Shape 4659"/>
        <p:cNvGrpSpPr/>
        <p:nvPr/>
      </p:nvGrpSpPr>
      <p:grpSpPr>
        <a:xfrm>
          <a:off x="0" y="0"/>
          <a:ext cx="0" cy="0"/>
          <a:chOff x="0" y="0"/>
          <a:chExt cx="0" cy="0"/>
        </a:xfrm>
      </p:grpSpPr>
      <p:sp>
        <p:nvSpPr>
          <p:cNvPr id="4660" name="Google Shape;4660;g397e594293_0_133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661" name="Google Shape;4661;g397e594293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The ovs-networkpolicy plug-in (currently in Tech Preview) allows project administrators to configure granular isolation policies using NetworkPolicy objects.</a:t>
            </a:r>
            <a:endParaRPr/>
          </a:p>
          <a:p>
            <a:pPr indent="-317500" lvl="0" marL="457200" rtl="0">
              <a:spcBef>
                <a:spcPts val="0"/>
              </a:spcBef>
              <a:spcAft>
                <a:spcPts val="0"/>
              </a:spcAft>
              <a:buSzPts val="1400"/>
              <a:buChar char="●"/>
            </a:pPr>
            <a:r>
              <a:rPr lang="en" sz="1200">
                <a:solidFill>
                  <a:schemeClr val="dk1"/>
                </a:solidFill>
                <a:highlight>
                  <a:srgbClr val="FFFFFF"/>
                </a:highlight>
              </a:rPr>
              <a:t>A network policy is a specification of how groups of pods (using labels) are allowed to communicate with each other and other network endpoints</a:t>
            </a:r>
            <a:endParaRPr/>
          </a:p>
          <a:p>
            <a:pPr indent="-317500" lvl="0" marL="457200" rtl="0">
              <a:spcBef>
                <a:spcPts val="0"/>
              </a:spcBef>
              <a:spcAft>
                <a:spcPts val="0"/>
              </a:spcAft>
              <a:buSzPts val="1400"/>
              <a:buChar char="●"/>
            </a:pPr>
            <a:r>
              <a:rPr lang="en"/>
              <a:t>By default, all projects are able to access pods in all other projects. The project to be isolated must first be configured to opt in to isolation by setting the proper annotation on its Namespace object, and then creating NetworkPolicy objects indicating the incoming connections to be allowed.</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5" name="Shape 4695"/>
        <p:cNvGrpSpPr/>
        <p:nvPr/>
      </p:nvGrpSpPr>
      <p:grpSpPr>
        <a:xfrm>
          <a:off x="0" y="0"/>
          <a:ext cx="0" cy="0"/>
          <a:chOff x="0" y="0"/>
          <a:chExt cx="0" cy="0"/>
        </a:xfrm>
      </p:grpSpPr>
      <p:sp>
        <p:nvSpPr>
          <p:cNvPr id="4696" name="Google Shape;4696;g397e594293_0_136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697" name="Google Shape;4697;g397e594293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8" name="Shape 4718"/>
        <p:cNvGrpSpPr/>
        <p:nvPr/>
      </p:nvGrpSpPr>
      <p:grpSpPr>
        <a:xfrm>
          <a:off x="0" y="0"/>
          <a:ext cx="0" cy="0"/>
          <a:chOff x="0" y="0"/>
          <a:chExt cx="0" cy="0"/>
        </a:xfrm>
      </p:grpSpPr>
      <p:sp>
        <p:nvSpPr>
          <p:cNvPr id="4719" name="Google Shape;4719;g397e594293_0_138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720" name="Google Shape;4720;g397e594293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0" name="Shape 4750"/>
        <p:cNvGrpSpPr/>
        <p:nvPr/>
      </p:nvGrpSpPr>
      <p:grpSpPr>
        <a:xfrm>
          <a:off x="0" y="0"/>
          <a:ext cx="0" cy="0"/>
          <a:chOff x="0" y="0"/>
          <a:chExt cx="0" cy="0"/>
        </a:xfrm>
      </p:grpSpPr>
      <p:sp>
        <p:nvSpPr>
          <p:cNvPr id="4751" name="Google Shape;4751;g397e594293_0_141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752" name="Google Shape;4752;g397e594293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2" name="Shape 4772"/>
        <p:cNvGrpSpPr/>
        <p:nvPr/>
      </p:nvGrpSpPr>
      <p:grpSpPr>
        <a:xfrm>
          <a:off x="0" y="0"/>
          <a:ext cx="0" cy="0"/>
          <a:chOff x="0" y="0"/>
          <a:chExt cx="0" cy="0"/>
        </a:xfrm>
      </p:grpSpPr>
      <p:sp>
        <p:nvSpPr>
          <p:cNvPr id="4773" name="Google Shape;4773;g397e594293_0_143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774" name="Google Shape;4774;g397e594293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As an alternative to the default SDN, OpenShift Container Platform also supports flannel-based networking when running within a cloud provider platform that also relies on SDN, such as OpenStack, and you want to avoid encapsulating packets twice through both platforms.</a:t>
            </a:r>
            <a:endParaRPr/>
          </a:p>
          <a:p>
            <a:pPr indent="-317500" lvl="0" marL="457200" rtl="0">
              <a:spcBef>
                <a:spcPts val="0"/>
              </a:spcBef>
              <a:spcAft>
                <a:spcPts val="0"/>
              </a:spcAft>
              <a:buSzPts val="1400"/>
              <a:buChar char="●"/>
            </a:pPr>
            <a:r>
              <a:rPr lang="en"/>
              <a:t>OpenShift Container Platform runs flannel in host-gw mode, which maps routes from container to container. Each host within the network runs an agent called flanneld, which is responsible for:</a:t>
            </a:r>
            <a:endParaRPr/>
          </a:p>
          <a:p>
            <a:pPr indent="-317500" lvl="1" marL="914400" rtl="0">
              <a:spcBef>
                <a:spcPts val="0"/>
              </a:spcBef>
              <a:spcAft>
                <a:spcPts val="0"/>
              </a:spcAft>
              <a:buSzPts val="1400"/>
              <a:buChar char="○"/>
            </a:pPr>
            <a:r>
              <a:rPr lang="en"/>
              <a:t>Managing a unique subnet on each host</a:t>
            </a:r>
            <a:endParaRPr/>
          </a:p>
          <a:p>
            <a:pPr indent="-317500" lvl="1" marL="914400" rtl="0">
              <a:spcBef>
                <a:spcPts val="0"/>
              </a:spcBef>
              <a:spcAft>
                <a:spcPts val="0"/>
              </a:spcAft>
              <a:buSzPts val="1400"/>
              <a:buChar char="○"/>
            </a:pPr>
            <a:r>
              <a:rPr lang="en"/>
              <a:t>Distributing IP addresses to each container on its host</a:t>
            </a:r>
            <a:endParaRPr/>
          </a:p>
          <a:p>
            <a:pPr indent="-317500" lvl="1" marL="914400" rtl="0">
              <a:spcBef>
                <a:spcPts val="0"/>
              </a:spcBef>
              <a:spcAft>
                <a:spcPts val="0"/>
              </a:spcAft>
              <a:buSzPts val="1400"/>
              <a:buChar char="○"/>
            </a:pPr>
            <a:r>
              <a:rPr lang="en"/>
              <a:t>Mapping routes from one container to another, even if on different hosts</a:t>
            </a:r>
            <a:endParaRPr/>
          </a:p>
          <a:p>
            <a:pPr indent="-317500" lvl="0" marL="457200" rtl="0">
              <a:spcBef>
                <a:spcPts val="0"/>
              </a:spcBef>
              <a:spcAft>
                <a:spcPts val="0"/>
              </a:spcAft>
              <a:buSzPts val="1400"/>
              <a:buChar char="●"/>
            </a:pPr>
            <a:r>
              <a:rPr lang="en"/>
              <a:t>Each flanneld agent provides this information to a centralized etcd store so other agents on hosts can route packets to other containers within the flannel network.</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1" name="Shape 4811"/>
        <p:cNvGrpSpPr/>
        <p:nvPr/>
      </p:nvGrpSpPr>
      <p:grpSpPr>
        <a:xfrm>
          <a:off x="0" y="0"/>
          <a:ext cx="0" cy="0"/>
          <a:chOff x="0" y="0"/>
          <a:chExt cx="0" cy="0"/>
        </a:xfrm>
      </p:grpSpPr>
      <p:sp>
        <p:nvSpPr>
          <p:cNvPr id="4812" name="Google Shape;4812;g1dc841aa3d_0_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813" name="Google Shape;4813;g1dc841aa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6" name="Shape 4816"/>
        <p:cNvGrpSpPr/>
        <p:nvPr/>
      </p:nvGrpSpPr>
      <p:grpSpPr>
        <a:xfrm>
          <a:off x="0" y="0"/>
          <a:ext cx="0" cy="0"/>
          <a:chOff x="0" y="0"/>
          <a:chExt cx="0" cy="0"/>
        </a:xfrm>
      </p:grpSpPr>
      <p:sp>
        <p:nvSpPr>
          <p:cNvPr id="4817" name="Google Shape;4817;g20290f3f53_0_20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818" name="Google Shape;4818;g20290f3f5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2" name="Shape 4832"/>
        <p:cNvGrpSpPr/>
        <p:nvPr/>
      </p:nvGrpSpPr>
      <p:grpSpPr>
        <a:xfrm>
          <a:off x="0" y="0"/>
          <a:ext cx="0" cy="0"/>
          <a:chOff x="0" y="0"/>
          <a:chExt cx="0" cy="0"/>
        </a:xfrm>
      </p:grpSpPr>
      <p:sp>
        <p:nvSpPr>
          <p:cNvPr id="4833" name="Google Shape;4833;g1d1136b450_0_3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834" name="Google Shape;4834;g1d1136b45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Clr>
                <a:schemeClr val="dk1"/>
              </a:buClr>
              <a:buSzPts val="1400"/>
              <a:buChar char="●"/>
            </a:pPr>
            <a:r>
              <a:rPr lang="en">
                <a:solidFill>
                  <a:schemeClr val="dk1"/>
                </a:solidFill>
              </a:rPr>
              <a:t>Fluentd pulls logs from docker filesystem and openshift services on host, sends them to respective elasticsearch clusters.</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Elasticsearch clusters store the aggregated log data</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Users and platform admins access their respective kibana interfaces to see application aggregated logs or platform aggregated logs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6" name="Shape 4896"/>
        <p:cNvGrpSpPr/>
        <p:nvPr/>
      </p:nvGrpSpPr>
      <p:grpSpPr>
        <a:xfrm>
          <a:off x="0" y="0"/>
          <a:ext cx="0" cy="0"/>
          <a:chOff x="0" y="0"/>
          <a:chExt cx="0" cy="0"/>
        </a:xfrm>
      </p:grpSpPr>
      <p:sp>
        <p:nvSpPr>
          <p:cNvPr id="4897" name="Google Shape;4897;g203242b05d_0_98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898" name="Google Shape;4898;g203242b05d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8" name="Shape 4908"/>
        <p:cNvGrpSpPr/>
        <p:nvPr/>
      </p:nvGrpSpPr>
      <p:grpSpPr>
        <a:xfrm>
          <a:off x="0" y="0"/>
          <a:ext cx="0" cy="0"/>
          <a:chOff x="0" y="0"/>
          <a:chExt cx="0" cy="0"/>
        </a:xfrm>
      </p:grpSpPr>
      <p:sp>
        <p:nvSpPr>
          <p:cNvPr id="4909" name="Google Shape;4909;g1d1136b450_0_15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910" name="Google Shape;4910;g1d1136b45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cadvisor on the node gathers cpu and memory information for pods and makes it available at the /stats endpoint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heapster interrogates every node to learn about the node as well as the pods running on it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heapster sends this information into Hawkular, which stores it in the cassandra database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 OCP console calls the Hawkular REST endpoint to make the data available to users in the console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2faaff991e_0_397: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2faaff991e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2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7" name="Shape 4967"/>
        <p:cNvGrpSpPr/>
        <p:nvPr/>
      </p:nvGrpSpPr>
      <p:grpSpPr>
        <a:xfrm>
          <a:off x="0" y="0"/>
          <a:ext cx="0" cy="0"/>
          <a:chOff x="0" y="0"/>
          <a:chExt cx="0" cy="0"/>
        </a:xfrm>
      </p:grpSpPr>
      <p:sp>
        <p:nvSpPr>
          <p:cNvPr id="4968" name="Google Shape;4968;g202ef56b91_0_21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969" name="Google Shape;4969;g202ef56b9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2" name="Shape 4972"/>
        <p:cNvGrpSpPr/>
        <p:nvPr/>
      </p:nvGrpSpPr>
      <p:grpSpPr>
        <a:xfrm>
          <a:off x="0" y="0"/>
          <a:ext cx="0" cy="0"/>
          <a:chOff x="0" y="0"/>
          <a:chExt cx="0" cy="0"/>
        </a:xfrm>
      </p:grpSpPr>
      <p:sp>
        <p:nvSpPr>
          <p:cNvPr id="4973" name="Google Shape;4973;g202ef56b91_0_22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974" name="Google Shape;4974;g202ef56b9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5" name="Shape 5005"/>
        <p:cNvGrpSpPr/>
        <p:nvPr/>
      </p:nvGrpSpPr>
      <p:grpSpPr>
        <a:xfrm>
          <a:off x="0" y="0"/>
          <a:ext cx="0" cy="0"/>
          <a:chOff x="0" y="0"/>
          <a:chExt cx="0" cy="0"/>
        </a:xfrm>
      </p:grpSpPr>
      <p:sp>
        <p:nvSpPr>
          <p:cNvPr id="5006" name="Google Shape;5006;g202ef56b91_0_29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007" name="Google Shape;5007;g202ef56b9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Administrators define a pool of Persistent Volumes (PV) which are backed by network storage solutions like NFS, iSCSO, AWS EBS, etc and make them globally available in the OpenShift cluster.</a:t>
            </a:r>
            <a:endParaRPr/>
          </a:p>
          <a:p>
            <a:pPr indent="-317500" lvl="0" marL="457200" rtl="0">
              <a:spcBef>
                <a:spcPts val="0"/>
              </a:spcBef>
              <a:spcAft>
                <a:spcPts val="0"/>
              </a:spcAft>
              <a:buSzPts val="1400"/>
              <a:buChar char="●"/>
            </a:pPr>
            <a:r>
              <a:rPr lang="en"/>
              <a:t>Users within their projects can create a Persistent Volume Claim (PVC) in order to request a PV to be available within their pods. In the pod definition, a developer can refer to the PVC and mount the requested persistent volume inside the pod at an arbitrary path. </a:t>
            </a:r>
            <a:endParaRPr/>
          </a:p>
          <a:p>
            <a:pPr indent="-317500" lvl="0" marL="457200">
              <a:spcBef>
                <a:spcPts val="0"/>
              </a:spcBef>
              <a:spcAft>
                <a:spcPts val="0"/>
              </a:spcAft>
              <a:buSzPts val="1400"/>
              <a:buChar char="●"/>
            </a:pPr>
            <a:r>
              <a:rPr lang="en"/>
              <a:t>If a pod gets restarted, OpenShift mounts the same persistent volume into the pod again so that the pod data is available. PVs outlive the containers that were using them.</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3" name="Shape 5043"/>
        <p:cNvGrpSpPr/>
        <p:nvPr/>
      </p:nvGrpSpPr>
      <p:grpSpPr>
        <a:xfrm>
          <a:off x="0" y="0"/>
          <a:ext cx="0" cy="0"/>
          <a:chOff x="0" y="0"/>
          <a:chExt cx="0" cy="0"/>
        </a:xfrm>
      </p:grpSpPr>
      <p:sp>
        <p:nvSpPr>
          <p:cNvPr id="5044" name="Google Shape;5044;g202ef56b91_0_48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045" name="Google Shape;5045;g202ef56b91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Dynamic provisioning allows provisioning persistent volumes on-demand when users request it rather than admins predefining them in advance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StorageClass is a blueprint of how to provision persistent volumes on a network storage. OpenShift provides a set of provisioners that determine what volume plugins should be used for provisioning the volumes. OpenShift also supports third-party plugins that are not part of Kubernetes, such as NetApp Trident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Admins creates a catalog of StorageClasses available in the OpenShift cluster. StorageClass names are arbitrary names to communicate their characteristics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Users can create a Persistent Volume Claim and specify the name of a StorageClass to instruct OpenShift on the type of persistent volume that should be provisioned for the them</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5" name="Shape 5075"/>
        <p:cNvGrpSpPr/>
        <p:nvPr/>
      </p:nvGrpSpPr>
      <p:grpSpPr>
        <a:xfrm>
          <a:off x="0" y="0"/>
          <a:ext cx="0" cy="0"/>
          <a:chOff x="0" y="0"/>
          <a:chExt cx="0" cy="0"/>
        </a:xfrm>
      </p:grpSpPr>
      <p:sp>
        <p:nvSpPr>
          <p:cNvPr id="5076" name="Google Shape;5076;g1d1136b450_0_67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077" name="Google Shape;5077;g1d1136b450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2" name="Shape 5092"/>
        <p:cNvGrpSpPr/>
        <p:nvPr/>
      </p:nvGrpSpPr>
      <p:grpSpPr>
        <a:xfrm>
          <a:off x="0" y="0"/>
          <a:ext cx="0" cy="0"/>
          <a:chOff x="0" y="0"/>
          <a:chExt cx="0" cy="0"/>
        </a:xfrm>
      </p:grpSpPr>
      <p:sp>
        <p:nvSpPr>
          <p:cNvPr id="5093" name="Google Shape;5093;g202ef56b91_0_52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094" name="Google Shape;5094;g202ef56b9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The goal of container-native storage (CNS) is to provide a solution that runs Red Hat Gluster Storage software as containers inside OpenShift as Kubernetes pods. CNS enables OpenShift users to add reliable, safe, and shared persistent storage to their projects. It allows OpenShift administrators to deploy and manage their GlusterFS storage clusters quickly and easily. OpenShift administrators can easily create GlusterFS volumes using Heketi, a GlusterFS multicluster volume manager, and then register the volume availability with OpenShift by submitting a persistent volume claim (PVC). GlusterFS also supports dynamic provisioning of persistent volumes and removes the need for administrators to define and create PVs in OpenShift </a:t>
            </a:r>
            <a:r>
              <a:rPr lang="en">
                <a:solidFill>
                  <a:schemeClr val="dk1"/>
                </a:solidFill>
              </a:rPr>
              <a:t>upfront </a:t>
            </a:r>
            <a:r>
              <a:rPr lang="en"/>
              <a:t>and have them created on-demand instead when users request a PV.</a:t>
            </a:r>
            <a:endParaRPr/>
          </a:p>
          <a:p>
            <a:pPr indent="-317500" lvl="0" marL="457200" rtl="0">
              <a:spcBef>
                <a:spcPts val="0"/>
              </a:spcBef>
              <a:spcAft>
                <a:spcPts val="0"/>
              </a:spcAft>
              <a:buSzPts val="1400"/>
              <a:buChar char="●"/>
            </a:pPr>
            <a:r>
              <a:rPr lang="en"/>
              <a:t>OpenShift users can take advantage of these GlusterFS volumes by submitting an OpenShift PVC, which is then bound to an appropriate persistent volume. When users employ their claim, OpenShift invokes the GlusterFS volume plug-in that mounts the appropriate GlusterFS volume from the node running the pod to enable the container referenced in the claim to access the desired volume. </a:t>
            </a:r>
            <a:endParaRPr/>
          </a:p>
          <a:p>
            <a:pPr indent="-317500" lvl="0" marL="457200" rtl="0">
              <a:spcBef>
                <a:spcPts val="0"/>
              </a:spcBef>
              <a:spcAft>
                <a:spcPts val="0"/>
              </a:spcAft>
              <a:buSzPts val="1400"/>
              <a:buChar char="●"/>
            </a:pPr>
            <a:r>
              <a:rPr lang="en"/>
              <a:t>The solution supports collocating other OpenShift (Kubernetes) application pods on the same OpenShift nodes as the Red Hat Gluster Storage pods, in a “hyper-converged” configuration.</a:t>
            </a:r>
            <a:endParaRPr/>
          </a:p>
          <a:p>
            <a:pPr indent="-317500" lvl="0" marL="457200" rtl="0">
              <a:spcBef>
                <a:spcPts val="0"/>
              </a:spcBef>
              <a:spcAft>
                <a:spcPts val="0"/>
              </a:spcAft>
              <a:buSzPts val="1400"/>
              <a:buChar char="●"/>
            </a:pPr>
            <a:r>
              <a:rPr lang="en"/>
              <a:t>Red Hat Gluster Storage pods can be deployed on any OpenShift nodes within the cluster that have one or more block devices with many logical volumes defined which are used as the bricks for volumes provided by Red Hat Gluster Storage pods.</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2" name="Shape 5152"/>
        <p:cNvGrpSpPr/>
        <p:nvPr/>
      </p:nvGrpSpPr>
      <p:grpSpPr>
        <a:xfrm>
          <a:off x="0" y="0"/>
          <a:ext cx="0" cy="0"/>
          <a:chOff x="0" y="0"/>
          <a:chExt cx="0" cy="0"/>
        </a:xfrm>
      </p:grpSpPr>
      <p:sp>
        <p:nvSpPr>
          <p:cNvPr id="5153" name="Google Shape;5153;g24e35ade59_0_72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154" name="Google Shape;5154;g24e35ade59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7" name="Shape 5157"/>
        <p:cNvGrpSpPr/>
        <p:nvPr/>
      </p:nvGrpSpPr>
      <p:grpSpPr>
        <a:xfrm>
          <a:off x="0" y="0"/>
          <a:ext cx="0" cy="0"/>
          <a:chOff x="0" y="0"/>
          <a:chExt cx="0" cy="0"/>
        </a:xfrm>
      </p:grpSpPr>
      <p:sp>
        <p:nvSpPr>
          <p:cNvPr id="5158" name="Google Shape;5158;g24e35ade59_0_74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159" name="Google Shape;5159;g24e35ade59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4" name="Shape 5164"/>
        <p:cNvGrpSpPr/>
        <p:nvPr/>
      </p:nvGrpSpPr>
      <p:grpSpPr>
        <a:xfrm>
          <a:off x="0" y="0"/>
          <a:ext cx="0" cy="0"/>
          <a:chOff x="0" y="0"/>
          <a:chExt cx="0" cy="0"/>
        </a:xfrm>
      </p:grpSpPr>
      <p:sp>
        <p:nvSpPr>
          <p:cNvPr id="5165" name="Google Shape;5165;g2505833bab_0_50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166" name="Google Shape;5166;g2505833bab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0" name="Shape 5180"/>
        <p:cNvGrpSpPr/>
        <p:nvPr/>
      </p:nvGrpSpPr>
      <p:grpSpPr>
        <a:xfrm>
          <a:off x="0" y="0"/>
          <a:ext cx="0" cy="0"/>
          <a:chOff x="0" y="0"/>
          <a:chExt cx="0" cy="0"/>
        </a:xfrm>
      </p:grpSpPr>
      <p:sp>
        <p:nvSpPr>
          <p:cNvPr id="5181" name="Google Shape;5181;g2505833bab_0_122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182" name="Google Shape;5182;g2505833bab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rPr>
              <a:t>Securing enterprise use of containers requires an </a:t>
            </a:r>
            <a:r>
              <a:rPr lang="en" sz="1400">
                <a:solidFill>
                  <a:srgbClr val="FF0000"/>
                </a:solidFill>
              </a:rPr>
              <a:t>OS that can manage multi-tenancy of the container runtime</a:t>
            </a:r>
            <a:r>
              <a:rPr lang="en" sz="1400">
                <a:solidFill>
                  <a:schemeClr val="dk1"/>
                </a:solidFill>
              </a:rPr>
              <a:t>: you need an OS that can </a:t>
            </a:r>
            <a:r>
              <a:rPr lang="en" sz="1400">
                <a:solidFill>
                  <a:srgbClr val="FF0000"/>
                </a:solidFill>
              </a:rPr>
              <a:t>secure containers at the boundaries</a:t>
            </a:r>
            <a:r>
              <a:rPr lang="en" sz="1400">
                <a:solidFill>
                  <a:schemeClr val="dk1"/>
                </a:solidFill>
              </a:rPr>
              <a:t>: securing the </a:t>
            </a:r>
            <a:r>
              <a:rPr lang="en" sz="1400">
                <a:solidFill>
                  <a:srgbClr val="FF0000"/>
                </a:solidFill>
              </a:rPr>
              <a:t>host kernel from container escapes and securing containers from each other</a:t>
            </a:r>
            <a:r>
              <a:rPr lang="en" sz="1400">
                <a:solidFill>
                  <a:schemeClr val="dk1"/>
                </a:solidFill>
              </a:rPr>
              <a:t>.</a:t>
            </a:r>
            <a:endParaRPr sz="1400">
              <a:solidFill>
                <a:schemeClr val="dk1"/>
              </a:solidFill>
            </a:endParaRPr>
          </a:p>
          <a:p>
            <a:pPr indent="0" lvl="0" marL="0" rtl="0">
              <a:spcBef>
                <a:spcPts val="800"/>
              </a:spcBef>
              <a:spcAft>
                <a:spcPts val="0"/>
              </a:spcAft>
              <a:buClr>
                <a:schemeClr val="dk1"/>
              </a:buClr>
              <a:buSzPts val="1100"/>
              <a:buFont typeface="Arial"/>
              <a:buNone/>
            </a:pPr>
            <a:r>
              <a:rPr lang="en" sz="1400">
                <a:solidFill>
                  <a:schemeClr val="dk1"/>
                </a:solidFill>
              </a:rPr>
              <a:t>There are multiple levels of security and a lot of history involved in securing containers on Linux. </a:t>
            </a:r>
            <a:r>
              <a:rPr lang="en" sz="1400">
                <a:solidFill>
                  <a:srgbClr val="FF0000"/>
                </a:solidFill>
              </a:rPr>
              <a:t>Linux namespaces, SELinux, CGroups and Secure Computing Mode (seccomp) </a:t>
            </a:r>
            <a:r>
              <a:rPr lang="en" sz="1400">
                <a:solidFill>
                  <a:schemeClr val="dk1"/>
                </a:solidFill>
              </a:rPr>
              <a:t>are four of the security features available for securing containers running on Red Hat Enterprise Linux. We don’t have time to dig deep into the capabilities of each of these, but I’d like to touch on a few key points. Let's start talking about namespaces.</a:t>
            </a:r>
            <a:endParaRPr sz="1400">
              <a:solidFill>
                <a:schemeClr val="dk1"/>
              </a:solidFill>
            </a:endParaRPr>
          </a:p>
          <a:p>
            <a:pPr indent="0" lvl="0" marL="0" rtl="0">
              <a:spcBef>
                <a:spcPts val="800"/>
              </a:spcBef>
              <a:spcAft>
                <a:spcPts val="0"/>
              </a:spcAft>
              <a:buClr>
                <a:schemeClr val="dk1"/>
              </a:buClr>
              <a:buSzPts val="1100"/>
              <a:buFont typeface="Arial"/>
              <a:buNone/>
            </a:pPr>
            <a:r>
              <a:t/>
            </a:r>
            <a:endParaRPr sz="900">
              <a:solidFill>
                <a:schemeClr val="dk1"/>
              </a:solidFill>
            </a:endParaRPr>
          </a:p>
          <a:p>
            <a:pPr indent="0" lvl="0" marL="0" rtl="0">
              <a:spcBef>
                <a:spcPts val="8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2c174bfd58_0_343:notes"/>
          <p:cNvSpPr/>
          <p:nvPr>
            <p:ph idx="2" type="sldImg"/>
          </p:nvPr>
        </p:nvSpPr>
        <p:spPr>
          <a:xfrm>
            <a:off x="0" y="693738"/>
            <a:ext cx="0" cy="1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g2c174bfd58_0_343:notes"/>
          <p:cNvSpPr txBox="1"/>
          <p:nvPr>
            <p:ph idx="1" type="body"/>
          </p:nvPr>
        </p:nvSpPr>
        <p:spPr>
          <a:xfrm>
            <a:off x="686360" y="4342534"/>
            <a:ext cx="5485200" cy="4114500"/>
          </a:xfrm>
          <a:prstGeom prst="rect">
            <a:avLst/>
          </a:prstGeom>
          <a:noFill/>
          <a:ln>
            <a:noFill/>
          </a:ln>
        </p:spPr>
        <p:txBody>
          <a:bodyPr anchorCtr="0" anchor="ctr" bIns="81475" lIns="81475" spcFirstLastPara="1" rIns="81475" wrap="square" tIns="81475">
            <a:noAutofit/>
          </a:bodyPr>
          <a:lstStyle/>
          <a:p>
            <a:pPr indent="-279400" lvl="0" marL="406400" marR="0" rtl="0" algn="l">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How does a deployment pipeline look like with containers? It all begins with a developer committing a change to the source repository. The CI/CD engine (e.g. Jenkins) gets notified, downloads the application code from source repository and rebuilds the application with the new change. Introducing containers, the CI/CD engine at this stage will package the application as a container image which can be deployed on the target environment and runs the exact same way regardless of if it’s physical, virtual, private or public cloud infrastructure.</a:t>
            </a:r>
            <a:endParaRP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79" name="Google Shape;1079;g2c174bfd58_0_343:notes"/>
          <p:cNvSpPr txBox="1"/>
          <p:nvPr>
            <p:ph idx="12" type="sldNum"/>
          </p:nvPr>
        </p:nvSpPr>
        <p:spPr>
          <a:xfrm>
            <a:off x="3881437" y="8686512"/>
            <a:ext cx="2976600" cy="457500"/>
          </a:xfrm>
          <a:prstGeom prst="rect">
            <a:avLst/>
          </a:prstGeom>
          <a:noFill/>
          <a:ln>
            <a:noFill/>
          </a:ln>
        </p:spPr>
        <p:txBody>
          <a:bodyPr anchorCtr="0" anchor="ctr" bIns="81475" lIns="81475" spcFirstLastPara="1" rIns="81475" wrap="square" tIns="81475">
            <a:noAutofit/>
          </a:bodyPr>
          <a:lstStyle/>
          <a:p>
            <a:pPr indent="0" lvl="0" marL="0" marR="0" rtl="0" algn="l">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&lt;number&gt;</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5" name="Shape 5195"/>
        <p:cNvGrpSpPr/>
        <p:nvPr/>
      </p:nvGrpSpPr>
      <p:grpSpPr>
        <a:xfrm>
          <a:off x="0" y="0"/>
          <a:ext cx="0" cy="0"/>
          <a:chOff x="0" y="0"/>
          <a:chExt cx="0" cy="0"/>
        </a:xfrm>
      </p:grpSpPr>
      <p:sp>
        <p:nvSpPr>
          <p:cNvPr id="5196" name="Google Shape;5196;g2505833bab_0_163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197" name="Google Shape;5197;g2505833bab_0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60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OpenShift uses OAuth mechanism for authentication</a:t>
            </a:r>
            <a:endParaRPr sz="1400">
              <a:solidFill>
                <a:schemeClr val="dk1"/>
              </a:solidFill>
              <a:latin typeface="Proxima Nova"/>
              <a:ea typeface="Proxima Nova"/>
              <a:cs typeface="Proxima Nova"/>
              <a:sym typeface="Proxima Nova"/>
            </a:endParaRPr>
          </a:p>
          <a:p>
            <a:pPr indent="0" lvl="0" marL="0" rtl="0">
              <a:lnSpc>
                <a:spcPct val="115000"/>
              </a:lnSpc>
              <a:spcBef>
                <a:spcPts val="60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OpenShift supports pluggable authentication modules: Identity Providers, for example:</a:t>
            </a:r>
            <a:endParaRPr sz="1400">
              <a:solidFill>
                <a:schemeClr val="dk1"/>
              </a:solidFill>
              <a:latin typeface="Proxima Nova"/>
              <a:ea typeface="Proxima Nova"/>
              <a:cs typeface="Proxima Nova"/>
              <a:sym typeface="Proxima Nova"/>
            </a:endParaRPr>
          </a:p>
          <a:p>
            <a:pPr indent="-292100" lvl="0" marL="457200" rtl="0">
              <a:lnSpc>
                <a:spcPct val="115000"/>
              </a:lnSpc>
              <a:spcBef>
                <a:spcPts val="600"/>
              </a:spcBef>
              <a:spcAft>
                <a:spcPts val="0"/>
              </a:spcAft>
              <a:buClr>
                <a:schemeClr val="dk1"/>
              </a:buClr>
              <a:buSzPts val="1000"/>
              <a:buFont typeface="Proxima Nova"/>
              <a:buChar char="●"/>
            </a:pPr>
            <a:r>
              <a:rPr lang="en" sz="1400">
                <a:solidFill>
                  <a:schemeClr val="dk1"/>
                </a:solidFill>
                <a:latin typeface="Proxima Nova"/>
                <a:ea typeface="Proxima Nova"/>
                <a:cs typeface="Proxima Nova"/>
                <a:sym typeface="Proxima Nova"/>
              </a:rPr>
              <a:t>htpasswd - for simple example, or POC environments</a:t>
            </a:r>
            <a:endParaRPr sz="1400">
              <a:solidFill>
                <a:schemeClr val="dk1"/>
              </a:solidFill>
              <a:latin typeface="Proxima Nova"/>
              <a:ea typeface="Proxima Nova"/>
              <a:cs typeface="Proxima Nova"/>
              <a:sym typeface="Proxima Nova"/>
            </a:endParaRPr>
          </a:p>
          <a:p>
            <a:pPr indent="-292100" lvl="0" marL="457200" rtl="0">
              <a:lnSpc>
                <a:spcPct val="115000"/>
              </a:lnSpc>
              <a:spcBef>
                <a:spcPts val="0"/>
              </a:spcBef>
              <a:spcAft>
                <a:spcPts val="0"/>
              </a:spcAft>
              <a:buClr>
                <a:schemeClr val="dk1"/>
              </a:buClr>
              <a:buSzPts val="1000"/>
              <a:buFont typeface="Proxima Nova"/>
              <a:buChar char="●"/>
            </a:pPr>
            <a:r>
              <a:rPr lang="en" sz="1400">
                <a:solidFill>
                  <a:schemeClr val="dk1"/>
                </a:solidFill>
                <a:latin typeface="Proxima Nova"/>
                <a:ea typeface="Proxima Nova"/>
                <a:cs typeface="Proxima Nova"/>
                <a:sym typeface="Proxima Nova"/>
              </a:rPr>
              <a:t>LDAP - authenticate using a LDAP service</a:t>
            </a:r>
            <a:endParaRPr sz="1400">
              <a:solidFill>
                <a:schemeClr val="dk1"/>
              </a:solidFill>
              <a:latin typeface="Proxima Nova"/>
              <a:ea typeface="Proxima Nova"/>
              <a:cs typeface="Proxima Nova"/>
              <a:sym typeface="Proxima Nova"/>
            </a:endParaRPr>
          </a:p>
          <a:p>
            <a:pPr indent="-292100" lvl="0" marL="457200" rtl="0">
              <a:lnSpc>
                <a:spcPct val="115000"/>
              </a:lnSpc>
              <a:spcBef>
                <a:spcPts val="0"/>
              </a:spcBef>
              <a:spcAft>
                <a:spcPts val="0"/>
              </a:spcAft>
              <a:buClr>
                <a:schemeClr val="dk1"/>
              </a:buClr>
              <a:buSzPts val="1000"/>
              <a:buFont typeface="Proxima Nova"/>
              <a:buChar char="●"/>
            </a:pPr>
            <a:r>
              <a:rPr lang="en" sz="1400">
                <a:solidFill>
                  <a:schemeClr val="dk1"/>
                </a:solidFill>
                <a:latin typeface="Proxima Nova"/>
                <a:ea typeface="Proxima Nova"/>
                <a:cs typeface="Proxima Nova"/>
                <a:sym typeface="Proxima Nova"/>
              </a:rPr>
              <a:t>Redirect - redirect to an external system</a:t>
            </a:r>
            <a:endParaRPr sz="1400">
              <a:solidFill>
                <a:schemeClr val="dk1"/>
              </a:solidFill>
              <a:latin typeface="Proxima Nova"/>
              <a:ea typeface="Proxima Nova"/>
              <a:cs typeface="Proxima Nova"/>
              <a:sym typeface="Proxima Nova"/>
            </a:endParaRPr>
          </a:p>
          <a:p>
            <a:pPr indent="-292100" lvl="0" marL="457200" rtl="0">
              <a:lnSpc>
                <a:spcPct val="115000"/>
              </a:lnSpc>
              <a:spcBef>
                <a:spcPts val="0"/>
              </a:spcBef>
              <a:spcAft>
                <a:spcPts val="0"/>
              </a:spcAft>
              <a:buClr>
                <a:schemeClr val="dk1"/>
              </a:buClr>
              <a:buSzPts val="1000"/>
              <a:buFont typeface="Proxima Nova"/>
              <a:buChar char="●"/>
            </a:pPr>
            <a:r>
              <a:rPr lang="en" sz="1400">
                <a:solidFill>
                  <a:schemeClr val="dk1"/>
                </a:solidFill>
                <a:latin typeface="Proxima Nova"/>
                <a:ea typeface="Proxima Nova"/>
                <a:cs typeface="Proxima Nova"/>
                <a:sym typeface="Proxima Nova"/>
              </a:rPr>
              <a:t>Request Header - accept authenticated users via HTTP headers</a:t>
            </a:r>
            <a:endParaRPr sz="1400">
              <a:solidFill>
                <a:schemeClr val="dk1"/>
              </a:solidFill>
              <a:latin typeface="Proxima Nova"/>
              <a:ea typeface="Proxima Nova"/>
              <a:cs typeface="Proxima Nova"/>
              <a:sym typeface="Proxima Nova"/>
            </a:endParaRPr>
          </a:p>
          <a:p>
            <a:pPr indent="0" lvl="0" marL="0" rtl="0">
              <a:lnSpc>
                <a:spcPct val="115000"/>
              </a:lnSpc>
              <a:spcBef>
                <a:spcPts val="60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Users can also be service accounts created within OpenShift. Service accounts are treated in a similar to way to users and are subject to the same access controls.</a:t>
            </a:r>
            <a:endParaRPr sz="1400">
              <a:solidFill>
                <a:schemeClr val="dk1"/>
              </a:solidFill>
              <a:latin typeface="Proxima Nova"/>
              <a:ea typeface="Proxima Nova"/>
              <a:cs typeface="Proxima Nova"/>
              <a:sym typeface="Proxima Nova"/>
            </a:endParaRPr>
          </a:p>
          <a:p>
            <a:pPr indent="0" lvl="0" marL="0" rtl="0">
              <a:lnSpc>
                <a:spcPct val="115000"/>
              </a:lnSpc>
              <a:spcBef>
                <a:spcPts val="60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Access Controls are divided into two main types: cluster-wide roles, and project-specific roles</a:t>
            </a:r>
            <a:endParaRPr sz="1400">
              <a:solidFill>
                <a:schemeClr val="dk1"/>
              </a:solidFill>
              <a:latin typeface="Proxima Nova"/>
              <a:ea typeface="Proxima Nova"/>
              <a:cs typeface="Proxima Nova"/>
              <a:sym typeface="Proxima Nova"/>
            </a:endParaRPr>
          </a:p>
          <a:p>
            <a:pPr indent="0" lvl="0" marL="0" rtl="0">
              <a:lnSpc>
                <a:spcPct val="115000"/>
              </a:lnSpc>
              <a:spcBef>
                <a:spcPts val="60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Project administration can be devolved; project administrators may manage access controls for the associated project</a:t>
            </a:r>
            <a:endParaRPr sz="1400">
              <a:solidFill>
                <a:schemeClr val="dk1"/>
              </a:solidFill>
              <a:latin typeface="Proxima Nova"/>
              <a:ea typeface="Proxima Nova"/>
              <a:cs typeface="Proxima Nova"/>
              <a:sym typeface="Proxima Nova"/>
            </a:endParaRPr>
          </a:p>
          <a:p>
            <a:pPr indent="0" lvl="0" marL="0" rtl="0">
              <a:lnSpc>
                <a:spcPct val="115000"/>
              </a:lnSpc>
              <a:spcBef>
                <a:spcPts val="60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Platform administrators can control</a:t>
            </a:r>
            <a:endParaRPr sz="1400">
              <a:solidFill>
                <a:schemeClr val="dk1"/>
              </a:solidFill>
              <a:latin typeface="Proxima Nova"/>
              <a:ea typeface="Proxima Nova"/>
              <a:cs typeface="Proxima Nova"/>
              <a:sym typeface="Proxima Nova"/>
            </a:endParaRPr>
          </a:p>
          <a:p>
            <a:pPr indent="-317500" lvl="0" marL="457200" rtl="0">
              <a:lnSpc>
                <a:spcPct val="115000"/>
              </a:lnSpc>
              <a:spcBef>
                <a:spcPts val="60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Where applications are scheduled - node-selector</a:t>
            </a:r>
            <a:endParaRPr sz="1400">
              <a:solidFill>
                <a:schemeClr val="dk1"/>
              </a:solidFill>
              <a:latin typeface="Proxima Nova"/>
              <a:ea typeface="Proxima Nova"/>
              <a:cs typeface="Proxima Nova"/>
              <a:sym typeface="Proxima Nova"/>
            </a:endParaRPr>
          </a:p>
          <a:p>
            <a:pPr indent="-317500" lvl="0" marL="457200" rtl="0">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The total available resources, and run-time limit ranges for specific containers</a:t>
            </a:r>
            <a:endParaRPr sz="1400">
              <a:solidFill>
                <a:schemeClr val="dk1"/>
              </a:solidFil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2" name="Shape 5242"/>
        <p:cNvGrpSpPr/>
        <p:nvPr/>
      </p:nvGrpSpPr>
      <p:grpSpPr>
        <a:xfrm>
          <a:off x="0" y="0"/>
          <a:ext cx="0" cy="0"/>
          <a:chOff x="0" y="0"/>
          <a:chExt cx="0" cy="0"/>
        </a:xfrm>
      </p:grpSpPr>
      <p:sp>
        <p:nvSpPr>
          <p:cNvPr id="5243" name="Google Shape;5243;g2505833bab_0_52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244" name="Google Shape;5244;g2505833bab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Having an easy-to-use, secure-by-default secret distribution mechanism is exactly what developers and ops need to solve the secrets management problem once and for all</a:t>
            </a:r>
            <a:endParaRPr/>
          </a:p>
          <a:p>
            <a:pPr indent="-317500" lvl="0" marL="457200" rtl="0">
              <a:spcBef>
                <a:spcPts val="0"/>
              </a:spcBef>
              <a:spcAft>
                <a:spcPts val="0"/>
              </a:spcAft>
              <a:buSzPts val="1400"/>
              <a:buChar char="●"/>
            </a:pPr>
            <a:r>
              <a:rPr lang="en"/>
              <a:t>Because secret objects can be created independently of the pods that use them, there is less risk of the secret being exposed during the workflow of creating, viewing, and editing pods.</a:t>
            </a:r>
            <a:endParaRPr/>
          </a:p>
          <a:p>
            <a:pPr indent="-317500" lvl="0" marL="457200" rtl="0">
              <a:spcBef>
                <a:spcPts val="0"/>
              </a:spcBef>
              <a:spcAft>
                <a:spcPts val="0"/>
              </a:spcAft>
              <a:buSzPts val="1400"/>
              <a:buChar char="●"/>
            </a:pPr>
            <a:r>
              <a:rPr lang="en"/>
              <a:t>A secret is only sent to a node if a pod on that node requires it. It is not written to disk. It is stored in a temporary file-storage facilities (tmpfs). It is deleted once the pod that depends on it is deleted.</a:t>
            </a:r>
            <a:endParaRPr/>
          </a:p>
          <a:p>
            <a:pPr indent="-317500" lvl="0" marL="457200" rtl="0">
              <a:spcBef>
                <a:spcPts val="0"/>
              </a:spcBef>
              <a:spcAft>
                <a:spcPts val="0"/>
              </a:spcAft>
              <a:buSzPts val="1400"/>
              <a:buChar char="●"/>
            </a:pPr>
            <a:r>
              <a:rPr lang="en"/>
              <a:t>Secrets are stored as plaintext in etcd however the etcd storage can be encrypted to remove the security risk</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2" name="Shape 5282"/>
        <p:cNvGrpSpPr/>
        <p:nvPr/>
      </p:nvGrpSpPr>
      <p:grpSpPr>
        <a:xfrm>
          <a:off x="0" y="0"/>
          <a:ext cx="0" cy="0"/>
          <a:chOff x="0" y="0"/>
          <a:chExt cx="0" cy="0"/>
        </a:xfrm>
      </p:grpSpPr>
      <p:sp>
        <p:nvSpPr>
          <p:cNvPr id="5283" name="Google Shape;5283;g2505833bab_0_169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284" name="Google Shape;5284;g2505833bab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600"/>
              </a:spcBef>
              <a:spcAft>
                <a:spcPts val="0"/>
              </a:spcAft>
              <a:buClr>
                <a:schemeClr val="dk1"/>
              </a:buClr>
              <a:buSzPts val="1400"/>
              <a:buFont typeface="Proxima Nova"/>
              <a:buChar char="●"/>
            </a:pPr>
            <a:r>
              <a:t/>
            </a:r>
            <a:endParaRPr sz="1400">
              <a:solidFill>
                <a:schemeClr val="dk1"/>
              </a:solidFill>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1" name="Shape 5291"/>
        <p:cNvGrpSpPr/>
        <p:nvPr/>
      </p:nvGrpSpPr>
      <p:grpSpPr>
        <a:xfrm>
          <a:off x="0" y="0"/>
          <a:ext cx="0" cy="0"/>
          <a:chOff x="0" y="0"/>
          <a:chExt cx="0" cy="0"/>
        </a:xfrm>
      </p:grpSpPr>
      <p:sp>
        <p:nvSpPr>
          <p:cNvPr id="5292" name="Google Shape;5292;g2505833bab_0_174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293" name="Google Shape;5293;g2505833bab_0_1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600"/>
              </a:spcBef>
              <a:spcAft>
                <a:spcPts val="0"/>
              </a:spcAft>
              <a:buClr>
                <a:schemeClr val="dk1"/>
              </a:buClr>
              <a:buSzPts val="1400"/>
              <a:buFont typeface="Proxima Nova"/>
              <a:buChar char="●"/>
            </a:pPr>
            <a:r>
              <a:t/>
            </a:r>
            <a:endParaRPr sz="1400">
              <a:solidFill>
                <a:schemeClr val="dk1"/>
              </a:solidFil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0" name="Shape 5300"/>
        <p:cNvGrpSpPr/>
        <p:nvPr/>
      </p:nvGrpSpPr>
      <p:grpSpPr>
        <a:xfrm>
          <a:off x="0" y="0"/>
          <a:ext cx="0" cy="0"/>
          <a:chOff x="0" y="0"/>
          <a:chExt cx="0" cy="0"/>
        </a:xfrm>
      </p:grpSpPr>
      <p:sp>
        <p:nvSpPr>
          <p:cNvPr id="5301" name="Google Shape;5301;g2505833bab_0_175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02" name="Google Shape;5302;g2505833bab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600"/>
              </a:spcBef>
              <a:spcAft>
                <a:spcPts val="0"/>
              </a:spcAft>
              <a:buClr>
                <a:schemeClr val="dk1"/>
              </a:buClr>
              <a:buSzPts val="1400"/>
              <a:buFont typeface="Proxima Nova"/>
              <a:buChar char="●"/>
            </a:pPr>
            <a:r>
              <a:t/>
            </a:r>
            <a:endParaRPr sz="1400">
              <a:solidFill>
                <a:schemeClr val="dk1"/>
              </a:solidFill>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9" name="Shape 5309"/>
        <p:cNvGrpSpPr/>
        <p:nvPr/>
      </p:nvGrpSpPr>
      <p:grpSpPr>
        <a:xfrm>
          <a:off x="0" y="0"/>
          <a:ext cx="0" cy="0"/>
          <a:chOff x="0" y="0"/>
          <a:chExt cx="0" cy="0"/>
        </a:xfrm>
      </p:grpSpPr>
      <p:sp>
        <p:nvSpPr>
          <p:cNvPr id="5310" name="Google Shape;5310;g2505833bab_0_175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11" name="Google Shape;5311;g2505833bab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600"/>
              </a:spcBef>
              <a:spcAft>
                <a:spcPts val="0"/>
              </a:spcAft>
              <a:buClr>
                <a:schemeClr val="dk1"/>
              </a:buClr>
              <a:buSzPts val="1400"/>
              <a:buFont typeface="Proxima Nova"/>
              <a:buChar char="●"/>
            </a:pPr>
            <a:r>
              <a:t/>
            </a:r>
            <a:endParaRPr sz="1400">
              <a:solidFill>
                <a:schemeClr val="dk1"/>
              </a:solidFill>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4" name="Shape 5344"/>
        <p:cNvGrpSpPr/>
        <p:nvPr/>
      </p:nvGrpSpPr>
      <p:grpSpPr>
        <a:xfrm>
          <a:off x="0" y="0"/>
          <a:ext cx="0" cy="0"/>
          <a:chOff x="0" y="0"/>
          <a:chExt cx="0" cy="0"/>
        </a:xfrm>
      </p:grpSpPr>
      <p:sp>
        <p:nvSpPr>
          <p:cNvPr id="5345" name="Google Shape;5345;g2505833bab_0_189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46" name="Google Shape;5346;g2505833bab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When it comes to security, what’s inside your container matters. These days applications and infrastructures are typically include open source components, such as the Linux operating system, Apache Web Server, JBoss Enterprise Application Platform, PostgreSQL, and Node.js. Containerized versions of these packages are readily available, so that you don’t have to build your own. But, as with any code you download from an external source, you need to know where the packages originally came from, who built them, and whether there’s any malicious code inside them. Ask yourself:</a:t>
            </a:r>
            <a:endParaRPr sz="1000">
              <a:solidFill>
                <a:schemeClr val="dk1"/>
              </a:solidFill>
              <a:latin typeface="Liberation Serif"/>
              <a:ea typeface="Liberation Serif"/>
              <a:cs typeface="Liberation Serif"/>
              <a:sym typeface="Liberation Serif"/>
            </a:endParaRPr>
          </a:p>
          <a:p>
            <a:pPr indent="-292100" lvl="0" marL="457200" rtl="0">
              <a:spcBef>
                <a:spcPts val="0"/>
              </a:spcBef>
              <a:spcAft>
                <a:spcPts val="0"/>
              </a:spcAft>
              <a:buClr>
                <a:srgbClr val="FF0000"/>
              </a:buClr>
              <a:buSzPts val="1000"/>
              <a:buChar char="●"/>
            </a:pPr>
            <a:r>
              <a:rPr lang="en" sz="1000">
                <a:solidFill>
                  <a:srgbClr val="FF0000"/>
                </a:solidFill>
                <a:latin typeface="Liberation Serif"/>
                <a:ea typeface="Liberation Serif"/>
                <a:cs typeface="Liberation Serif"/>
                <a:sym typeface="Liberation Serif"/>
              </a:rPr>
              <a:t>Will what’s inside the containers compromise my infrastructure?</a:t>
            </a:r>
            <a:endParaRPr sz="1000">
              <a:solidFill>
                <a:srgbClr val="FF0000"/>
              </a:solidFill>
              <a:latin typeface="Liberation Serif"/>
              <a:ea typeface="Liberation Serif"/>
              <a:cs typeface="Liberation Serif"/>
              <a:sym typeface="Liberation Serif"/>
            </a:endParaRPr>
          </a:p>
          <a:p>
            <a:pPr indent="-292100" lvl="0" marL="457200" rtl="0">
              <a:spcBef>
                <a:spcPts val="0"/>
              </a:spcBef>
              <a:spcAft>
                <a:spcPts val="0"/>
              </a:spcAft>
              <a:buClr>
                <a:srgbClr val="FF0000"/>
              </a:buClr>
              <a:buSzPts val="1000"/>
              <a:buChar char="●"/>
            </a:pPr>
            <a:r>
              <a:rPr lang="en" sz="1000">
                <a:solidFill>
                  <a:srgbClr val="FF0000"/>
                </a:solidFill>
                <a:latin typeface="Liberation Serif"/>
                <a:ea typeface="Liberation Serif"/>
                <a:cs typeface="Liberation Serif"/>
                <a:sym typeface="Liberation Serif"/>
              </a:rPr>
              <a:t>Are there known vulnerabilities in the application layer?</a:t>
            </a:r>
            <a:endParaRPr sz="1000">
              <a:solidFill>
                <a:srgbClr val="FF0000"/>
              </a:solidFill>
              <a:latin typeface="Liberation Serif"/>
              <a:ea typeface="Liberation Serif"/>
              <a:cs typeface="Liberation Serif"/>
              <a:sym typeface="Liberation Serif"/>
            </a:endParaRPr>
          </a:p>
          <a:p>
            <a:pPr indent="-292100" lvl="0" marL="457200" rtl="0">
              <a:spcBef>
                <a:spcPts val="0"/>
              </a:spcBef>
              <a:spcAft>
                <a:spcPts val="0"/>
              </a:spcAft>
              <a:buClr>
                <a:srgbClr val="FF0000"/>
              </a:buClr>
              <a:buSzPts val="1000"/>
              <a:buChar char="●"/>
            </a:pPr>
            <a:r>
              <a:rPr lang="en" sz="1000">
                <a:solidFill>
                  <a:srgbClr val="FF0000"/>
                </a:solidFill>
                <a:latin typeface="Liberation Serif"/>
                <a:ea typeface="Liberation Serif"/>
                <a:cs typeface="Liberation Serif"/>
                <a:sym typeface="Liberation Serif"/>
              </a:rPr>
              <a:t>Are the runtime and OS layers up to date?</a:t>
            </a:r>
            <a:endParaRPr sz="1000">
              <a:solidFill>
                <a:srgbClr val="FF0000"/>
              </a:solidFill>
              <a:latin typeface="Liberation Serif"/>
              <a:ea typeface="Liberation Serif"/>
              <a:cs typeface="Liberation Serif"/>
              <a:sym typeface="Liberation Serif"/>
            </a:endParaRPr>
          </a:p>
          <a:p>
            <a:pPr indent="-292100" lvl="0" marL="457200" rtl="0">
              <a:spcBef>
                <a:spcPts val="0"/>
              </a:spcBef>
              <a:spcAft>
                <a:spcPts val="0"/>
              </a:spcAft>
              <a:buClr>
                <a:srgbClr val="FF0000"/>
              </a:buClr>
              <a:buSzPts val="1000"/>
              <a:buChar char="●"/>
            </a:pPr>
            <a:r>
              <a:rPr lang="en" sz="1000">
                <a:solidFill>
                  <a:srgbClr val="FF0000"/>
                </a:solidFill>
                <a:latin typeface="Liberation Serif"/>
                <a:ea typeface="Liberation Serif"/>
                <a:cs typeface="Liberation Serif"/>
                <a:sym typeface="Liberation Serif"/>
              </a:rPr>
              <a:t>How frequently will the container be updated and how will I know when it’s updated?</a:t>
            </a:r>
            <a:endParaRPr sz="1000">
              <a:solidFill>
                <a:srgbClr val="FF0000"/>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 </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Red Hat provides a large number of certified images, including RHEL base images and various language runtimes, middleware, databases and more via the </a:t>
            </a:r>
            <a:r>
              <a:rPr lang="en" sz="1000">
                <a:solidFill>
                  <a:srgbClr val="FF0000"/>
                </a:solidFill>
                <a:latin typeface="Liberation Serif"/>
                <a:ea typeface="Liberation Serif"/>
                <a:cs typeface="Liberation Serif"/>
                <a:sym typeface="Liberation Serif"/>
              </a:rPr>
              <a:t>Red Hat Container Catalog</a:t>
            </a:r>
            <a:r>
              <a:rPr lang="en" sz="1000">
                <a:solidFill>
                  <a:schemeClr val="dk1"/>
                </a:solidFill>
                <a:latin typeface="Liberation Serif"/>
                <a:ea typeface="Liberation Serif"/>
                <a:cs typeface="Liberation Serif"/>
                <a:sym typeface="Liberation Serif"/>
              </a:rPr>
              <a:t>. Red Hat certified containers run anywhere Red Hat Enterprise Linux runs, from bare metal to VMs to cloud. Certified containers are supported by Red Hat and our partners. </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Container image content is packaged from known source code. And Red Hat also provides security monitoring. </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When Red Hat releases security updates–such as fixes to glibc, Drown, or Dirty Cow–we also rebuild our container images and push them to our public registry. Red Hat Security Advisories alert you to any newly discovered issues in certified container images and direct you to the updated image so that you can, in turn, update any applications that use the image.</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At Summit, we announced updates to the Container Catalog and the </a:t>
            </a:r>
            <a:r>
              <a:rPr lang="en" sz="1000">
                <a:solidFill>
                  <a:srgbClr val="FF0000"/>
                </a:solidFill>
                <a:latin typeface="Liberation Serif"/>
                <a:ea typeface="Liberation Serif"/>
                <a:cs typeface="Liberation Serif"/>
                <a:sym typeface="Liberation Serif"/>
              </a:rPr>
              <a:t>new Container Health Index. </a:t>
            </a:r>
            <a:r>
              <a:rPr lang="en" sz="1000">
                <a:solidFill>
                  <a:schemeClr val="dk1"/>
                </a:solidFill>
                <a:latin typeface="Liberation Serif"/>
                <a:ea typeface="Liberation Serif"/>
                <a:cs typeface="Liberation Serif"/>
                <a:sym typeface="Liberation Serif"/>
              </a:rPr>
              <a:t>Red Hat exposes the “grade” of each container image, detailing how container images should be curated, consumed and evaluated to meet the needs of production systems. Containers are graded based in part on the age and impact of unapplied security errata to all components of a container, providing an aggregate rating of just how safe a container is that can be understood by security experts and non-experts alike.</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Of course, there will be times when you need content that Red Hat does not provide. We recommend using container scanning tools that use continuously updated vulnerability databases to be sure you always have the latest information on known vulnerabilities when using container images from other sources. Because the list of known vulnerabilities is constantly evolving, you need to check the contents of your container images when you first download them and continue to track vulnerability status over time for all your approved and deployed images, just as Red Hat does for Red Hat container images. </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Clr>
                <a:schemeClr val="dk1"/>
              </a:buClr>
              <a:buSzPts val="1100"/>
              <a:buFont typeface="Arial"/>
              <a:buNone/>
            </a:pPr>
            <a:r>
              <a:t/>
            </a:r>
            <a:endParaRPr sz="1000">
              <a:solidFill>
                <a:schemeClr val="dk1"/>
              </a:solidFill>
              <a:latin typeface="Liberation Serif"/>
              <a:ea typeface="Liberation Serif"/>
              <a:cs typeface="Liberation Serif"/>
              <a:sym typeface="Liberation Serif"/>
            </a:endParaRPr>
          </a:p>
          <a:p>
            <a:pPr indent="0" lvl="0" marL="0" rtl="0">
              <a:spcBef>
                <a:spcPts val="0"/>
              </a:spcBef>
              <a:spcAft>
                <a:spcPts val="0"/>
              </a:spcAft>
              <a:buNone/>
            </a:pPr>
            <a:r>
              <a:rPr lang="en" sz="1000">
                <a:solidFill>
                  <a:schemeClr val="dk1"/>
                </a:solidFill>
                <a:latin typeface="Liberation Serif"/>
                <a:ea typeface="Liberation Serif"/>
                <a:cs typeface="Liberation Serif"/>
                <a:sym typeface="Liberation Serif"/>
              </a:rPr>
              <a:t>Red Hat provides a pluggable API in Red Hat Enterprise Linux to </a:t>
            </a:r>
            <a:r>
              <a:rPr lang="en" sz="1000">
                <a:solidFill>
                  <a:srgbClr val="FF0000"/>
                </a:solidFill>
                <a:latin typeface="Liberation Serif"/>
                <a:ea typeface="Liberation Serif"/>
                <a:cs typeface="Liberation Serif"/>
                <a:sym typeface="Liberation Serif"/>
              </a:rPr>
              <a:t>support multiple scanners such as OpenSCAP, Black Duck Hub, JFrog Xray and Twistlock. Red Hat CloudForms can also be used with OpenSCAP to scan container images for security issues. And, Red Hat OpenShift gives you the ability to use scanners with your CI/CD process. This is covered in more detail below. </a:t>
            </a:r>
            <a:endParaRPr sz="1400">
              <a:solidFill>
                <a:schemeClr val="dk1"/>
              </a:solidFil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5" name="Shape 5355"/>
        <p:cNvGrpSpPr/>
        <p:nvPr/>
      </p:nvGrpSpPr>
      <p:grpSpPr>
        <a:xfrm>
          <a:off x="0" y="0"/>
          <a:ext cx="0" cy="0"/>
          <a:chOff x="0" y="0"/>
          <a:chExt cx="0" cy="0"/>
        </a:xfrm>
      </p:grpSpPr>
      <p:sp>
        <p:nvSpPr>
          <p:cNvPr id="5356" name="Google Shape;5356;g2505833bab_0_179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57" name="Google Shape;5357;g2505833bab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You are also able to restrict where your containers come from. With the above OpenShift policy we can define from where a developer can pull or push images. In this example we define that a user is allowed to download an image from docker.io and launch it on the container platform. </a:t>
            </a:r>
            <a:r>
              <a:rPr lang="en" sz="1400">
                <a:solidFill>
                  <a:srgbClr val="FF0000"/>
                </a:solidFill>
                <a:latin typeface="Proxima Nova"/>
                <a:ea typeface="Proxima Nova"/>
                <a:cs typeface="Proxima Nova"/>
                <a:sym typeface="Proxima Nova"/>
              </a:rPr>
              <a:t>Be careful when setting the policies as if you set matchIntergratedRegistry to true you will not able to create S2I builds any more as they will be denied via policy.</a:t>
            </a:r>
            <a:endParaRPr sz="1400">
              <a:solidFill>
                <a:srgbClr val="FF0000"/>
              </a:solidFill>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t/>
            </a:r>
            <a:endParaRPr sz="900">
              <a:solidFill>
                <a:schemeClr val="dk1"/>
              </a:solidFill>
            </a:endParaRPr>
          </a:p>
          <a:p>
            <a:pPr indent="0" lvl="0" marL="0" rtl="0">
              <a:lnSpc>
                <a:spcPct val="115000"/>
              </a:lnSpc>
              <a:spcBef>
                <a:spcPts val="600"/>
              </a:spcBef>
              <a:spcAft>
                <a:spcPts val="0"/>
              </a:spcAft>
              <a:buNone/>
            </a:pPr>
            <a:r>
              <a:t/>
            </a:r>
            <a:endParaRPr sz="1400">
              <a:solidFill>
                <a:schemeClr val="dk1"/>
              </a:solidFill>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3" name="Shape 5363"/>
        <p:cNvGrpSpPr/>
        <p:nvPr/>
      </p:nvGrpSpPr>
      <p:grpSpPr>
        <a:xfrm>
          <a:off x="0" y="0"/>
          <a:ext cx="0" cy="0"/>
          <a:chOff x="0" y="0"/>
          <a:chExt cx="0" cy="0"/>
        </a:xfrm>
      </p:grpSpPr>
      <p:sp>
        <p:nvSpPr>
          <p:cNvPr id="5364" name="Google Shape;5364;g2505833bab_0_190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65" name="Google Shape;5365;g2505833bab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600"/>
              </a:spcBef>
              <a:spcAft>
                <a:spcPts val="0"/>
              </a:spcAft>
              <a:buClr>
                <a:schemeClr val="dk1"/>
              </a:buClr>
              <a:buSzPts val="1400"/>
              <a:buFont typeface="Proxima Nova"/>
              <a:buChar char="●"/>
            </a:pPr>
            <a:r>
              <a:t/>
            </a:r>
            <a:endParaRPr sz="1400">
              <a:solidFill>
                <a:schemeClr val="dk1"/>
              </a:solidFill>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1" name="Shape 5371"/>
        <p:cNvGrpSpPr/>
        <p:nvPr/>
      </p:nvGrpSpPr>
      <p:grpSpPr>
        <a:xfrm>
          <a:off x="0" y="0"/>
          <a:ext cx="0" cy="0"/>
          <a:chOff x="0" y="0"/>
          <a:chExt cx="0" cy="0"/>
        </a:xfrm>
      </p:grpSpPr>
      <p:sp>
        <p:nvSpPr>
          <p:cNvPr id="5372" name="Google Shape;5372;g2505833bab_0_183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73" name="Google Shape;5373;g2505833bab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uFill>
                  <a:noFill/>
                </a:uFill>
                <a:latin typeface="Proxima Nova"/>
                <a:ea typeface="Proxima Nova"/>
                <a:cs typeface="Proxima Nova"/>
                <a:sym typeface="Proxima Nova"/>
                <a:hlinkClick r:id="rId2"/>
              </a:rPr>
              <a:t> </a:t>
            </a:r>
            <a:r>
              <a:rPr lang="en" sz="1400" u="sng">
                <a:solidFill>
                  <a:schemeClr val="hlink"/>
                </a:solidFill>
                <a:latin typeface="Proxima Nova"/>
                <a:ea typeface="Proxima Nova"/>
                <a:cs typeface="Proxima Nova"/>
                <a:sym typeface="Proxima Nova"/>
                <a:hlinkClick r:id="rId3"/>
              </a:rPr>
              <a:t>Linux namespaces</a:t>
            </a:r>
            <a:r>
              <a:rPr lang="en" sz="1400">
                <a:solidFill>
                  <a:schemeClr val="dk1"/>
                </a:solidFill>
                <a:latin typeface="Proxima Nova"/>
                <a:ea typeface="Proxima Nova"/>
                <a:cs typeface="Proxima Nova"/>
                <a:sym typeface="Proxima Nova"/>
              </a:rPr>
              <a:t> provide the fundamentals of container isolation. A namespace provides abstraction and makes it appear to the processes within the namespace that they have their own instance of global resources. The most important namespaces from a container point of view are the PID and the Network namespace.</a:t>
            </a:r>
            <a:endParaRPr sz="1400">
              <a:solidFill>
                <a:schemeClr val="dk1"/>
              </a:solidFill>
              <a:latin typeface="Proxima Nova"/>
              <a:ea typeface="Proxima Nova"/>
              <a:cs typeface="Proxima Nova"/>
              <a:sym typeface="Proxima Nova"/>
            </a:endParaRPr>
          </a:p>
          <a:p>
            <a:pPr indent="-317500" lvl="0" marL="457200" rtl="0">
              <a:spcBef>
                <a:spcPts val="800"/>
              </a:spcBef>
              <a:spcAft>
                <a:spcPts val="0"/>
              </a:spcAft>
              <a:buClr>
                <a:srgbClr val="FF0000"/>
              </a:buClr>
              <a:buSzPts val="1400"/>
              <a:buFont typeface="Arial"/>
              <a:buChar char="●"/>
            </a:pPr>
            <a:r>
              <a:rPr b="1" lang="en" sz="1400">
                <a:solidFill>
                  <a:srgbClr val="FF0000"/>
                </a:solidFill>
                <a:latin typeface="Proxima Nova"/>
                <a:ea typeface="Proxima Nova"/>
                <a:cs typeface="Proxima Nova"/>
                <a:sym typeface="Proxima Nova"/>
              </a:rPr>
              <a:t>The PID NameSpace</a:t>
            </a:r>
            <a:r>
              <a:rPr lang="en" sz="1400">
                <a:solidFill>
                  <a:srgbClr val="FF0000"/>
                </a:solidFill>
                <a:latin typeface="Proxima Nova"/>
                <a:ea typeface="Proxima Nova"/>
                <a:cs typeface="Proxima Nova"/>
                <a:sym typeface="Proxima Nova"/>
              </a:rPr>
              <a:t> Allows the container to only see the processes within the container and not any processes on the host or other containers.</a:t>
            </a:r>
            <a:endParaRPr sz="1400">
              <a:solidFill>
                <a:srgbClr val="FF0000"/>
              </a:solidFill>
              <a:latin typeface="Proxima Nova"/>
              <a:ea typeface="Proxima Nova"/>
              <a:cs typeface="Proxima Nova"/>
              <a:sym typeface="Proxima Nova"/>
            </a:endParaRPr>
          </a:p>
          <a:p>
            <a:pPr indent="-317500" lvl="0" marL="457200" rtl="0">
              <a:spcBef>
                <a:spcPts val="0"/>
              </a:spcBef>
              <a:spcAft>
                <a:spcPts val="0"/>
              </a:spcAft>
              <a:buClr>
                <a:srgbClr val="FF0000"/>
              </a:buClr>
              <a:buSzPts val="1400"/>
              <a:buFont typeface="Arial"/>
              <a:buChar char="●"/>
            </a:pPr>
            <a:r>
              <a:rPr b="1" lang="en" sz="1400">
                <a:solidFill>
                  <a:srgbClr val="FF0000"/>
                </a:solidFill>
                <a:latin typeface="Proxima Nova"/>
                <a:ea typeface="Proxima Nova"/>
                <a:cs typeface="Proxima Nova"/>
                <a:sym typeface="Proxima Nova"/>
              </a:rPr>
              <a:t>The Network NameSpace</a:t>
            </a:r>
            <a:r>
              <a:rPr lang="en" sz="1400">
                <a:solidFill>
                  <a:srgbClr val="FF0000"/>
                </a:solidFill>
                <a:latin typeface="Proxima Nova"/>
                <a:ea typeface="Proxima Nova"/>
                <a:cs typeface="Proxima Nova"/>
                <a:sym typeface="Proxima Nova"/>
              </a:rPr>
              <a:t> Allows the container to only communicate with internal or external networks.</a:t>
            </a:r>
            <a:endParaRPr sz="1400">
              <a:solidFill>
                <a:srgbClr val="FF0000"/>
              </a:solidFill>
              <a:latin typeface="Proxima Nova"/>
              <a:ea typeface="Proxima Nova"/>
              <a:cs typeface="Proxima Nova"/>
              <a:sym typeface="Proxima Nova"/>
            </a:endParaRPr>
          </a:p>
          <a:p>
            <a:pPr indent="0" lvl="0" marL="0" rtl="0">
              <a:spcBef>
                <a:spcPts val="0"/>
              </a:spcBef>
              <a:spcAft>
                <a:spcPts val="0"/>
              </a:spcAft>
              <a:buNone/>
            </a:pPr>
            <a:r>
              <a:t/>
            </a:r>
            <a:endParaRPr sz="1400">
              <a:solidFill>
                <a:schemeClr val="dk1"/>
              </a:solidFill>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The Networking Namespace is an essential part of protecting containers from communicating with other containers on the same host. OpenShift leverages both namespaces to provide a native layer of security from a process and network level that enables containers on the same host to co-exist.</a:t>
            </a:r>
            <a:endParaRPr sz="1400">
              <a:solidFill>
                <a:schemeClr val="dk1"/>
              </a:solidFill>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ADDON:</a:t>
            </a:r>
            <a:endParaRPr sz="1200">
              <a:solidFill>
                <a:schemeClr val="dk1"/>
              </a:solidFill>
              <a:latin typeface="Proxima Nova"/>
              <a:ea typeface="Proxima Nova"/>
              <a:cs typeface="Proxima Nova"/>
              <a:sym typeface="Proxima Nova"/>
            </a:endParaRPr>
          </a:p>
          <a:p>
            <a:pPr indent="-304800" lvl="0" marL="457200" rtl="0">
              <a:lnSpc>
                <a:spcPct val="115000"/>
              </a:lnSpc>
              <a:spcBef>
                <a:spcPts val="0"/>
              </a:spcBef>
              <a:spcAft>
                <a:spcPts val="0"/>
              </a:spcAft>
              <a:buClr>
                <a:srgbClr val="333333"/>
              </a:buClr>
              <a:buSzPts val="1200"/>
              <a:buFont typeface="Open Sans"/>
              <a:buChar char="●"/>
            </a:pPr>
            <a:r>
              <a:rPr b="1" lang="en" sz="1200">
                <a:solidFill>
                  <a:srgbClr val="FF0000"/>
                </a:solidFill>
                <a:highlight>
                  <a:schemeClr val="lt1"/>
                </a:highlight>
                <a:latin typeface="Proxima Nova"/>
                <a:ea typeface="Proxima Nova"/>
                <a:cs typeface="Proxima Nova"/>
                <a:sym typeface="Proxima Nova"/>
              </a:rPr>
              <a:t>Mount namespaces</a:t>
            </a:r>
            <a:r>
              <a:rPr lang="en" sz="1200">
                <a:solidFill>
                  <a:srgbClr val="333333"/>
                </a:solidFill>
                <a:highlight>
                  <a:schemeClr val="lt1"/>
                </a:highlight>
                <a:latin typeface="Proxima Nova"/>
                <a:ea typeface="Proxima Nova"/>
                <a:cs typeface="Proxima Nova"/>
                <a:sym typeface="Proxima Nova"/>
              </a:rPr>
              <a:t> isolate the set of file system mount points seen by a group of processes so that processes in different mount namespaces can have different views of the file system hierarchy. With mount namespaces, the mount() and umount() system calls cease to operate on a global set of mount points (visible to all processes) and instead perform operations that affect just the mount namespace associated with the container process. For example, each container can have its own </a:t>
            </a:r>
            <a:r>
              <a:rPr lang="en" sz="1200">
                <a:solidFill>
                  <a:srgbClr val="333333"/>
                </a:solidFill>
                <a:highlight>
                  <a:srgbClr val="F7F7F7"/>
                </a:highlight>
                <a:latin typeface="Proxima Nova"/>
                <a:ea typeface="Proxima Nova"/>
                <a:cs typeface="Proxima Nova"/>
                <a:sym typeface="Proxima Nova"/>
              </a:rPr>
              <a:t>/tmp</a:t>
            </a:r>
            <a:r>
              <a:rPr lang="en" sz="1200">
                <a:solidFill>
                  <a:srgbClr val="333333"/>
                </a:solidFill>
                <a:highlight>
                  <a:schemeClr val="lt1"/>
                </a:highlight>
                <a:latin typeface="Proxima Nova"/>
                <a:ea typeface="Proxima Nova"/>
                <a:cs typeface="Proxima Nova"/>
                <a:sym typeface="Proxima Nova"/>
              </a:rPr>
              <a:t> or </a:t>
            </a:r>
            <a:r>
              <a:rPr lang="en" sz="1200">
                <a:solidFill>
                  <a:srgbClr val="333333"/>
                </a:solidFill>
                <a:highlight>
                  <a:srgbClr val="F7F7F7"/>
                </a:highlight>
                <a:latin typeface="Proxima Nova"/>
                <a:ea typeface="Proxima Nova"/>
                <a:cs typeface="Proxima Nova"/>
                <a:sym typeface="Proxima Nova"/>
              </a:rPr>
              <a:t>/var</a:t>
            </a:r>
            <a:r>
              <a:rPr lang="en" sz="1200">
                <a:solidFill>
                  <a:srgbClr val="333333"/>
                </a:solidFill>
                <a:highlight>
                  <a:schemeClr val="lt1"/>
                </a:highlight>
                <a:latin typeface="Proxima Nova"/>
                <a:ea typeface="Proxima Nova"/>
                <a:cs typeface="Proxima Nova"/>
                <a:sym typeface="Proxima Nova"/>
              </a:rPr>
              <a:t> directory or even have an entirely different userspace.</a:t>
            </a:r>
            <a:endParaRPr sz="1200">
              <a:solidFill>
                <a:srgbClr val="333333"/>
              </a:solidFill>
              <a:highlight>
                <a:schemeClr val="lt1"/>
              </a:highlight>
              <a:latin typeface="Proxima Nova"/>
              <a:ea typeface="Proxima Nova"/>
              <a:cs typeface="Proxima Nova"/>
              <a:sym typeface="Proxima Nova"/>
            </a:endParaRPr>
          </a:p>
          <a:p>
            <a:pPr indent="-304800" lvl="0" marL="457200" rtl="0">
              <a:lnSpc>
                <a:spcPct val="115000"/>
              </a:lnSpc>
              <a:spcBef>
                <a:spcPts val="0"/>
              </a:spcBef>
              <a:spcAft>
                <a:spcPts val="0"/>
              </a:spcAft>
              <a:buClr>
                <a:srgbClr val="333333"/>
              </a:buClr>
              <a:buSzPts val="1200"/>
              <a:buFont typeface="Open Sans"/>
              <a:buChar char="●"/>
            </a:pPr>
            <a:r>
              <a:rPr b="1" lang="en" sz="1200">
                <a:solidFill>
                  <a:srgbClr val="FF0000"/>
                </a:solidFill>
                <a:highlight>
                  <a:schemeClr val="lt1"/>
                </a:highlight>
                <a:latin typeface="Proxima Nova"/>
                <a:ea typeface="Proxima Nova"/>
                <a:cs typeface="Proxima Nova"/>
                <a:sym typeface="Proxima Nova"/>
              </a:rPr>
              <a:t>UTS namespaces</a:t>
            </a:r>
            <a:r>
              <a:rPr lang="en" sz="1200">
                <a:solidFill>
                  <a:srgbClr val="333333"/>
                </a:solidFill>
                <a:highlight>
                  <a:schemeClr val="lt1"/>
                </a:highlight>
                <a:latin typeface="Proxima Nova"/>
                <a:ea typeface="Proxima Nova"/>
                <a:cs typeface="Proxima Nova"/>
                <a:sym typeface="Proxima Nova"/>
              </a:rPr>
              <a:t> isolate two system identifiers – nodename and domainname, returned by the uname() system call. This allows each container to have its own hostname and NIS domain name, which is useful for initialization and configuration scripts based on these names. You can test this isolation by executing the </a:t>
            </a:r>
            <a:r>
              <a:rPr lang="en" sz="1200">
                <a:solidFill>
                  <a:srgbClr val="333333"/>
                </a:solidFill>
                <a:highlight>
                  <a:srgbClr val="F7F7F7"/>
                </a:highlight>
                <a:latin typeface="Proxima Nova"/>
                <a:ea typeface="Proxima Nova"/>
                <a:cs typeface="Proxima Nova"/>
                <a:sym typeface="Proxima Nova"/>
              </a:rPr>
              <a:t>hostname</a:t>
            </a:r>
            <a:r>
              <a:rPr lang="en" sz="1200">
                <a:solidFill>
                  <a:srgbClr val="333333"/>
                </a:solidFill>
                <a:highlight>
                  <a:schemeClr val="lt1"/>
                </a:highlight>
                <a:latin typeface="Proxima Nova"/>
                <a:ea typeface="Proxima Nova"/>
                <a:cs typeface="Proxima Nova"/>
                <a:sym typeface="Proxima Nova"/>
              </a:rPr>
              <a:t> command on the host system and a container – the results will differ.</a:t>
            </a:r>
            <a:endParaRPr sz="1200">
              <a:solidFill>
                <a:srgbClr val="333333"/>
              </a:solidFill>
              <a:highlight>
                <a:schemeClr val="lt1"/>
              </a:highlight>
              <a:latin typeface="Proxima Nova"/>
              <a:ea typeface="Proxima Nova"/>
              <a:cs typeface="Proxima Nova"/>
              <a:sym typeface="Proxima Nova"/>
            </a:endParaRPr>
          </a:p>
          <a:p>
            <a:pPr indent="-304800" lvl="0" marL="457200" rtl="0">
              <a:lnSpc>
                <a:spcPct val="115000"/>
              </a:lnSpc>
              <a:spcBef>
                <a:spcPts val="0"/>
              </a:spcBef>
              <a:spcAft>
                <a:spcPts val="0"/>
              </a:spcAft>
              <a:buClr>
                <a:srgbClr val="333333"/>
              </a:buClr>
              <a:buSzPts val="1200"/>
              <a:buFont typeface="Open Sans"/>
              <a:buChar char="●"/>
            </a:pPr>
            <a:r>
              <a:rPr b="1" lang="en" sz="1200">
                <a:solidFill>
                  <a:srgbClr val="FF0000"/>
                </a:solidFill>
                <a:highlight>
                  <a:schemeClr val="lt1"/>
                </a:highlight>
                <a:latin typeface="Proxima Nova"/>
                <a:ea typeface="Proxima Nova"/>
                <a:cs typeface="Proxima Nova"/>
                <a:sym typeface="Proxima Nova"/>
              </a:rPr>
              <a:t>IPC namespaces</a:t>
            </a:r>
            <a:r>
              <a:rPr lang="en" sz="1200">
                <a:solidFill>
                  <a:srgbClr val="333333"/>
                </a:solidFill>
                <a:highlight>
                  <a:schemeClr val="lt1"/>
                </a:highlight>
                <a:latin typeface="Proxima Nova"/>
                <a:ea typeface="Proxima Nova"/>
                <a:cs typeface="Proxima Nova"/>
                <a:sym typeface="Proxima Nova"/>
              </a:rPr>
              <a:t> isolate certain interprocess communication (IPC) resources, such as System V IPC objects and POSIX message queues. This means that two containers can create shared memory segments and semaphores with the same name, but are not able to interact with other containers memory segments or shared mem</a:t>
            </a:r>
            <a:endParaRPr sz="1200">
              <a:solidFill>
                <a:srgbClr val="333333"/>
              </a:solidFill>
              <a:highlight>
                <a:schemeClr val="lt1"/>
              </a:highlight>
              <a:latin typeface="Proxima Nova"/>
              <a:ea typeface="Proxima Nova"/>
              <a:cs typeface="Proxima Nova"/>
              <a:sym typeface="Proxima Nova"/>
            </a:endParaRPr>
          </a:p>
          <a:p>
            <a:pPr indent="0" lvl="0" marL="0" rtl="0">
              <a:lnSpc>
                <a:spcPct val="106000"/>
              </a:lnSpc>
              <a:spcBef>
                <a:spcPts val="1200"/>
              </a:spcBef>
              <a:spcAft>
                <a:spcPts val="0"/>
              </a:spcAft>
              <a:buNone/>
            </a:pPr>
            <a:r>
              <a:rPr lang="en" sz="1800">
                <a:latin typeface="Proxima Nova"/>
                <a:ea typeface="Proxima Nova"/>
                <a:cs typeface="Proxima Nova"/>
                <a:sym typeface="Proxima Nova"/>
              </a:rPr>
              <a:t>On </a:t>
            </a:r>
            <a:r>
              <a:rPr b="1" lang="en" sz="1800">
                <a:latin typeface="Proxima Nova"/>
                <a:ea typeface="Proxima Nova"/>
                <a:cs typeface="Proxima Nova"/>
                <a:sym typeface="Proxima Nova"/>
              </a:rPr>
              <a:t>Red Hat </a:t>
            </a:r>
            <a:r>
              <a:rPr lang="en" sz="1800">
                <a:latin typeface="Proxima Nova"/>
                <a:ea typeface="Proxima Nova"/>
                <a:cs typeface="Proxima Nova"/>
                <a:sym typeface="Proxima Nova"/>
              </a:rPr>
              <a:t>systems with SELinux </a:t>
            </a:r>
            <a:r>
              <a:rPr b="1" lang="en" sz="1800">
                <a:latin typeface="Proxima Nova"/>
                <a:ea typeface="Proxima Nova"/>
                <a:cs typeface="Proxima Nova"/>
                <a:sym typeface="Proxima Nova"/>
              </a:rPr>
              <a:t>enabled</a:t>
            </a:r>
            <a:r>
              <a:rPr lang="en" sz="1800">
                <a:latin typeface="Proxima Nova"/>
                <a:ea typeface="Proxima Nova"/>
                <a:cs typeface="Proxima Nova"/>
                <a:sym typeface="Proxima Nova"/>
              </a:rPr>
              <a:t>, the dangers of even </a:t>
            </a:r>
            <a:r>
              <a:rPr b="1" lang="en" sz="1800">
                <a:latin typeface="Proxima Nova"/>
                <a:ea typeface="Proxima Nova"/>
                <a:cs typeface="Proxima Nova"/>
                <a:sym typeface="Proxima Nova"/>
              </a:rPr>
              <a:t>privileged</a:t>
            </a:r>
            <a:r>
              <a:rPr lang="en" sz="1800">
                <a:latin typeface="Proxima Nova"/>
                <a:ea typeface="Proxima Nova"/>
                <a:cs typeface="Proxima Nova"/>
                <a:sym typeface="Proxima Nova"/>
              </a:rPr>
              <a:t> containers are </a:t>
            </a:r>
            <a:r>
              <a:rPr b="1" lang="en" sz="1800">
                <a:latin typeface="Proxima Nova"/>
                <a:ea typeface="Proxima Nova"/>
                <a:cs typeface="Proxima Nova"/>
                <a:sym typeface="Proxima Nova"/>
              </a:rPr>
              <a:t>mitigated</a:t>
            </a:r>
            <a:r>
              <a:rPr lang="en" sz="1800">
                <a:latin typeface="Proxima Nova"/>
                <a:ea typeface="Proxima Nova"/>
                <a:cs typeface="Proxima Nova"/>
                <a:sym typeface="Proxima Nova"/>
              </a:rPr>
              <a:t>. SELinux prevents container processes from accessing host content even if those container processes manage to gain access to the actual file descriptors.</a:t>
            </a:r>
            <a:endParaRPr sz="1200">
              <a:highlight>
                <a:schemeClr val="lt1"/>
              </a:highlight>
              <a:latin typeface="Proxima Nova"/>
              <a:ea typeface="Proxima Nova"/>
              <a:cs typeface="Proxima Nova"/>
              <a:sym typeface="Proxima Nov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2c174bfd58_0_585: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g2c174bfd58_0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Taking advantage of this simplicity, dev teams in each iteration can build a docker image of the application once and ship that image to get deployed in various environments. The docker image can be deployed on target environments the exact same way regardless of if it’s physical, virtual, private or public cloud infrastructure.</a:t>
            </a:r>
            <a:endParaRPr sz="1200"/>
          </a:p>
          <a:p>
            <a:pPr indent="0" lvl="0" marL="0" rtl="0">
              <a:spcBef>
                <a:spcPts val="0"/>
              </a:spcBef>
              <a:spcAft>
                <a:spcPts val="0"/>
              </a:spcAft>
              <a:buNone/>
            </a:pPr>
            <a:r>
              <a:t/>
            </a:r>
            <a:endParaRPr sz="1200"/>
          </a:p>
          <a:p>
            <a:pPr indent="0" lvl="0" marL="0" rtl="0">
              <a:spcBef>
                <a:spcPts val="0"/>
              </a:spcBef>
              <a:spcAft>
                <a:spcPts val="0"/>
              </a:spcAft>
              <a:buNone/>
            </a:pPr>
            <a:r>
              <a:rPr lang="en" sz="1200"/>
              <a:t>The container packaging decouples the application from infrastructure and enables portability across the delivery cycle and infrastructure.</a:t>
            </a:r>
            <a:endParaRPr sz="1200"/>
          </a:p>
          <a:p>
            <a:pPr indent="0" lvl="0" marL="0" rtl="0">
              <a:spcBef>
                <a:spcPts val="0"/>
              </a:spcBef>
              <a:spcAft>
                <a:spcPts val="0"/>
              </a:spcAft>
              <a:buClr>
                <a:schemeClr val="dk1"/>
              </a:buClr>
              <a:buFont typeface="Arial"/>
              <a:buNone/>
            </a:pPr>
            <a:r>
              <a:t/>
            </a:r>
            <a:endParaRPr sz="12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9" name="Shape 5389"/>
        <p:cNvGrpSpPr/>
        <p:nvPr/>
      </p:nvGrpSpPr>
      <p:grpSpPr>
        <a:xfrm>
          <a:off x="0" y="0"/>
          <a:ext cx="0" cy="0"/>
          <a:chOff x="0" y="0"/>
          <a:chExt cx="0" cy="0"/>
        </a:xfrm>
      </p:grpSpPr>
      <p:sp>
        <p:nvSpPr>
          <p:cNvPr id="5390" name="Google Shape;5390;g2505833bab_0_185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91" name="Google Shape;5391;g2505833bab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chemeClr val="dk1"/>
                </a:solidFill>
                <a:latin typeface="Proxima Nova"/>
                <a:ea typeface="Proxima Nova"/>
                <a:cs typeface="Proxima Nova"/>
                <a:sym typeface="Proxima Nova"/>
              </a:rPr>
              <a:t>Since docker 1.10 you can use </a:t>
            </a:r>
            <a:r>
              <a:rPr lang="en" sz="1400">
                <a:solidFill>
                  <a:srgbClr val="FF0000"/>
                </a:solidFill>
                <a:latin typeface="Proxima Nova"/>
                <a:ea typeface="Proxima Nova"/>
                <a:cs typeface="Proxima Nova"/>
                <a:sym typeface="Proxima Nova"/>
              </a:rPr>
              <a:t>secure computing mode profiles to drop privileges from a docker container. </a:t>
            </a:r>
            <a:r>
              <a:rPr lang="en" sz="1400">
                <a:solidFill>
                  <a:schemeClr val="dk1"/>
                </a:solidFill>
                <a:latin typeface="Proxima Nova"/>
                <a:ea typeface="Proxima Nova"/>
                <a:cs typeface="Proxima Nova"/>
                <a:sym typeface="Proxima Nova"/>
              </a:rPr>
              <a:t>The default docker profile if running outside of OpenShift removes 44 system calls, out of about 313 available in a 64 bit Linux system. The default settings are not bad but still leave you with </a:t>
            </a:r>
            <a:r>
              <a:rPr lang="en" sz="1400">
                <a:solidFill>
                  <a:srgbClr val="FF0000"/>
                </a:solidFill>
                <a:latin typeface="Proxima Nova"/>
                <a:ea typeface="Proxima Nova"/>
                <a:cs typeface="Proxima Nova"/>
                <a:sym typeface="Proxima Nova"/>
              </a:rPr>
              <a:t>270</a:t>
            </a:r>
            <a:r>
              <a:rPr lang="en" sz="1400">
                <a:solidFill>
                  <a:schemeClr val="dk1"/>
                </a:solidFill>
                <a:latin typeface="Proxima Nova"/>
                <a:ea typeface="Proxima Nova"/>
                <a:cs typeface="Proxima Nova"/>
                <a:sym typeface="Proxima Nova"/>
              </a:rPr>
              <a:t> system calls which your container could execute. Imagine your container has the </a:t>
            </a:r>
            <a:r>
              <a:rPr lang="en" sz="1400">
                <a:solidFill>
                  <a:srgbClr val="FF0000"/>
                </a:solidFill>
                <a:latin typeface="Proxima Nova"/>
                <a:ea typeface="Proxima Nova"/>
                <a:cs typeface="Proxima Nova"/>
                <a:sym typeface="Proxima Nova"/>
              </a:rPr>
              <a:t>capabilities CAP_SYS_ADMIN and could remount file systems at will or your container has CAP_NET_ADMIN to add routes to its routing table?</a:t>
            </a:r>
            <a:r>
              <a:rPr lang="en" sz="1400">
                <a:solidFill>
                  <a:schemeClr val="dk1"/>
                </a:solidFill>
                <a:latin typeface="Proxima Nova"/>
                <a:ea typeface="Proxima Nova"/>
                <a:cs typeface="Proxima Nova"/>
                <a:sym typeface="Proxima Nova"/>
              </a:rPr>
              <a:t> I am sure you will find a lot of possibilities to exploit the system if you search long enough.  Lets see how OpenShift handles to capabilities.</a:t>
            </a:r>
            <a:endParaRPr sz="1400">
              <a:solidFill>
                <a:schemeClr val="dk1"/>
              </a:solidFill>
              <a:latin typeface="Proxima Nova"/>
              <a:ea typeface="Proxima Nova"/>
              <a:cs typeface="Proxima Nova"/>
              <a:sym typeface="Proxima Nova"/>
            </a:endParaRPr>
          </a:p>
          <a:p>
            <a:pPr indent="0" lvl="0" marL="0" rtl="0">
              <a:spcBef>
                <a:spcPts val="800"/>
              </a:spcBef>
              <a:spcAft>
                <a:spcPts val="800"/>
              </a:spcAft>
              <a:buNone/>
            </a:pPr>
            <a:r>
              <a:rPr b="1" lang="en" sz="1400">
                <a:solidFill>
                  <a:srgbClr val="222222"/>
                </a:solidFill>
                <a:highlight>
                  <a:srgbClr val="FFFFFF"/>
                </a:highlight>
              </a:rPr>
              <a:t>Seccomp: secure computing mode</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7" name="Shape 5397"/>
        <p:cNvGrpSpPr/>
        <p:nvPr/>
      </p:nvGrpSpPr>
      <p:grpSpPr>
        <a:xfrm>
          <a:off x="0" y="0"/>
          <a:ext cx="0" cy="0"/>
          <a:chOff x="0" y="0"/>
          <a:chExt cx="0" cy="0"/>
        </a:xfrm>
      </p:grpSpPr>
      <p:sp>
        <p:nvSpPr>
          <p:cNvPr id="5398" name="Google Shape;5398;g2505833bab_0_187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99" name="Google Shape;5399;g2505833bab_0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solidFill>
                  <a:schemeClr val="hlink"/>
                </a:solidFill>
                <a:latin typeface="Proxima Nova"/>
                <a:ea typeface="Proxima Nova"/>
                <a:cs typeface="Proxima Nova"/>
                <a:sym typeface="Proxima Nova"/>
                <a:hlinkClick r:id="rId2"/>
              </a:rPr>
              <a:t>CGroups</a:t>
            </a:r>
            <a:r>
              <a:rPr lang="en" sz="1400">
                <a:solidFill>
                  <a:schemeClr val="dk1"/>
                </a:solidFill>
                <a:latin typeface="Proxima Nova"/>
                <a:ea typeface="Proxima Nova"/>
                <a:cs typeface="Proxima Nova"/>
                <a:sym typeface="Proxima Nova"/>
              </a:rPr>
              <a:t> (or control groups) limit, account for, and isolate the </a:t>
            </a:r>
            <a:r>
              <a:rPr lang="en" sz="1400" u="sng">
                <a:solidFill>
                  <a:schemeClr val="hlink"/>
                </a:solidFill>
                <a:latin typeface="Proxima Nova"/>
                <a:ea typeface="Proxima Nova"/>
                <a:cs typeface="Proxima Nova"/>
                <a:sym typeface="Proxima Nova"/>
                <a:hlinkClick r:id="rId3"/>
              </a:rPr>
              <a:t>resource usage</a:t>
            </a:r>
            <a:r>
              <a:rPr lang="en" sz="1400">
                <a:solidFill>
                  <a:schemeClr val="dk1"/>
                </a:solidFill>
                <a:latin typeface="Proxima Nova"/>
                <a:ea typeface="Proxima Nova"/>
                <a:cs typeface="Proxima Nova"/>
                <a:sym typeface="Proxima Nova"/>
              </a:rPr>
              <a:t> (CPU, memory, disk I/O, network, etc.) of a collection of </a:t>
            </a:r>
            <a:r>
              <a:rPr lang="en" sz="1400" u="sng">
                <a:solidFill>
                  <a:schemeClr val="hlink"/>
                </a:solidFill>
                <a:latin typeface="Proxima Nova"/>
                <a:ea typeface="Proxima Nova"/>
                <a:cs typeface="Proxima Nova"/>
                <a:sym typeface="Proxima Nova"/>
                <a:hlinkClick r:id="rId4"/>
              </a:rPr>
              <a:t>processes</a:t>
            </a:r>
            <a:r>
              <a:rPr lang="en" sz="1400">
                <a:solidFill>
                  <a:schemeClr val="dk1"/>
                </a:solidFill>
                <a:latin typeface="Proxima Nova"/>
                <a:ea typeface="Proxima Nova"/>
                <a:cs typeface="Proxima Nova"/>
                <a:sym typeface="Proxima Nova"/>
              </a:rPr>
              <a:t>. Use cgroups to ensure your container won’t be stomped on by another container on the same host.</a:t>
            </a:r>
            <a:endParaRPr sz="1400">
              <a:solidFill>
                <a:schemeClr val="dk1"/>
              </a:solidFill>
              <a:latin typeface="Proxima Nova"/>
              <a:ea typeface="Proxima Nova"/>
              <a:cs typeface="Proxima Nova"/>
              <a:sym typeface="Proxima Nova"/>
            </a:endParaRPr>
          </a:p>
          <a:p>
            <a:pPr indent="0" lvl="0" marL="0" rtl="0">
              <a:spcBef>
                <a:spcPts val="800"/>
              </a:spcBef>
              <a:spcAft>
                <a:spcPts val="0"/>
              </a:spcAft>
              <a:buNone/>
            </a:pPr>
            <a:r>
              <a:rPr lang="en" sz="1400">
                <a:solidFill>
                  <a:schemeClr val="dk1"/>
                </a:solidFill>
                <a:latin typeface="Proxima Nova"/>
                <a:ea typeface="Proxima Nova"/>
                <a:cs typeface="Proxima Nova"/>
                <a:sym typeface="Proxima Nova"/>
              </a:rPr>
              <a:t>Without this constraint an exploit might allow an attacker to gain control of the host storage layer.</a:t>
            </a:r>
            <a:endParaRPr sz="1400">
              <a:solidFill>
                <a:schemeClr val="dk1"/>
              </a:solidFill>
              <a:latin typeface="Proxima Nova"/>
              <a:ea typeface="Proxima Nova"/>
              <a:cs typeface="Proxima Nova"/>
              <a:sym typeface="Proxima Nova"/>
            </a:endParaRPr>
          </a:p>
          <a:p>
            <a:pPr indent="0" lvl="0" marL="0" rtl="0">
              <a:spcBef>
                <a:spcPts val="0"/>
              </a:spcBef>
              <a:spcAft>
                <a:spcPts val="8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2" name="Shape 5412"/>
        <p:cNvGrpSpPr/>
        <p:nvPr/>
      </p:nvGrpSpPr>
      <p:grpSpPr>
        <a:xfrm>
          <a:off x="0" y="0"/>
          <a:ext cx="0" cy="0"/>
          <a:chOff x="0" y="0"/>
          <a:chExt cx="0" cy="0"/>
        </a:xfrm>
      </p:grpSpPr>
      <p:sp>
        <p:nvSpPr>
          <p:cNvPr id="5413" name="Google Shape;5413;g24e35ade59_0_104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414" name="Google Shape;5414;g24e35ade59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7" name="Shape 5417"/>
        <p:cNvGrpSpPr/>
        <p:nvPr/>
      </p:nvGrpSpPr>
      <p:grpSpPr>
        <a:xfrm>
          <a:off x="0" y="0"/>
          <a:ext cx="0" cy="0"/>
          <a:chOff x="0" y="0"/>
          <a:chExt cx="0" cy="0"/>
        </a:xfrm>
      </p:grpSpPr>
      <p:sp>
        <p:nvSpPr>
          <p:cNvPr id="5418" name="Google Shape;5418;g24e35ade59_0_105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419" name="Google Shape;5419;g24e35ade59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5" name="Shape 5425"/>
        <p:cNvGrpSpPr/>
        <p:nvPr/>
      </p:nvGrpSpPr>
      <p:grpSpPr>
        <a:xfrm>
          <a:off x="0" y="0"/>
          <a:ext cx="0" cy="0"/>
          <a:chOff x="0" y="0"/>
          <a:chExt cx="0" cy="0"/>
        </a:xfrm>
      </p:grpSpPr>
      <p:sp>
        <p:nvSpPr>
          <p:cNvPr id="5426" name="Google Shape;5426;g24e35ade59_0_105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427" name="Google Shape;5427;g24e35ade59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3" name="Shape 5433"/>
        <p:cNvGrpSpPr/>
        <p:nvPr/>
      </p:nvGrpSpPr>
      <p:grpSpPr>
        <a:xfrm>
          <a:off x="0" y="0"/>
          <a:ext cx="0" cy="0"/>
          <a:chOff x="0" y="0"/>
          <a:chExt cx="0" cy="0"/>
        </a:xfrm>
      </p:grpSpPr>
      <p:sp>
        <p:nvSpPr>
          <p:cNvPr id="5434" name="Google Shape;5434;g24e35ade59_0_106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435" name="Google Shape;5435;g24e35ade59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1" name="Shape 5441"/>
        <p:cNvGrpSpPr/>
        <p:nvPr/>
      </p:nvGrpSpPr>
      <p:grpSpPr>
        <a:xfrm>
          <a:off x="0" y="0"/>
          <a:ext cx="0" cy="0"/>
          <a:chOff x="0" y="0"/>
          <a:chExt cx="0" cy="0"/>
        </a:xfrm>
      </p:grpSpPr>
      <p:sp>
        <p:nvSpPr>
          <p:cNvPr id="5442" name="Google Shape;5442;g1d260ea908_0_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443" name="Google Shape;5443;g1d260ea9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6" name="Shape 5446"/>
        <p:cNvGrpSpPr/>
        <p:nvPr/>
      </p:nvGrpSpPr>
      <p:grpSpPr>
        <a:xfrm>
          <a:off x="0" y="0"/>
          <a:ext cx="0" cy="0"/>
          <a:chOff x="0" y="0"/>
          <a:chExt cx="0" cy="0"/>
        </a:xfrm>
      </p:grpSpPr>
      <p:sp>
        <p:nvSpPr>
          <p:cNvPr id="5447" name="Google Shape;5447;g203242b05d_0_108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448" name="Google Shape;5448;g203242b05d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7" name="Shape 5467"/>
        <p:cNvGrpSpPr/>
        <p:nvPr/>
      </p:nvGrpSpPr>
      <p:grpSpPr>
        <a:xfrm>
          <a:off x="0" y="0"/>
          <a:ext cx="0" cy="0"/>
          <a:chOff x="0" y="0"/>
          <a:chExt cx="0" cy="0"/>
        </a:xfrm>
      </p:grpSpPr>
      <p:sp>
        <p:nvSpPr>
          <p:cNvPr id="5468" name="Google Shape;5468;g20290f3f53_0_42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469" name="Google Shape;5469;g20290f3f53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All listed images are certified docker images shipped with OpenShift and are supported by Red Hat</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7" name="Shape 5527"/>
        <p:cNvGrpSpPr/>
        <p:nvPr/>
      </p:nvGrpSpPr>
      <p:grpSpPr>
        <a:xfrm>
          <a:off x="0" y="0"/>
          <a:ext cx="0" cy="0"/>
          <a:chOff x="0" y="0"/>
          <a:chExt cx="0" cy="0"/>
        </a:xfrm>
      </p:grpSpPr>
      <p:sp>
        <p:nvSpPr>
          <p:cNvPr id="5528" name="Google Shape;5528;g24e35ade59_0_107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529" name="Google Shape;5529;g24e35ade59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2381707c3b_0_1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67" name="Google Shape;1167;g2381707c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There are several main value propositions to containers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Standardization: instead of loading boxes, bags, crates, barrels, bicycles, pianos, etc, we can now load one unit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Performance: Containers are fancy processes so there is no overhead for virtualization</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Intermodal: Package/Load at the factory instead of the dock (New: never mentioned by Docker Inc)</a:t>
            </a:r>
            <a:endParaRPr>
              <a:solidFill>
                <a:schemeClr val="dk1"/>
              </a:solidFill>
            </a:endParaRPr>
          </a:p>
          <a:p>
            <a:pPr indent="-317500" lvl="2" marL="1371600" rtl="0">
              <a:spcBef>
                <a:spcPts val="0"/>
              </a:spcBef>
              <a:spcAft>
                <a:spcPts val="0"/>
              </a:spcAft>
              <a:buClr>
                <a:schemeClr val="dk1"/>
              </a:buClr>
              <a:buSzPts val="1400"/>
              <a:buChar char="■"/>
            </a:pPr>
            <a:r>
              <a:rPr lang="en">
                <a:solidFill>
                  <a:schemeClr val="dk1"/>
                </a:solidFill>
              </a:rPr>
              <a:t>In 1906, it took 45 days to load a ship, coincidentally about the same amount of time it takes to requisition a physical server</a:t>
            </a:r>
            <a:endParaRPr>
              <a:solidFill>
                <a:schemeClr val="dk1"/>
              </a:solidFill>
            </a:endParaRPr>
          </a:p>
          <a:p>
            <a:pPr indent="-317500" lvl="2" marL="1371600" rtl="0">
              <a:spcBef>
                <a:spcPts val="0"/>
              </a:spcBef>
              <a:spcAft>
                <a:spcPts val="0"/>
              </a:spcAft>
              <a:buClr>
                <a:schemeClr val="dk1"/>
              </a:buClr>
              <a:buSzPts val="1400"/>
              <a:buChar char="■"/>
            </a:pPr>
            <a:r>
              <a:rPr lang="en">
                <a:solidFill>
                  <a:schemeClr val="dk1"/>
                </a:solidFill>
              </a:rPr>
              <a:t>Imagine you are loading a bunch of lamps. If you break them on the dock, you have to wait for new ones to arrive. If you load at the factory, you go grab a new lamp and keep loading. Now, with code if something doesn’t work, you can fix it at the factory, on the </a:t>
            </a:r>
            <a:r>
              <a:rPr lang="en">
                <a:solidFill>
                  <a:schemeClr val="dk1"/>
                </a:solidFill>
              </a:rPr>
              <a:t>developer's</a:t>
            </a:r>
            <a:r>
              <a:rPr lang="en">
                <a:solidFill>
                  <a:schemeClr val="dk1"/>
                </a:solidFill>
              </a:rPr>
              <a:t> laptop</a:t>
            </a:r>
            <a:endParaRPr>
              <a:solidFill>
                <a:schemeClr val="dk1"/>
              </a:solidFill>
            </a:endParaRPr>
          </a:p>
          <a:p>
            <a:pPr indent="-317500" lvl="2" marL="1371600" rtl="0">
              <a:spcBef>
                <a:spcPts val="0"/>
              </a:spcBef>
              <a:spcAft>
                <a:spcPts val="0"/>
              </a:spcAft>
              <a:buClr>
                <a:schemeClr val="dk1"/>
              </a:buClr>
              <a:buSzPts val="1400"/>
              <a:buChar char="■"/>
            </a:pPr>
            <a:r>
              <a:rPr lang="en">
                <a:solidFill>
                  <a:schemeClr val="dk1"/>
                </a:solidFill>
              </a:rPr>
              <a:t>“It works on my machine” always holds true for Chuck Norris</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2" name="Shape 5532"/>
        <p:cNvGrpSpPr/>
        <p:nvPr/>
      </p:nvGrpSpPr>
      <p:grpSpPr>
        <a:xfrm>
          <a:off x="0" y="0"/>
          <a:ext cx="0" cy="0"/>
          <a:chOff x="0" y="0"/>
          <a:chExt cx="0" cy="0"/>
        </a:xfrm>
      </p:grpSpPr>
      <p:sp>
        <p:nvSpPr>
          <p:cNvPr id="5533" name="Google Shape;5533;g24e35ade59_0_107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534" name="Google Shape;5534;g24e35ade59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0" name="Shape 5550"/>
        <p:cNvGrpSpPr/>
        <p:nvPr/>
      </p:nvGrpSpPr>
      <p:grpSpPr>
        <a:xfrm>
          <a:off x="0" y="0"/>
          <a:ext cx="0" cy="0"/>
          <a:chOff x="0" y="0"/>
          <a:chExt cx="0" cy="0"/>
        </a:xfrm>
      </p:grpSpPr>
      <p:sp>
        <p:nvSpPr>
          <p:cNvPr id="5551" name="Google Shape;5551;g24e35ade59_0_109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552" name="Google Shape;5552;g24e35ade59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Red Hat CloudForms is included in OpenShift Container Platform subscriptions for managing OpenShift clusters.</a:t>
            </a:r>
            <a:endParaRPr/>
          </a:p>
          <a:p>
            <a:pPr indent="-317500" lvl="0" marL="457200" rtl="0">
              <a:spcBef>
                <a:spcPts val="0"/>
              </a:spcBef>
              <a:spcAft>
                <a:spcPts val="0"/>
              </a:spcAft>
              <a:buSzPts val="1400"/>
              <a:buChar char="●"/>
            </a:pPr>
            <a:r>
              <a:rPr lang="en"/>
              <a:t>Vulnerability scanning including openscap, and black duck.</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7" name="Shape 5557"/>
        <p:cNvGrpSpPr/>
        <p:nvPr/>
      </p:nvGrpSpPr>
      <p:grpSpPr>
        <a:xfrm>
          <a:off x="0" y="0"/>
          <a:ext cx="0" cy="0"/>
          <a:chOff x="0" y="0"/>
          <a:chExt cx="0" cy="0"/>
        </a:xfrm>
      </p:grpSpPr>
      <p:sp>
        <p:nvSpPr>
          <p:cNvPr id="5558" name="Google Shape;5558;g24e35ade59_0_109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559" name="Google Shape;5559;g24e35ade59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CloudForms helps IT Ops to efficiently manage the container infrastructure by answering commons questions like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many nodes do I actually have across all my deployments?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Where are my containers deployed and how are they connected to hosts, storage and other infrastucture components?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can I troubleshoot issues across the infrastructure stack?</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can I automate common tasks?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With CloudForms, you have complete operational visibility and control over the entire lifecycle of the virtual instances that are deployed. You can see the resources that each virtual instance is consuming, so you can determine current and future capacity demands. You also can optimize your resources and track problems down to the root cause. In all, CloudForms helps you see and manage all of your virtual instances so that you can deliver the best experience to your users now, and in the future.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CloudForms continuously monitors systems in the environment in order to track resource utilization. Thanks to its continuous discovery capability, this applies to existing systems in the environment as well as new instances added to the environment. It can use this historical information to help see trends and project future resource usage. CloudForms can also help optimize environments, suggesting to right-size instances so that resources are utilized most efficiently.</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CloudForms also discovers inventory and relationships, and one way it displays those is via our topology view. Here you can see a topology that shows OpenShift nodes and pods. But, interestingly, it also shows a Virtual Machine that is running the node. Note that this information comes from a different source. CloudForms learned about the nodes and pods via the OpenShift Kubernetes API, but got the information about the VM via the virtualization or cloud API. It then cross-linked the information together.</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7" name="Shape 5567"/>
        <p:cNvGrpSpPr/>
        <p:nvPr/>
      </p:nvGrpSpPr>
      <p:grpSpPr>
        <a:xfrm>
          <a:off x="0" y="0"/>
          <a:ext cx="0" cy="0"/>
          <a:chOff x="0" y="0"/>
          <a:chExt cx="0" cy="0"/>
        </a:xfrm>
      </p:grpSpPr>
      <p:sp>
        <p:nvSpPr>
          <p:cNvPr id="5568" name="Google Shape;5568;g24e35ade59_0_110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569" name="Google Shape;5569;g24e35ade59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3" name="Shape 5583"/>
        <p:cNvGrpSpPr/>
        <p:nvPr/>
      </p:nvGrpSpPr>
      <p:grpSpPr>
        <a:xfrm>
          <a:off x="0" y="0"/>
          <a:ext cx="0" cy="0"/>
          <a:chOff x="0" y="0"/>
          <a:chExt cx="0" cy="0"/>
        </a:xfrm>
      </p:grpSpPr>
      <p:sp>
        <p:nvSpPr>
          <p:cNvPr id="5584" name="Google Shape;5584;g24e35ade59_0_112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585" name="Google Shape;5585;g24e35ade59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A second area of concern identified by our customers is service health. They need to be able to answer question like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Do I have enough spare capacity? When will I run out?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I can get notified of issues?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Are my resources sized correctly?</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Are my configurations correct and not drifting?</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Our customers need to operate a well managed container service with good performance, reliability and high enough utilization ratios. But container environments have unique challenges here. For example, container environments are dynamic and can grow quickly. Therefore it is very important to keep an eye on your capacity and get notified when you run out, so that you can prevent unexpected service degradations. Another challenge is how to get notified of issues, be it performance or otherwise, at any layer in the stack. Also you want to make sure that your infrastructure is sized correctly, to prevent either performance issues, or over-provisioning leading to high costs. And finally, in order to guarantee a reliable service, you want to make sure that your configurations are correct and don’t change.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None of these issues are new or even unique to containers. But containers give a unique twist to them, and what we need is a single solution that can address these.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CloudForms can help customers improve and maintain the health of their container environment. It can monitor resource consumption at the different layers of the stack, between virtual machines, storage, networks and the containers themselves. CloudForms can also discover trends, and tell you when you need to add extra capacity. Secondly it can alert based on performance thresholds or other events, or based on combination of events at different layers in the stack. CloudForms offers right-sizing recommendations based on automatically determined normal operating ranges, to make sure that you have enough infrastructure to cover your current needs and projected growth, but not more. This allows high utilization ratios and an efficient use of the infrastructure. And finally it can automatically detect configurations at all the layers of the stack. CloudForms can even  discover file contents and other settings, without the use of an agent. This configuration data can be compared to a master image or tracked over time, and CloudForms can alert if settings are changed.  Ensuring proper configuration over time helps a lot in delivering a robust and reliable service.</a:t>
            </a:r>
            <a:endParaRPr>
              <a:solidFill>
                <a:schemeClr val="dk1"/>
              </a:solidFill>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2" name="Shape 5592"/>
        <p:cNvGrpSpPr/>
        <p:nvPr/>
      </p:nvGrpSpPr>
      <p:grpSpPr>
        <a:xfrm>
          <a:off x="0" y="0"/>
          <a:ext cx="0" cy="0"/>
          <a:chOff x="0" y="0"/>
          <a:chExt cx="0" cy="0"/>
        </a:xfrm>
      </p:grpSpPr>
      <p:sp>
        <p:nvSpPr>
          <p:cNvPr id="5593" name="Google Shape;5593;g24e35ade59_0_113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594" name="Google Shape;5594;g24e35ade59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1" name="Shape 5601"/>
        <p:cNvGrpSpPr/>
        <p:nvPr/>
      </p:nvGrpSpPr>
      <p:grpSpPr>
        <a:xfrm>
          <a:off x="0" y="0"/>
          <a:ext cx="0" cy="0"/>
          <a:chOff x="0" y="0"/>
          <a:chExt cx="0" cy="0"/>
        </a:xfrm>
      </p:grpSpPr>
      <p:sp>
        <p:nvSpPr>
          <p:cNvPr id="5602" name="Google Shape;5602;g24e35ade59_0_113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03" name="Google Shape;5603;g24e35ade59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One of the challenges of running containers in production is ensuring security and compliance. In a container based infrastructure, the software you run is often built directly by developers, usually via continuous integration. So once it comes to deploying these in production, it is very important to have a way to validate these containers and make sure they follow your security and compliance policies. Another challenge is the source of those containers. Developers could base their builds off any base image they can find on the Internet. But for enterprise IT it is important that they only build based on trusted sources that have been approved.</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Customers need to answer questions like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Do my nodes and containers comply with my enterprise policy?</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Are my developers using untrusted registries?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Are all my images patched properly?</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Do I have containers running from unpatched images?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CloudForms has specific capabilities for managing security and compliance for container based infrastructures. It can enforce policies for container hosts, and mark nodes that are not compliant. Policies can take into account information about the container host itself, as well as any resources that are connected. If needed, it can trigger an action to start automatic remediation. CloudForms also provides reporting for container provenance. It can identify containers that come from, or are based on images from untrusted registries. Finally it can scan the contents of container images using OpenSCAP, which is an open framework for standardized security checks. When an image is identified as non-compliant, all running containers instantiated from this image can be flagged automatically.</a:t>
            </a:r>
            <a:endParaRPr>
              <a:solidFill>
                <a:schemeClr val="dk1"/>
              </a:solidFill>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0" name="Shape 5610"/>
        <p:cNvGrpSpPr/>
        <p:nvPr/>
      </p:nvGrpSpPr>
      <p:grpSpPr>
        <a:xfrm>
          <a:off x="0" y="0"/>
          <a:ext cx="0" cy="0"/>
          <a:chOff x="0" y="0"/>
          <a:chExt cx="0" cy="0"/>
        </a:xfrm>
      </p:grpSpPr>
      <p:sp>
        <p:nvSpPr>
          <p:cNvPr id="5611" name="Google Shape;5611;g24e35ade59_0_114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12" name="Google Shape;5612;g24e35ade59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1" name="Shape 5621"/>
        <p:cNvGrpSpPr/>
        <p:nvPr/>
      </p:nvGrpSpPr>
      <p:grpSpPr>
        <a:xfrm>
          <a:off x="0" y="0"/>
          <a:ext cx="0" cy="0"/>
          <a:chOff x="0" y="0"/>
          <a:chExt cx="0" cy="0"/>
        </a:xfrm>
      </p:grpSpPr>
      <p:sp>
        <p:nvSpPr>
          <p:cNvPr id="5622" name="Google Shape;5622;g24e35ade59_0_115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23" name="Google Shape;5623;g24e35ade59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Given that container workloads are highly dynamic, and that developers can deploy new ones very quickly, it’s important to know who is consuming what, and, if desired charge back those cost.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Customers need to answer questions like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much does my container infrastructure cost me?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do I see who is consuming most?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can I pass through cost to my end users?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CloudForms allows you to define cost models at both the infrastructure and the container level. The infrastructure model gives you insight in the cost of operating the infrastructure, while the container model allows you to pass those cost on to the users. The chargeback models are very flexible. You can define and attach cost to CPU, memory, disk and network, both static, tiered and based on consumption. Multiple currencies are supported.</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0" name="Shape 5630"/>
        <p:cNvGrpSpPr/>
        <p:nvPr/>
      </p:nvGrpSpPr>
      <p:grpSpPr>
        <a:xfrm>
          <a:off x="0" y="0"/>
          <a:ext cx="0" cy="0"/>
          <a:chOff x="0" y="0"/>
          <a:chExt cx="0" cy="0"/>
        </a:xfrm>
      </p:grpSpPr>
      <p:sp>
        <p:nvSpPr>
          <p:cNvPr id="5631" name="Google Shape;5631;g24e35ade59_0_116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32" name="Google Shape;5632;g24e35ade59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397e594293_0_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738" name="Google Shape;738;g397e594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2823482adc_0_5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2823482adc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None/>
            </a:pPr>
            <a:r>
              <a:rPr b="0" i="0" lang="en" sz="1200" u="none" cap="none" strike="noStrike">
                <a:solidFill>
                  <a:schemeClr val="dk1"/>
                </a:solidFill>
                <a:latin typeface="Arial"/>
                <a:ea typeface="Arial"/>
                <a:cs typeface="Arial"/>
                <a:sym typeface="Arial"/>
              </a:rPr>
              <a:t>Applications in reality are more complicated than a single container. Even the simplest of apps have a frontend and backend, a database and may be a cash component. </a:t>
            </a:r>
            <a:endParaRPr/>
          </a:p>
          <a:p>
            <a:pPr indent="-304800" lvl="0" marL="457200" marR="0" rtl="0" algn="l">
              <a:spcBef>
                <a:spcPts val="600"/>
              </a:spcBef>
              <a:spcAft>
                <a:spcPts val="0"/>
              </a:spcAft>
              <a:buNone/>
            </a:pPr>
            <a:r>
              <a:rPr b="0" i="0" lang="en" sz="1200" u="none" cap="none" strike="noStrike">
                <a:solidFill>
                  <a:schemeClr val="dk1"/>
                </a:solidFill>
                <a:latin typeface="Arial"/>
                <a:ea typeface="Arial"/>
                <a:cs typeface="Arial"/>
                <a:sym typeface="Arial"/>
              </a:rPr>
              <a:t>In order to deploy these container on your infrastructure, you need to answer a few question first:</a:t>
            </a:r>
            <a:endParaRPr/>
          </a:p>
          <a:p>
            <a:pPr indent="-304800" lvl="0" marL="457200" rtl="0">
              <a:spcBef>
                <a:spcPts val="0"/>
              </a:spcBef>
              <a:spcAft>
                <a:spcPts val="0"/>
              </a:spcAft>
              <a:buSzPts val="1200"/>
              <a:buChar char="●"/>
            </a:pPr>
            <a:r>
              <a:rPr lang="en" sz="1200"/>
              <a:t>How are these containers delivered to your infrastructure?</a:t>
            </a:r>
            <a:endParaRPr sz="1200"/>
          </a:p>
          <a:p>
            <a:pPr indent="-304800" lvl="0" marL="457200" rtl="0">
              <a:spcBef>
                <a:spcPts val="0"/>
              </a:spcBef>
              <a:spcAft>
                <a:spcPts val="0"/>
              </a:spcAft>
              <a:buSzPts val="1200"/>
              <a:buChar char="●"/>
            </a:pPr>
            <a:r>
              <a:rPr lang="en" sz="1200"/>
              <a:t>Where are the container images stored so that they are accessible to your hosts?</a:t>
            </a:r>
            <a:endParaRPr sz="1200"/>
          </a:p>
          <a:p>
            <a:pPr indent="-304800" lvl="0" marL="457200" rtl="0">
              <a:spcBef>
                <a:spcPts val="0"/>
              </a:spcBef>
              <a:spcAft>
                <a:spcPts val="0"/>
              </a:spcAft>
              <a:buSzPts val="1200"/>
              <a:buChar char="●"/>
            </a:pPr>
            <a:r>
              <a:rPr lang="en" sz="1200"/>
              <a:t>Which container should get deployed on which host? </a:t>
            </a:r>
            <a:endParaRPr sz="1200"/>
          </a:p>
          <a:p>
            <a:pPr indent="-304800" lvl="0" marL="457200" rtl="0">
              <a:spcBef>
                <a:spcPts val="0"/>
              </a:spcBef>
              <a:spcAft>
                <a:spcPts val="0"/>
              </a:spcAft>
              <a:buSzPts val="1200"/>
              <a:buChar char="●"/>
            </a:pPr>
            <a:r>
              <a:rPr lang="en" sz="1200"/>
              <a:t>Which host has more capacity? </a:t>
            </a:r>
            <a:endParaRPr sz="1200"/>
          </a:p>
          <a:p>
            <a:pPr indent="-304800" lvl="0" marL="457200" rtl="0">
              <a:spcBef>
                <a:spcPts val="0"/>
              </a:spcBef>
              <a:spcAft>
                <a:spcPts val="0"/>
              </a:spcAft>
              <a:buSzPts val="1200"/>
              <a:buChar char="●"/>
            </a:pPr>
            <a:r>
              <a:rPr lang="en" sz="1200"/>
              <a:t>How to monitor container health? What do you do if they have crashed?</a:t>
            </a:r>
            <a:endParaRPr sz="1200"/>
          </a:p>
          <a:p>
            <a:pPr indent="-304800" lvl="0" marL="457200" rtl="0">
              <a:spcBef>
                <a:spcPts val="0"/>
              </a:spcBef>
              <a:spcAft>
                <a:spcPts val="0"/>
              </a:spcAft>
              <a:buSzPts val="1200"/>
              <a:buChar char="●"/>
            </a:pPr>
            <a:r>
              <a:rPr lang="en" sz="1200"/>
              <a:t>How to scale them up?</a:t>
            </a:r>
            <a:endParaRPr sz="1200"/>
          </a:p>
          <a:p>
            <a:pPr indent="-304800" lvl="0" marL="457200" rtl="0">
              <a:spcBef>
                <a:spcPts val="0"/>
              </a:spcBef>
              <a:spcAft>
                <a:spcPts val="0"/>
              </a:spcAft>
              <a:buSzPts val="1200"/>
              <a:buChar char="●"/>
            </a:pPr>
            <a:r>
              <a:rPr lang="en" sz="1200"/>
              <a:t>What about building the images?</a:t>
            </a:r>
            <a:endParaRPr sz="1200"/>
          </a:p>
          <a:p>
            <a:pPr indent="-304800" lvl="0" marL="457200" rtl="0">
              <a:spcBef>
                <a:spcPts val="0"/>
              </a:spcBef>
              <a:spcAft>
                <a:spcPts val="0"/>
              </a:spcAft>
              <a:buSzPts val="1200"/>
              <a:buChar char="●"/>
            </a:pPr>
            <a:r>
              <a:rPr lang="en" sz="1200"/>
              <a:t>What about auto deployment of images?</a:t>
            </a:r>
            <a:endParaRPr sz="1200"/>
          </a:p>
          <a:p>
            <a:pPr indent="-304800" lvl="0" marL="457200" rtl="0">
              <a:spcBef>
                <a:spcPts val="0"/>
              </a:spcBef>
              <a:spcAft>
                <a:spcPts val="0"/>
              </a:spcAft>
              <a:buSzPts val="1200"/>
              <a:buChar char="●"/>
            </a:pPr>
            <a:r>
              <a:rPr lang="en" sz="1200"/>
              <a:t>What about complex deployments (AB, BG, rolling)?</a:t>
            </a:r>
            <a:endParaRPr sz="1200"/>
          </a:p>
          <a:p>
            <a:pPr indent="-304800" lvl="0" marL="457200" rtl="0">
              <a:spcBef>
                <a:spcPts val="0"/>
              </a:spcBef>
              <a:spcAft>
                <a:spcPts val="0"/>
              </a:spcAft>
              <a:buSzPts val="1200"/>
              <a:buChar char="●"/>
            </a:pPr>
            <a:r>
              <a:rPr lang="en" sz="1200"/>
              <a:t>What about multi-tier / multi-container apps?</a:t>
            </a:r>
            <a:endParaRPr sz="1200"/>
          </a:p>
          <a:p>
            <a:pPr indent="-304800" lvl="0" marL="457200" rtl="0">
              <a:spcBef>
                <a:spcPts val="0"/>
              </a:spcBef>
              <a:spcAft>
                <a:spcPts val="0"/>
              </a:spcAft>
              <a:buSzPts val="1200"/>
              <a:buChar char="●"/>
            </a:pPr>
            <a:r>
              <a:rPr lang="en" sz="1200"/>
              <a:t>What about reusable components?</a:t>
            </a:r>
            <a:endParaRPr sz="1200"/>
          </a:p>
          <a:p>
            <a:pPr indent="-304800" lvl="0" marL="457200" rtl="0">
              <a:spcBef>
                <a:spcPts val="0"/>
              </a:spcBef>
              <a:spcAft>
                <a:spcPts val="0"/>
              </a:spcAft>
              <a:buSzPts val="1200"/>
              <a:buChar char="●"/>
            </a:pPr>
            <a:r>
              <a:rPr lang="en" sz="1200"/>
              <a:t>What about internal/external service discovery?</a:t>
            </a:r>
            <a:endParaRPr sz="1200"/>
          </a:p>
          <a:p>
            <a:pPr indent="-304800" lvl="0" marL="457200" rtl="0">
              <a:spcBef>
                <a:spcPts val="0"/>
              </a:spcBef>
              <a:spcAft>
                <a:spcPts val="0"/>
              </a:spcAft>
              <a:buSzPts val="1200"/>
              <a:buChar char="●"/>
            </a:pPr>
            <a:r>
              <a:rPr lang="en" sz="1200"/>
              <a:t>What about a rich, self-service user experience across developers, architects, and line of business owners?</a:t>
            </a:r>
            <a:endParaRPr sz="1200"/>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9" name="Shape 5639"/>
        <p:cNvGrpSpPr/>
        <p:nvPr/>
      </p:nvGrpSpPr>
      <p:grpSpPr>
        <a:xfrm>
          <a:off x="0" y="0"/>
          <a:ext cx="0" cy="0"/>
          <a:chOff x="0" y="0"/>
          <a:chExt cx="0" cy="0"/>
        </a:xfrm>
      </p:grpSpPr>
      <p:sp>
        <p:nvSpPr>
          <p:cNvPr id="5640" name="Google Shape;5640;g24e35ade59_0_3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41" name="Google Shape;5641;g24e35ade5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4" name="Shape 5644"/>
        <p:cNvGrpSpPr/>
        <p:nvPr/>
      </p:nvGrpSpPr>
      <p:grpSpPr>
        <a:xfrm>
          <a:off x="0" y="0"/>
          <a:ext cx="0" cy="0"/>
          <a:chOff x="0" y="0"/>
          <a:chExt cx="0" cy="0"/>
        </a:xfrm>
      </p:grpSpPr>
      <p:sp>
        <p:nvSpPr>
          <p:cNvPr id="5645" name="Google Shape;5645;g24e35ade59_0_3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46" name="Google Shape;5646;g24e35ade5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2" name="Shape 5662"/>
        <p:cNvGrpSpPr/>
        <p:nvPr/>
      </p:nvGrpSpPr>
      <p:grpSpPr>
        <a:xfrm>
          <a:off x="0" y="0"/>
          <a:ext cx="0" cy="0"/>
          <a:chOff x="0" y="0"/>
          <a:chExt cx="0" cy="0"/>
        </a:xfrm>
      </p:grpSpPr>
      <p:sp>
        <p:nvSpPr>
          <p:cNvPr id="5663" name="Google Shape;5663;g24e35ade59_0_5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64" name="Google Shape;5664;g24e35ade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0" name="Shape 5670"/>
        <p:cNvGrpSpPr/>
        <p:nvPr/>
      </p:nvGrpSpPr>
      <p:grpSpPr>
        <a:xfrm>
          <a:off x="0" y="0"/>
          <a:ext cx="0" cy="0"/>
          <a:chOff x="0" y="0"/>
          <a:chExt cx="0" cy="0"/>
        </a:xfrm>
      </p:grpSpPr>
      <p:sp>
        <p:nvSpPr>
          <p:cNvPr id="5671" name="Google Shape;5671;g24e35ade59_0_6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72" name="Google Shape;5672;g24e35ade5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2" name="Shape 5702"/>
        <p:cNvGrpSpPr/>
        <p:nvPr/>
      </p:nvGrpSpPr>
      <p:grpSpPr>
        <a:xfrm>
          <a:off x="0" y="0"/>
          <a:ext cx="0" cy="0"/>
          <a:chOff x="0" y="0"/>
          <a:chExt cx="0" cy="0"/>
        </a:xfrm>
      </p:grpSpPr>
      <p:sp>
        <p:nvSpPr>
          <p:cNvPr id="5703" name="Google Shape;5703;g24e35ade59_0_9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704" name="Google Shape;5704;g24e35ade5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6" name="Shape 5716"/>
        <p:cNvGrpSpPr/>
        <p:nvPr/>
      </p:nvGrpSpPr>
      <p:grpSpPr>
        <a:xfrm>
          <a:off x="0" y="0"/>
          <a:ext cx="0" cy="0"/>
          <a:chOff x="0" y="0"/>
          <a:chExt cx="0" cy="0"/>
        </a:xfrm>
      </p:grpSpPr>
      <p:sp>
        <p:nvSpPr>
          <p:cNvPr id="5717" name="Google Shape;5717;g24e35ade59_0_10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718" name="Google Shape;5718;g24e35ade5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This image registry by default is the OpenShift integrated docker registry however users can configure S2I to push the built images to external registries such as Docker Hub, Nexus, Artifactory, Amazon ECR, Quay, etc</a:t>
            </a:r>
            <a:endParaRPr/>
          </a:p>
          <a:p>
            <a:pPr indent="-317500" lvl="0" marL="457200" rtl="0">
              <a:spcBef>
                <a:spcPts val="0"/>
              </a:spcBef>
              <a:spcAft>
                <a:spcPts val="0"/>
              </a:spcAft>
              <a:buSzPts val="1400"/>
              <a:buChar char="●"/>
            </a:pPr>
            <a:r>
              <a:rPr lang="en">
                <a:solidFill>
                  <a:schemeClr val="dk1"/>
                </a:solidFill>
              </a:rPr>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0" name="Shape 5740"/>
        <p:cNvGrpSpPr/>
        <p:nvPr/>
      </p:nvGrpSpPr>
      <p:grpSpPr>
        <a:xfrm>
          <a:off x="0" y="0"/>
          <a:ext cx="0" cy="0"/>
          <a:chOff x="0" y="0"/>
          <a:chExt cx="0" cy="0"/>
        </a:xfrm>
      </p:grpSpPr>
      <p:sp>
        <p:nvSpPr>
          <p:cNvPr id="5741" name="Google Shape;5741;g24e35ade59_0_12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742" name="Google Shape;5742;g24e35ade5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1" name="Shape 5771"/>
        <p:cNvGrpSpPr/>
        <p:nvPr/>
      </p:nvGrpSpPr>
      <p:grpSpPr>
        <a:xfrm>
          <a:off x="0" y="0"/>
          <a:ext cx="0" cy="0"/>
          <a:chOff x="0" y="0"/>
          <a:chExt cx="0" cy="0"/>
        </a:xfrm>
      </p:grpSpPr>
      <p:sp>
        <p:nvSpPr>
          <p:cNvPr id="5772" name="Google Shape;5772;g24e35ade59_0_15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773" name="Google Shape;5773;g24e35ade5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9" name="Shape 5779"/>
        <p:cNvGrpSpPr/>
        <p:nvPr/>
      </p:nvGrpSpPr>
      <p:grpSpPr>
        <a:xfrm>
          <a:off x="0" y="0"/>
          <a:ext cx="0" cy="0"/>
          <a:chOff x="0" y="0"/>
          <a:chExt cx="0" cy="0"/>
        </a:xfrm>
      </p:grpSpPr>
      <p:sp>
        <p:nvSpPr>
          <p:cNvPr id="5780" name="Google Shape;5780;g24e35ade59_0_16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781" name="Google Shape;5781;g24e35ade5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2" name="Shape 5812"/>
        <p:cNvGrpSpPr/>
        <p:nvPr/>
      </p:nvGrpSpPr>
      <p:grpSpPr>
        <a:xfrm>
          <a:off x="0" y="0"/>
          <a:ext cx="0" cy="0"/>
          <a:chOff x="0" y="0"/>
          <a:chExt cx="0" cy="0"/>
        </a:xfrm>
      </p:grpSpPr>
      <p:sp>
        <p:nvSpPr>
          <p:cNvPr id="5813" name="Google Shape;5813;g24e35ade59_0_19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814" name="Google Shape;5814;g24e35ade5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2823482adc_0_5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2823482adc_0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None/>
            </a:pPr>
            <a:r>
              <a:rPr b="0" i="0" lang="en" sz="1200" u="none" cap="none" strike="noStrike">
                <a:solidFill>
                  <a:schemeClr val="dk1"/>
                </a:solidFill>
                <a:latin typeface="Arial"/>
                <a:ea typeface="Arial"/>
                <a:cs typeface="Arial"/>
                <a:sym typeface="Arial"/>
              </a:rPr>
              <a:t>Matters get out of control quite rapidly considering that there are still more questions that need to be answered in order to deploy this multi-container application</a:t>
            </a:r>
            <a:endParaRPr/>
          </a:p>
          <a:p>
            <a:pPr indent="-304800" lvl="0" marL="457200" marR="0" rtl="0" algn="l">
              <a:spcBef>
                <a:spcPts val="600"/>
              </a:spcBef>
              <a:spcAft>
                <a:spcPts val="0"/>
              </a:spcAft>
              <a:buNone/>
            </a:pPr>
            <a:r>
              <a:rPr b="0" i="0" lang="en" sz="1200" u="none" cap="none" strike="noStrike">
                <a:solidFill>
                  <a:schemeClr val="dk1"/>
                </a:solidFill>
                <a:latin typeface="Arial"/>
                <a:ea typeface="Arial"/>
                <a:cs typeface="Arial"/>
                <a:sym typeface="Arial"/>
              </a:rPr>
              <a:t>In order to deploy a multi-container application, there are still more question to answer</a:t>
            </a:r>
            <a:endParaRPr/>
          </a:p>
          <a:p>
            <a:pPr indent="-304800" lvl="1" marL="914400" marR="0" rtl="0" algn="l">
              <a:spcBef>
                <a:spcPts val="360"/>
              </a:spcBef>
              <a:spcAft>
                <a:spcPts val="0"/>
              </a:spcAft>
              <a:buNone/>
            </a:pPr>
            <a:r>
              <a:rPr b="0" i="0" lang="en" sz="1200" u="none" cap="none" strike="noStrike">
                <a:solidFill>
                  <a:schemeClr val="dk1"/>
                </a:solidFill>
                <a:latin typeface="Arial"/>
                <a:ea typeface="Arial"/>
                <a:cs typeface="Arial"/>
                <a:sym typeface="Arial"/>
              </a:rPr>
              <a:t>Which containers should be deployed together?</a:t>
            </a:r>
            <a:endParaRPr/>
          </a:p>
          <a:p>
            <a:pPr indent="-304800" lvl="1" marL="914400" marR="0" rtl="0" algn="l">
              <a:spcBef>
                <a:spcPts val="360"/>
              </a:spcBef>
              <a:spcAft>
                <a:spcPts val="0"/>
              </a:spcAft>
              <a:buNone/>
            </a:pPr>
            <a:r>
              <a:rPr b="0" i="0" lang="en" sz="1200" u="none" cap="none" strike="noStrike">
                <a:solidFill>
                  <a:schemeClr val="dk1"/>
                </a:solidFill>
                <a:latin typeface="Arial"/>
                <a:ea typeface="Arial"/>
                <a:cs typeface="Arial"/>
                <a:sym typeface="Arial"/>
              </a:rPr>
              <a:t>Which containers can access each other? </a:t>
            </a:r>
            <a:endParaRPr/>
          </a:p>
          <a:p>
            <a:pPr indent="-304800" lvl="1" marL="914400" marR="0" rtl="0" algn="l">
              <a:spcBef>
                <a:spcPts val="360"/>
              </a:spcBef>
              <a:spcAft>
                <a:spcPts val="0"/>
              </a:spcAft>
              <a:buNone/>
            </a:pPr>
            <a:r>
              <a:rPr b="0" i="0" lang="en" sz="1200" u="none" cap="none" strike="noStrike">
                <a:solidFill>
                  <a:schemeClr val="dk1"/>
                </a:solidFill>
                <a:latin typeface="Arial"/>
                <a:ea typeface="Arial"/>
                <a:cs typeface="Arial"/>
                <a:sym typeface="Arial"/>
              </a:rPr>
              <a:t>How to limit access to certain containers?</a:t>
            </a:r>
            <a:endParaRPr/>
          </a:p>
          <a:p>
            <a:pPr indent="-304800" lvl="1" marL="914400" marR="0" rtl="0" algn="l">
              <a:spcBef>
                <a:spcPts val="360"/>
              </a:spcBef>
              <a:spcAft>
                <a:spcPts val="0"/>
              </a:spcAft>
              <a:buNone/>
            </a:pPr>
            <a:r>
              <a:rPr b="0" i="0" lang="en" sz="1200" u="none" cap="none" strike="noStrike">
                <a:solidFill>
                  <a:schemeClr val="dk1"/>
                </a:solidFill>
                <a:latin typeface="Arial"/>
                <a:ea typeface="Arial"/>
                <a:cs typeface="Arial"/>
                <a:sym typeface="Arial"/>
              </a:rPr>
              <a:t>How to control what’s running inside a container? Some malicious software?</a:t>
            </a:r>
            <a:endParaRPr/>
          </a:p>
          <a:p>
            <a:pPr indent="-304800" lvl="1" marL="914400" marR="0" rtl="0" algn="l">
              <a:spcBef>
                <a:spcPts val="360"/>
              </a:spcBef>
              <a:spcAft>
                <a:spcPts val="0"/>
              </a:spcAft>
              <a:buNone/>
            </a:pPr>
            <a:r>
              <a:rPr b="0" i="0" lang="en" sz="1200" u="none" cap="none" strike="noStrike">
                <a:solidFill>
                  <a:schemeClr val="dk1"/>
                </a:solidFill>
                <a:latin typeface="Arial"/>
                <a:ea typeface="Arial"/>
                <a:cs typeface="Arial"/>
                <a:sym typeface="Arial"/>
              </a:rPr>
              <a:t>How would containers find(discover) each other?</a:t>
            </a:r>
            <a:endParaRPr/>
          </a:p>
          <a:p>
            <a:pPr indent="-304800" lvl="1" marL="914400" marR="0" rtl="0" algn="l">
              <a:spcBef>
                <a:spcPts val="360"/>
              </a:spcBef>
              <a:spcAft>
                <a:spcPts val="0"/>
              </a:spcAft>
              <a:buNone/>
            </a:pPr>
            <a:r>
              <a:rPr b="0" i="0" lang="en" sz="1200" u="none" cap="none" strike="noStrike">
                <a:solidFill>
                  <a:schemeClr val="dk1"/>
                </a:solidFill>
                <a:latin typeface="Arial"/>
                <a:ea typeface="Arial"/>
                <a:cs typeface="Arial"/>
                <a:sym typeface="Arial"/>
              </a:rPr>
              <a:t>How to scale a container across separate hosts? racks? regions?</a:t>
            </a:r>
            <a:endParaRPr/>
          </a:p>
          <a:p>
            <a:pPr indent="-304800" lvl="1" marL="914400" marR="0" rtl="0" algn="l">
              <a:spcBef>
                <a:spcPts val="360"/>
              </a:spcBef>
              <a:spcAft>
                <a:spcPts val="0"/>
              </a:spcAft>
              <a:buNone/>
            </a:pPr>
            <a:r>
              <a:rPr b="0" i="0" lang="en" sz="1200" u="none" cap="none" strike="noStrike">
                <a:solidFill>
                  <a:schemeClr val="dk1"/>
                </a:solidFill>
                <a:latin typeface="Arial"/>
                <a:ea typeface="Arial"/>
                <a:cs typeface="Arial"/>
                <a:sym typeface="Arial"/>
              </a:rPr>
              <a:t>How to handle persistent storage if a container is stateful like a database?</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4" name="Shape 5834"/>
        <p:cNvGrpSpPr/>
        <p:nvPr/>
      </p:nvGrpSpPr>
      <p:grpSpPr>
        <a:xfrm>
          <a:off x="0" y="0"/>
          <a:ext cx="0" cy="0"/>
          <a:chOff x="0" y="0"/>
          <a:chExt cx="0" cy="0"/>
        </a:xfrm>
      </p:grpSpPr>
      <p:sp>
        <p:nvSpPr>
          <p:cNvPr id="5835" name="Google Shape;5835;g24e35ade59_0_21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836" name="Google Shape;5836;g24e35ade5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This image registry by default is the OpenShift integrated docker registry however users can configure S2I to push the built images to third-party registries such as Docker Hub, Nexus, Artifactory, Amazon ECR, Quay, etc. </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solidFill>
                <a:schemeClr val="dk1"/>
              </a:solidFill>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9" name="Shape 5859"/>
        <p:cNvGrpSpPr/>
        <p:nvPr/>
      </p:nvGrpSpPr>
      <p:grpSpPr>
        <a:xfrm>
          <a:off x="0" y="0"/>
          <a:ext cx="0" cy="0"/>
          <a:chOff x="0" y="0"/>
          <a:chExt cx="0" cy="0"/>
        </a:xfrm>
      </p:grpSpPr>
      <p:sp>
        <p:nvSpPr>
          <p:cNvPr id="5860" name="Google Shape;5860;g24e35ade59_0_24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861" name="Google Shape;5861;g24e35ade5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1" name="Shape 5891"/>
        <p:cNvGrpSpPr/>
        <p:nvPr/>
      </p:nvGrpSpPr>
      <p:grpSpPr>
        <a:xfrm>
          <a:off x="0" y="0"/>
          <a:ext cx="0" cy="0"/>
          <a:chOff x="0" y="0"/>
          <a:chExt cx="0" cy="0"/>
        </a:xfrm>
      </p:grpSpPr>
      <p:sp>
        <p:nvSpPr>
          <p:cNvPr id="5892" name="Google Shape;5892;g24e35ade59_0_27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893" name="Google Shape;5893;g24e35ade59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9" name="Shape 5899"/>
        <p:cNvGrpSpPr/>
        <p:nvPr/>
      </p:nvGrpSpPr>
      <p:grpSpPr>
        <a:xfrm>
          <a:off x="0" y="0"/>
          <a:ext cx="0" cy="0"/>
          <a:chOff x="0" y="0"/>
          <a:chExt cx="0" cy="0"/>
        </a:xfrm>
      </p:grpSpPr>
      <p:sp>
        <p:nvSpPr>
          <p:cNvPr id="5900" name="Google Shape;5900;g24e35ade59_0_27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901" name="Google Shape;5901;g24e35ade5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The container images can be stored in OpenShift integrated docker registry, OpenShift standalone registry or third-party image registries (e.g. Docker Hub, Nexus, Artifactory, Amazon ECR, Quay, etc)</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OpenShift can pull the application images from the third-party registry into the OpenShift integrated docker registry and deploy them onto the hosts. Pulling the images into OpenShift integrated registry allows OpenShift to monitor the upstream images for changes and redeploy the application images automatically whenever new versions are available.</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6" name="Shape 5926"/>
        <p:cNvGrpSpPr/>
        <p:nvPr/>
      </p:nvGrpSpPr>
      <p:grpSpPr>
        <a:xfrm>
          <a:off x="0" y="0"/>
          <a:ext cx="0" cy="0"/>
          <a:chOff x="0" y="0"/>
          <a:chExt cx="0" cy="0"/>
        </a:xfrm>
      </p:grpSpPr>
      <p:sp>
        <p:nvSpPr>
          <p:cNvPr id="5927" name="Google Shape;5927;g24e35ade59_0_30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928" name="Google Shape;5928;g24e35ade59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1" name="Shape 5931"/>
        <p:cNvGrpSpPr/>
        <p:nvPr/>
      </p:nvGrpSpPr>
      <p:grpSpPr>
        <a:xfrm>
          <a:off x="0" y="0"/>
          <a:ext cx="0" cy="0"/>
          <a:chOff x="0" y="0"/>
          <a:chExt cx="0" cy="0"/>
        </a:xfrm>
      </p:grpSpPr>
      <p:sp>
        <p:nvSpPr>
          <p:cNvPr id="5932" name="Google Shape;5932;g24e35ade59_0_30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933" name="Google Shape;5933;g24e35ade5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8" name="Shape 5938"/>
        <p:cNvGrpSpPr/>
        <p:nvPr/>
      </p:nvGrpSpPr>
      <p:grpSpPr>
        <a:xfrm>
          <a:off x="0" y="0"/>
          <a:ext cx="0" cy="0"/>
          <a:chOff x="0" y="0"/>
          <a:chExt cx="0" cy="0"/>
        </a:xfrm>
      </p:grpSpPr>
      <p:sp>
        <p:nvSpPr>
          <p:cNvPr id="5939" name="Google Shape;5939;g24e35ade59_0_31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940" name="Google Shape;5940;g24e35ade5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Continuous Integration (CI) means that the developer's working copies are synchronized with the share code repository several times a day. The code is built, integrated and unit tested every time a change is pushed to the shared code repository</a:t>
            </a:r>
            <a:endParaRPr/>
          </a:p>
          <a:p>
            <a:pPr indent="-317500" lvl="0" marL="457200" rtl="0">
              <a:spcBef>
                <a:spcPts val="0"/>
              </a:spcBef>
              <a:spcAft>
                <a:spcPts val="0"/>
              </a:spcAft>
              <a:buSzPts val="1400"/>
              <a:buChar char="●"/>
            </a:pPr>
            <a:r>
              <a:rPr lang="en"/>
              <a:t>Continuous Delivery (CD) is an extension of CI always </a:t>
            </a:r>
            <a:r>
              <a:rPr lang="en" u="sng"/>
              <a:t>be ready</a:t>
            </a:r>
            <a:r>
              <a:rPr lang="en"/>
              <a:t> to deploy a product into production, but deploy to production requires manual approval</a:t>
            </a:r>
            <a:endParaRPr/>
          </a:p>
          <a:p>
            <a:pPr indent="-317500" lvl="0" marL="457200" rtl="0">
              <a:spcBef>
                <a:spcPts val="0"/>
              </a:spcBef>
              <a:spcAft>
                <a:spcPts val="0"/>
              </a:spcAft>
              <a:buSzPts val="1400"/>
              <a:buChar char="●"/>
            </a:pPr>
            <a:r>
              <a:rPr lang="en"/>
              <a:t>Continuous Deployment is the next step after gaining more confidence in the process, to automatically deploy the product into production whenever it passes QA.</a:t>
            </a:r>
            <a:endParaRPr/>
          </a:p>
          <a:p>
            <a:pPr indent="0" lvl="0" marL="0" rtl="0">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7" name="Shape 5967"/>
        <p:cNvGrpSpPr/>
        <p:nvPr/>
      </p:nvGrpSpPr>
      <p:grpSpPr>
        <a:xfrm>
          <a:off x="0" y="0"/>
          <a:ext cx="0" cy="0"/>
          <a:chOff x="0" y="0"/>
          <a:chExt cx="0" cy="0"/>
        </a:xfrm>
      </p:grpSpPr>
      <p:sp>
        <p:nvSpPr>
          <p:cNvPr id="5968" name="Google Shape;5968;g24e35ade59_0_34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969" name="Google Shape;5969;g24e35ade5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OpenShift loves CI/CD and is in fact the winner of DevOps Excellence Awards 2017 in the Best Development Platform category</a:t>
            </a:r>
            <a:br>
              <a:rPr lang="en"/>
            </a:br>
            <a:r>
              <a:rPr lang="en" u="sng">
                <a:solidFill>
                  <a:schemeClr val="hlink"/>
                </a:solidFill>
                <a:hlinkClick r:id="rId2"/>
              </a:rPr>
              <a:t>http://events.computing.co.uk/devopsexcellence/static/2017-winners</a:t>
            </a:r>
            <a:endParaRPr/>
          </a:p>
          <a:p>
            <a:pPr indent="-317500" lvl="0" marL="457200" rtl="0">
              <a:spcBef>
                <a:spcPts val="0"/>
              </a:spcBef>
              <a:spcAft>
                <a:spcPts val="0"/>
              </a:spcAft>
              <a:buSzPts val="1400"/>
              <a:buChar char="●"/>
            </a:pPr>
            <a:r>
              <a:rPr lang="en"/>
              <a:t>OpenShift provides certified Jenkins container images as well as a number of Jenkins plugins to facilitate integrating Jenkins with OpenShift and building CI/CD Pipelines. Teams can decide how they want to use OpenShift for building CI/CD workflows considering their previous investments into their existing CI/CD infrastructure:</a:t>
            </a:r>
            <a:endParaRPr/>
          </a:p>
          <a:p>
            <a:pPr indent="-317500" lvl="1" marL="914400" rtl="0">
              <a:spcBef>
                <a:spcPts val="0"/>
              </a:spcBef>
              <a:spcAft>
                <a:spcPts val="0"/>
              </a:spcAft>
              <a:buSzPts val="1400"/>
              <a:buChar char="○"/>
            </a:pPr>
            <a:r>
              <a:rPr b="1" lang="en"/>
              <a:t>Jenkins-as-a-Service on OpenShift:</a:t>
            </a:r>
            <a:r>
              <a:rPr lang="en"/>
              <a:t> run your Jenkins masters and slaves in OpenShift, by providing "Jenkins as a Service" on the platform.</a:t>
            </a:r>
            <a:endParaRPr/>
          </a:p>
          <a:p>
            <a:pPr indent="-317500" lvl="1" marL="914400" rtl="0">
              <a:spcBef>
                <a:spcPts val="0"/>
              </a:spcBef>
              <a:spcAft>
                <a:spcPts val="0"/>
              </a:spcAft>
              <a:buSzPts val="1400"/>
              <a:buChar char="○"/>
            </a:pPr>
            <a:r>
              <a:rPr b="1" lang="en"/>
              <a:t>Hybrid:</a:t>
            </a:r>
            <a:r>
              <a:rPr lang="en"/>
              <a:t> Keep your Jenkins master infrastructure as it is, run Jenkins slaves in OpenShift containers for extra build capacity when you need it.</a:t>
            </a:r>
            <a:endParaRPr/>
          </a:p>
          <a:p>
            <a:pPr indent="-317500" lvl="1" marL="914400" rtl="0">
              <a:spcBef>
                <a:spcPts val="0"/>
              </a:spcBef>
              <a:spcAft>
                <a:spcPts val="0"/>
              </a:spcAft>
              <a:buSzPts val="1400"/>
              <a:buChar char="○"/>
            </a:pPr>
            <a:r>
              <a:rPr b="1" lang="en"/>
              <a:t>Keep Everything As-Is:</a:t>
            </a:r>
            <a:r>
              <a:rPr lang="en"/>
              <a:t> Run your CI/CD infrastructure outside of OpenShift as-is and just use OpenShift as a deployment platform.  Has the advantage of not disturbing what the customer already has in place and also allowing them to continue using alternate, non-Jenkins based CI and CD like Bamboo, TeamCity, Go CD, etc.</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7" name="Shape 5987"/>
        <p:cNvGrpSpPr/>
        <p:nvPr/>
      </p:nvGrpSpPr>
      <p:grpSpPr>
        <a:xfrm>
          <a:off x="0" y="0"/>
          <a:ext cx="0" cy="0"/>
          <a:chOff x="0" y="0"/>
          <a:chExt cx="0" cy="0"/>
        </a:xfrm>
      </p:grpSpPr>
      <p:sp>
        <p:nvSpPr>
          <p:cNvPr id="5988" name="Google Shape;5988;g24e35ade59_0_36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989" name="Google Shape;5989;g24e35ade5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5" name="Shape 6005"/>
        <p:cNvGrpSpPr/>
        <p:nvPr/>
      </p:nvGrpSpPr>
      <p:grpSpPr>
        <a:xfrm>
          <a:off x="0" y="0"/>
          <a:ext cx="0" cy="0"/>
          <a:chOff x="0" y="0"/>
          <a:chExt cx="0" cy="0"/>
        </a:xfrm>
      </p:grpSpPr>
      <p:sp>
        <p:nvSpPr>
          <p:cNvPr id="6006" name="Google Shape;6006;g24e35ade59_0_37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007" name="Google Shape;6007;g24e35ade59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Using Kubernetes Jenkins Plugin on the existing Jenkins infrastructure, Jenkins can dynamically provisioning Jenkins slave containers on OpenShift and have them automatically discovered by the Jenkins master. Jenkins master then delegates running the build job to the Jenkins slave container and tears it down after build job is complete. The build job can use OpenShift Pipeine Jenkins Plugin to perform operations on OpenShift such as</a:t>
            </a:r>
            <a:endParaRPr/>
          </a:p>
          <a:p>
            <a:pPr indent="-317500" lvl="1" marL="914400" rtl="0">
              <a:spcBef>
                <a:spcPts val="0"/>
              </a:spcBef>
              <a:spcAft>
                <a:spcPts val="0"/>
              </a:spcAft>
              <a:buSzPts val="1400"/>
              <a:buChar char="○"/>
            </a:pPr>
            <a:r>
              <a:rPr lang="en"/>
              <a:t>Trigger a build</a:t>
            </a:r>
            <a:endParaRPr/>
          </a:p>
          <a:p>
            <a:pPr indent="-317500" lvl="1" marL="914400" rtl="0">
              <a:spcBef>
                <a:spcPts val="0"/>
              </a:spcBef>
              <a:spcAft>
                <a:spcPts val="0"/>
              </a:spcAft>
              <a:buSzPts val="1400"/>
              <a:buChar char="○"/>
            </a:pPr>
            <a:r>
              <a:rPr lang="en"/>
              <a:t>Trigger a deployment</a:t>
            </a:r>
            <a:endParaRPr/>
          </a:p>
          <a:p>
            <a:pPr indent="-317500" lvl="1" marL="914400" rtl="0">
              <a:spcBef>
                <a:spcPts val="0"/>
              </a:spcBef>
              <a:spcAft>
                <a:spcPts val="0"/>
              </a:spcAft>
              <a:buSzPts val="1400"/>
              <a:buChar char="○"/>
            </a:pPr>
            <a:r>
              <a:rPr lang="en"/>
              <a:t>Create and remove resources</a:t>
            </a:r>
            <a:endParaRPr/>
          </a:p>
          <a:p>
            <a:pPr indent="-317500" lvl="1" marL="914400" rtl="0">
              <a:spcBef>
                <a:spcPts val="0"/>
              </a:spcBef>
              <a:spcAft>
                <a:spcPts val="0"/>
              </a:spcAft>
              <a:buSzPts val="1400"/>
              <a:buChar char="○"/>
            </a:pPr>
            <a:r>
              <a:rPr lang="en"/>
              <a:t>Scale up and down</a:t>
            </a:r>
            <a:endParaRPr/>
          </a:p>
          <a:p>
            <a:pPr indent="-317500" lvl="1" marL="914400" rtl="0">
              <a:spcBef>
                <a:spcPts val="0"/>
              </a:spcBef>
              <a:spcAft>
                <a:spcPts val="0"/>
              </a:spcAft>
              <a:buSzPts val="1400"/>
              <a:buChar char="○"/>
            </a:pPr>
            <a:r>
              <a:rPr lang="en"/>
              <a:t>Any many more </a:t>
            </a:r>
            <a:endParaRPr/>
          </a:p>
          <a:p>
            <a:pPr indent="-317500" lvl="0" marL="457200" rtl="0">
              <a:spcBef>
                <a:spcPts val="0"/>
              </a:spcBef>
              <a:spcAft>
                <a:spcPts val="0"/>
              </a:spcAft>
              <a:buSzPts val="1400"/>
              <a:buChar char="●"/>
            </a:pPr>
            <a:r>
              <a:rPr lang="en"/>
              <a:t>Dynamic provisioning of Jenkins slave containers allows running many build jobs in parallel and scale running Jenkins jobs only when required. This removes the need for having dedicated Jenkins slave nodes waiting for a build job to be submitted which causes a lot of idle time and results in wasted resources with low utilization.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24ca836a79_0_535:notes"/>
          <p:cNvSpPr/>
          <p:nvPr>
            <p:ph idx="2" type="sldImg"/>
          </p:nvPr>
        </p:nvSpPr>
        <p:spPr>
          <a:xfrm>
            <a:off x="0" y="693738"/>
            <a:ext cx="0" cy="1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24ca836a79_0_535:notes"/>
          <p:cNvSpPr txBox="1"/>
          <p:nvPr>
            <p:ph idx="1" type="body"/>
          </p:nvPr>
        </p:nvSpPr>
        <p:spPr>
          <a:xfrm>
            <a:off x="686360" y="4342534"/>
            <a:ext cx="5485200" cy="4114500"/>
          </a:xfrm>
          <a:prstGeom prst="rect">
            <a:avLst/>
          </a:prstGeom>
          <a:noFill/>
          <a:ln>
            <a:noFill/>
          </a:ln>
        </p:spPr>
        <p:txBody>
          <a:bodyPr anchorCtr="0" anchor="ctr" bIns="81475" lIns="81475" spcFirstLastPara="1" rIns="81475" wrap="square" tIns="81475">
            <a:noAutofit/>
          </a:bodyPr>
          <a:lstStyle/>
          <a:p>
            <a:pPr indent="-304800" lvl="0" marL="457200" marR="0" rtl="0" algn="l">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Although building and running single containers on a host is fairly simple, build and running multi-container application across multiple infrastructure requires more than just containers.</a:t>
            </a:r>
            <a:endParaRPr b="0" i="0" sz="1200" u="none" cap="none" strike="noStrike">
              <a:solidFill>
                <a:schemeClr val="dk1"/>
              </a:solidFill>
              <a:latin typeface="Arial"/>
              <a:ea typeface="Arial"/>
              <a:cs typeface="Arial"/>
              <a:sym typeface="Arial"/>
            </a:endParaRPr>
          </a:p>
          <a:p>
            <a:pPr indent="-304800" lvl="0" marL="457200" marR="0" rtl="0" algn="l">
              <a:spcBef>
                <a:spcPts val="0"/>
              </a:spcBef>
              <a:spcAft>
                <a:spcPts val="0"/>
              </a:spcAft>
              <a:buClr>
                <a:schemeClr val="dk1"/>
              </a:buClr>
              <a:buSzPts val="1200"/>
              <a:buFont typeface="Arial"/>
              <a:buChar char="●"/>
            </a:pPr>
            <a:r>
              <a:rPr b="1" lang="en" sz="1200"/>
              <a:t>Lifecycle Management</a:t>
            </a:r>
            <a:r>
              <a:rPr lang="en" sz="1200"/>
              <a:t> : moving to immutability starting with </a:t>
            </a:r>
            <a:r>
              <a:rPr b="1" lang="en" sz="1200"/>
              <a:t>Base Image</a:t>
            </a:r>
            <a:r>
              <a:rPr lang="en" sz="1200"/>
              <a:t>, </a:t>
            </a:r>
            <a:r>
              <a:rPr b="1" lang="en" sz="1200"/>
              <a:t>Delivery pipeline (CI)</a:t>
            </a:r>
            <a:r>
              <a:rPr lang="en" sz="1200"/>
              <a:t> to build your </a:t>
            </a:r>
            <a:r>
              <a:rPr b="1" lang="en" sz="1200"/>
              <a:t>application image </a:t>
            </a:r>
            <a:r>
              <a:rPr lang="en" sz="1200"/>
              <a:t>(including your application code), push application image to an orchestration system, new container update is available, don’t forget containers are immutable, so no patching, instead rebuild your container.</a:t>
            </a:r>
            <a:endParaRPr sz="1200"/>
          </a:p>
          <a:p>
            <a:pPr indent="-304800" lvl="0" marL="457200" marR="0" rtl="0" algn="l">
              <a:spcBef>
                <a:spcPts val="0"/>
              </a:spcBef>
              <a:spcAft>
                <a:spcPts val="0"/>
              </a:spcAft>
              <a:buClr>
                <a:schemeClr val="dk1"/>
              </a:buClr>
              <a:buSzPts val="1200"/>
              <a:buFont typeface="Arial"/>
              <a:buChar char="●"/>
            </a:pPr>
            <a:r>
              <a:rPr b="1" lang="en" sz="1200"/>
              <a:t>Security</a:t>
            </a:r>
            <a:r>
              <a:rPr lang="en" sz="1200"/>
              <a:t>, provide the level of isolation provided by traditional infrastructure, so: who can build, who can deploy, who can even pull the image, can images be shared across projects and environments</a:t>
            </a:r>
            <a:endParaRPr sz="1200"/>
          </a:p>
        </p:txBody>
      </p:sp>
      <p:sp>
        <p:nvSpPr>
          <p:cNvPr id="1248" name="Google Shape;1248;g24ca836a79_0_535:notes"/>
          <p:cNvSpPr txBox="1"/>
          <p:nvPr>
            <p:ph idx="12" type="sldNum"/>
          </p:nvPr>
        </p:nvSpPr>
        <p:spPr>
          <a:xfrm>
            <a:off x="3881437" y="8686512"/>
            <a:ext cx="2976600" cy="457500"/>
          </a:xfrm>
          <a:prstGeom prst="rect">
            <a:avLst/>
          </a:prstGeom>
          <a:noFill/>
          <a:ln>
            <a:noFill/>
          </a:ln>
        </p:spPr>
        <p:txBody>
          <a:bodyPr anchorCtr="0" anchor="ctr" bIns="81475" lIns="81475" spcFirstLastPara="1" rIns="81475" wrap="square" tIns="81475">
            <a:noAutofit/>
          </a:bodyPr>
          <a:lstStyle/>
          <a:p>
            <a:pPr indent="0" lvl="0" marL="0" marR="0" rtl="0" algn="l">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&lt;number&gt;</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1" name="Shape 6031"/>
        <p:cNvGrpSpPr/>
        <p:nvPr/>
      </p:nvGrpSpPr>
      <p:grpSpPr>
        <a:xfrm>
          <a:off x="0" y="0"/>
          <a:ext cx="0" cy="0"/>
          <a:chOff x="0" y="0"/>
          <a:chExt cx="0" cy="0"/>
        </a:xfrm>
      </p:grpSpPr>
      <p:sp>
        <p:nvSpPr>
          <p:cNvPr id="6032" name="Google Shape;6032;g24e35ade59_0_40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033" name="Google Shape;6033;g24e35ade59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OpenShift Pipeline Jenkins Plugin extends the Jenkins Pipeline DSL format with additional blocks to perform operations on OpenShift such as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Trigger a build</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Trigger a deployment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Create and remove resources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Scale up and down</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Any many more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9" name="Shape 6049"/>
        <p:cNvGrpSpPr/>
        <p:nvPr/>
      </p:nvGrpSpPr>
      <p:grpSpPr>
        <a:xfrm>
          <a:off x="0" y="0"/>
          <a:ext cx="0" cy="0"/>
          <a:chOff x="0" y="0"/>
          <a:chExt cx="0" cy="0"/>
        </a:xfrm>
      </p:grpSpPr>
      <p:sp>
        <p:nvSpPr>
          <p:cNvPr id="6050" name="Google Shape;6050;g24e35ade59_0_42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051" name="Google Shape;6051;g24e35ade59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Jenkinsfile is a text file that contains the Jenkins Pipeline definition using the Jenkins Pipeline DSL. Jenkinsfile is the recommended approach for creating Jenkins Pipelines rather than defining it via the Jenkins UI</a:t>
            </a:r>
            <a:endParaRPr/>
          </a:p>
          <a:p>
            <a:pPr indent="-317500" lvl="0" marL="457200" rtl="0">
              <a:spcBef>
                <a:spcPts val="0"/>
              </a:spcBef>
              <a:spcAft>
                <a:spcPts val="0"/>
              </a:spcAft>
              <a:buSzPts val="1400"/>
              <a:buChar char="●"/>
            </a:pPr>
            <a:r>
              <a:rPr lang="en"/>
              <a:t>OpenShift Pipeline build strategy supports two methods for defining a Jenkinsfile:</a:t>
            </a:r>
            <a:endParaRPr/>
          </a:p>
          <a:p>
            <a:pPr indent="-317500" lvl="1" marL="914400" rtl="0">
              <a:spcBef>
                <a:spcPts val="0"/>
              </a:spcBef>
              <a:spcAft>
                <a:spcPts val="0"/>
              </a:spcAft>
              <a:buSzPts val="1400"/>
              <a:buChar char="○"/>
            </a:pPr>
            <a:r>
              <a:rPr lang="en"/>
              <a:t>Embedding a Jenkinsfile within the BuildConfig </a:t>
            </a:r>
            <a:endParaRPr/>
          </a:p>
          <a:p>
            <a:pPr indent="-317500" lvl="1" marL="914400" rtl="0">
              <a:spcBef>
                <a:spcPts val="0"/>
              </a:spcBef>
              <a:spcAft>
                <a:spcPts val="0"/>
              </a:spcAft>
              <a:buSzPts val="1400"/>
              <a:buChar char="○"/>
            </a:pPr>
            <a:r>
              <a:rPr lang="en"/>
              <a:t>Pulling the Jenkinsfile from a Git Repository. This approach has the advantage of version controlling the pipeline definition (Jenkinsfile) as well as allowing developers to update the pipeline by modifying the Jenkinsfile in the Git repository. Next time the pipeline starts executing, it would pull the updated Jenkinsfile and run the updated pipeline.</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9" name="Shape 6059"/>
        <p:cNvGrpSpPr/>
        <p:nvPr/>
      </p:nvGrpSpPr>
      <p:grpSpPr>
        <a:xfrm>
          <a:off x="0" y="0"/>
          <a:ext cx="0" cy="0"/>
          <a:chOff x="0" y="0"/>
          <a:chExt cx="0" cy="0"/>
        </a:xfrm>
      </p:grpSpPr>
      <p:sp>
        <p:nvSpPr>
          <p:cNvPr id="6060" name="Google Shape;6060;g24e35ade59_0_43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061" name="Google Shape;6061;g24e35ade59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6" name="Shape 6066"/>
        <p:cNvGrpSpPr/>
        <p:nvPr/>
      </p:nvGrpSpPr>
      <p:grpSpPr>
        <a:xfrm>
          <a:off x="0" y="0"/>
          <a:ext cx="0" cy="0"/>
          <a:chOff x="0" y="0"/>
          <a:chExt cx="0" cy="0"/>
        </a:xfrm>
      </p:grpSpPr>
      <p:sp>
        <p:nvSpPr>
          <p:cNvPr id="6067" name="Google Shape;6067;g24e35ade59_0_43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068" name="Google Shape;6068;g24e35ade59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The image build process in the pipeline could be any of the supported image build scenarios on OpenShift</a:t>
            </a:r>
            <a:endParaRPr/>
          </a:p>
          <a:p>
            <a:pPr indent="-317500" lvl="1" marL="914400" rtl="0">
              <a:spcBef>
                <a:spcPts val="0"/>
              </a:spcBef>
              <a:spcAft>
                <a:spcPts val="0"/>
              </a:spcAft>
              <a:buSzPts val="1400"/>
              <a:buChar char="○"/>
            </a:pPr>
            <a:r>
              <a:rPr lang="en"/>
              <a:t>Build from source code: OpenShift S2I takes application source code as an input and produce a new image that runs the assembled application as output</a:t>
            </a:r>
            <a:endParaRPr/>
          </a:p>
          <a:p>
            <a:pPr indent="-317500" lvl="1" marL="914400" rtl="0">
              <a:spcBef>
                <a:spcPts val="0"/>
              </a:spcBef>
              <a:spcAft>
                <a:spcPts val="0"/>
              </a:spcAft>
              <a:buSzPts val="1400"/>
              <a:buChar char="○"/>
            </a:pPr>
            <a:r>
              <a:rPr lang="en"/>
              <a:t>Build from application binaries: using the existing build process in the organization (e.g. Jenkins, Bamboo, TeamCity, Maven, Gradle, etc), dev teams can build the application binaries (e.g. JAR/WAR/EAR) from source code, store it in an artifact repository (e.g. Nexus, Artifactory, Archiva) and then use OpenShift S2I to take the app binaries as input and </a:t>
            </a:r>
            <a:r>
              <a:rPr lang="en">
                <a:solidFill>
                  <a:schemeClr val="dk1"/>
                </a:solidFill>
              </a:rPr>
              <a:t>produce a new image that runs the assembled application as output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Build your own images: use your existing container image build process (Dockerfile, Ansible, etc) to build the application container images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After the image build process (regardless of which one your choose) produces the application images, the pipeline stores these images in an image registry. This registry might be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 third-party image registry like Docker Hub, Nexus, Artifactory, Quay, GitLab, Amazon ECR, etc</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OpenShift standalone image registry</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OpenShift integrated image registry</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OpenShift can pull the application images from the third-party registries to the integrated registry (unless it’s already there!) and deploy the application containers onto the hosts. Pulling the images into OpenShift integrated registry allows OpenShift to monitor the upstream images for changes and redeploy the application images automatically whenever new versions are available.</a:t>
            </a:r>
            <a:endParaRPr>
              <a:solidFill>
                <a:schemeClr val="dk1"/>
              </a:solidFill>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9" name="Shape 6099"/>
        <p:cNvGrpSpPr/>
        <p:nvPr/>
      </p:nvGrpSpPr>
      <p:grpSpPr>
        <a:xfrm>
          <a:off x="0" y="0"/>
          <a:ext cx="0" cy="0"/>
          <a:chOff x="0" y="0"/>
          <a:chExt cx="0" cy="0"/>
        </a:xfrm>
      </p:grpSpPr>
      <p:sp>
        <p:nvSpPr>
          <p:cNvPr id="6100" name="Google Shape;6100;g24e35ade59_0_46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101" name="Google Shape;6101;g24e35ade59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2" name="Shape 6132"/>
        <p:cNvGrpSpPr/>
        <p:nvPr/>
      </p:nvGrpSpPr>
      <p:grpSpPr>
        <a:xfrm>
          <a:off x="0" y="0"/>
          <a:ext cx="0" cy="0"/>
          <a:chOff x="0" y="0"/>
          <a:chExt cx="0" cy="0"/>
        </a:xfrm>
      </p:grpSpPr>
      <p:sp>
        <p:nvSpPr>
          <p:cNvPr id="6133" name="Google Shape;6133;g24e35ade59_0_50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134" name="Google Shape;6134;g24e35ade59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6" name="Shape 6186"/>
        <p:cNvGrpSpPr/>
        <p:nvPr/>
      </p:nvGrpSpPr>
      <p:grpSpPr>
        <a:xfrm>
          <a:off x="0" y="0"/>
          <a:ext cx="0" cy="0"/>
          <a:chOff x="0" y="0"/>
          <a:chExt cx="0" cy="0"/>
        </a:xfrm>
      </p:grpSpPr>
      <p:sp>
        <p:nvSpPr>
          <p:cNvPr id="6187" name="Google Shape;6187;g24e35ade59_0_55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188" name="Google Shape;6188;g24e35ade59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The deployment pipeline pauses for the approval of release manager, deployment manager, etc. This step is typically integrated into the existing IT workflow management system such as ServiceNow, JIRA Service Desk, etc so that eligible user groups receive notification when a deployment requires approval. They would in that case be able to log in into their IT workflow management dashboard and approve or reject the production deployment based on the provided deployment details.</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7" name="Shape 6247"/>
        <p:cNvGrpSpPr/>
        <p:nvPr/>
      </p:nvGrpSpPr>
      <p:grpSpPr>
        <a:xfrm>
          <a:off x="0" y="0"/>
          <a:ext cx="0" cy="0"/>
          <a:chOff x="0" y="0"/>
          <a:chExt cx="0" cy="0"/>
        </a:xfrm>
      </p:grpSpPr>
      <p:sp>
        <p:nvSpPr>
          <p:cNvPr id="6248" name="Google Shape;6248;g24e35ade59_0_61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249" name="Google Shape;6249;g24e35ade59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4" name="Shape 6314"/>
        <p:cNvGrpSpPr/>
        <p:nvPr/>
      </p:nvGrpSpPr>
      <p:grpSpPr>
        <a:xfrm>
          <a:off x="0" y="0"/>
          <a:ext cx="0" cy="0"/>
          <a:chOff x="0" y="0"/>
          <a:chExt cx="0" cy="0"/>
        </a:xfrm>
      </p:grpSpPr>
      <p:sp>
        <p:nvSpPr>
          <p:cNvPr id="6315" name="Google Shape;6315;g3ad54bd792_0_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316" name="Google Shape;6316;g3ad54bd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1" name="Shape 6321"/>
        <p:cNvGrpSpPr/>
        <p:nvPr/>
      </p:nvGrpSpPr>
      <p:grpSpPr>
        <a:xfrm>
          <a:off x="0" y="0"/>
          <a:ext cx="0" cy="0"/>
          <a:chOff x="0" y="0"/>
          <a:chExt cx="0" cy="0"/>
        </a:xfrm>
      </p:grpSpPr>
      <p:sp>
        <p:nvSpPr>
          <p:cNvPr id="6322" name="Google Shape;6322;gb6f3e2d2d_2_69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323" name="Google Shape;6323;gb6f3e2d2d_2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24ca836a79_0_54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2" name="Google Shape;1262;g24ca836a79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spcBef>
                <a:spcPts val="0"/>
              </a:spcBef>
              <a:spcAft>
                <a:spcPts val="0"/>
              </a:spcAft>
              <a:buNone/>
            </a:pPr>
            <a:r>
              <a:rPr b="0" i="0" lang="en" sz="1100" u="none" cap="none" strike="noStrike">
                <a:solidFill>
                  <a:schemeClr val="dk1"/>
                </a:solidFill>
                <a:latin typeface="Arial"/>
                <a:ea typeface="Arial"/>
                <a:cs typeface="Arial"/>
                <a:sym typeface="Arial"/>
              </a:rPr>
              <a:t>Container orchestration tools offer some of these capabilities and facilitate deploying containerized applications multi-host infrastructure.</a:t>
            </a:r>
            <a:endParaRPr/>
          </a:p>
          <a:p>
            <a:pPr indent="-228600" lvl="0" marL="457200" marR="0" rtl="0" algn="l">
              <a:spcBef>
                <a:spcPts val="0"/>
              </a:spcBef>
              <a:spcAft>
                <a:spcPts val="0"/>
              </a:spcAft>
              <a:buNone/>
            </a:pPr>
            <a:r>
              <a:rPr b="0" i="0" lang="en" sz="1100" u="none" cap="none" strike="noStrike">
                <a:solidFill>
                  <a:schemeClr val="dk1"/>
                </a:solidFill>
                <a:latin typeface="Arial"/>
                <a:ea typeface="Arial"/>
                <a:cs typeface="Arial"/>
                <a:sym typeface="Arial"/>
              </a:rPr>
              <a:t>Kubernetes is an open-source orchestration framework, original developed by Google based on their 15+ years of experience with Omega and Borg projects. Red Hat along with Google is the top contributor to the Kubernetes project.</a:t>
            </a:r>
            <a:endParaRPr/>
          </a:p>
          <a:p>
            <a:pPr indent="-228600" lvl="0" marL="457200" marR="0" rtl="0" algn="l">
              <a:spcBef>
                <a:spcPts val="0"/>
              </a:spcBef>
              <a:spcAft>
                <a:spcPts val="0"/>
              </a:spcAft>
              <a:buNone/>
            </a:pPr>
            <a:r>
              <a:rPr b="0" i="0" lang="en" sz="1100" u="none" cap="none" strike="noStrike">
                <a:solidFill>
                  <a:schemeClr val="dk1"/>
                </a:solidFill>
                <a:latin typeface="Arial"/>
                <a:ea typeface="Arial"/>
                <a:cs typeface="Arial"/>
                <a:sym typeface="Arial"/>
              </a:rPr>
              <a:t>Kubernetes automates deployments of containers across the hosts as well as managing the containers lifecycle, health, scaling, authentication, discovery and persistence.</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24ca836a79_0_554: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g24ca836a79_0_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None/>
            </a:pPr>
            <a:r>
              <a:rPr b="0" i="0" lang="en" sz="1200" u="none" cap="none" strike="noStrike">
                <a:solidFill>
                  <a:schemeClr val="dk1"/>
                </a:solidFill>
                <a:latin typeface="Arial"/>
                <a:ea typeface="Arial"/>
                <a:cs typeface="Arial"/>
                <a:sym typeface="Arial"/>
              </a:rPr>
              <a:t>When the deployment pipeline produces the application’s docker images, Kubernetes can take those images and schedule them based on the application’s blueprint on top of the given infrastructure.</a:t>
            </a:r>
            <a:endParaRPr/>
          </a:p>
          <a:p>
            <a:pPr indent="-304800" lvl="0" marL="457200" marR="0" rtl="0" algn="l">
              <a:spcBef>
                <a:spcPts val="0"/>
              </a:spcBef>
              <a:spcAft>
                <a:spcPts val="0"/>
              </a:spcAft>
              <a:buNone/>
            </a:pPr>
            <a:r>
              <a:rPr b="0" i="0" lang="en" sz="1200" u="none" cap="none" strike="noStrike">
                <a:solidFill>
                  <a:schemeClr val="dk1"/>
                </a:solidFill>
                <a:latin typeface="Arial"/>
                <a:ea typeface="Arial"/>
                <a:cs typeface="Arial"/>
                <a:sym typeface="Arial"/>
              </a:rPr>
              <a:t>Kubernetes can link the containers to each other according to the blueprint, make sure they can find each other and monitors their health to restart the container if something goes wrong. </a:t>
            </a:r>
            <a:endParaRPr/>
          </a:p>
          <a:p>
            <a:pPr indent="-304800" lvl="0" marL="457200" marR="0" rtl="0" algn="l">
              <a:spcBef>
                <a:spcPts val="0"/>
              </a:spcBef>
              <a:spcAft>
                <a:spcPts val="0"/>
              </a:spcAft>
              <a:buNone/>
            </a:pPr>
            <a:r>
              <a:rPr b="0" i="0" lang="en" sz="1200" u="none" cap="none" strike="noStrike">
                <a:solidFill>
                  <a:schemeClr val="dk1"/>
                </a:solidFill>
                <a:latin typeface="Arial"/>
                <a:ea typeface="Arial"/>
                <a:cs typeface="Arial"/>
                <a:sym typeface="Arial"/>
              </a:rPr>
              <a:t>When the backend containers gets scaled up because of increased user load, the frontend container can find all the new instances taking advantage of Kubernetes service discovery which abstracts awa</a:t>
            </a:r>
            <a:r>
              <a:rPr b="0" i="0" lang="en" sz="1200" u="none" cap="none" strike="noStrike">
                <a:solidFill>
                  <a:schemeClr val="dk1"/>
                </a:solidFill>
                <a:latin typeface="Arial"/>
                <a:ea typeface="Arial"/>
                <a:cs typeface="Arial"/>
                <a:sym typeface="Arial"/>
              </a:rPr>
              <a:t>y </a:t>
            </a:r>
            <a:r>
              <a:rPr b="0" i="0" lang="en" sz="1200" u="none" cap="none" strike="noStrike">
                <a:solidFill>
                  <a:schemeClr val="dk1"/>
                </a:solidFill>
                <a:latin typeface="Arial"/>
                <a:ea typeface="Arial"/>
                <a:cs typeface="Arial"/>
                <a:sym typeface="Arial"/>
              </a:rPr>
              <a:t>complexity of containers keeping track of each other</a:t>
            </a:r>
            <a:endParaRPr/>
          </a:p>
          <a:p>
            <a:pPr indent="-304800" lvl="0" marL="457200" marR="0" rtl="0" algn="l">
              <a:spcBef>
                <a:spcPts val="0"/>
              </a:spcBef>
              <a:spcAft>
                <a:spcPts val="0"/>
              </a:spcAft>
              <a:buNone/>
            </a:pPr>
            <a:r>
              <a:rPr b="0" i="0" lang="en" sz="1200" u="none" cap="none" strike="noStrike">
                <a:solidFill>
                  <a:schemeClr val="dk1"/>
                </a:solidFill>
                <a:latin typeface="Arial"/>
                <a:ea typeface="Arial"/>
                <a:cs typeface="Arial"/>
                <a:sym typeface="Arial"/>
              </a:rPr>
              <a:t>Kubernetes can also provide a persistent storage for containers to make sure their data outlives the container itself and in case of crash, new containers have access to same data.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3dcdae7eb8_0_1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g3dcdae7eb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OpenShift is Red Hat’s container platform based on docker and Kubernetes that brings in all the pieces required for building, running and deploying containers at scale. </a:t>
            </a:r>
            <a:r>
              <a:rPr lang="en" sz="1200"/>
              <a:t>It</a:t>
            </a:r>
            <a:r>
              <a:rPr lang="en" sz="1200"/>
              <a:t> is the leading enterprise distribution of Kubernetes optimized for continuous application development and multi-tenant deployment. OpenShift adds developer and operational centric tools to enable rapid application development, easy deployment and scaling, and long-term lifecycle maintenance for teams and applications. Red Hat is a leading contributor to the docker and Kubernetes projects.</a:t>
            </a:r>
            <a:endParaRPr sz="1200"/>
          </a:p>
          <a:p>
            <a:pPr indent="0" lvl="0" marL="0" rtl="0">
              <a:spcBef>
                <a:spcPts val="0"/>
              </a:spcBef>
              <a:spcAft>
                <a:spcPts val="0"/>
              </a:spcAft>
              <a:buNone/>
            </a:pPr>
            <a:r>
              <a:t/>
            </a:r>
            <a:endParaRPr sz="1200"/>
          </a:p>
          <a:p>
            <a:pPr indent="0" lvl="0" marL="0" rtl="0">
              <a:spcBef>
                <a:spcPts val="0"/>
              </a:spcBef>
              <a:spcAft>
                <a:spcPts val="0"/>
              </a:spcAft>
              <a:buNone/>
            </a:pPr>
            <a:r>
              <a:rPr lang="en" sz="1200"/>
              <a:t>Docker containers take advantage of Linux kernel technologies and Red Hat's deep expertise and experience with Linux provided a solid ground for building a container platform based on docker containers</a:t>
            </a:r>
            <a:endParaRPr sz="1200"/>
          </a:p>
          <a:p>
            <a:pPr indent="0" lvl="0" marL="0" rtl="0">
              <a:spcBef>
                <a:spcPts val="0"/>
              </a:spcBef>
              <a:spcAft>
                <a:spcPts val="0"/>
              </a:spcAft>
              <a:buNone/>
            </a:pPr>
            <a:r>
              <a:rPr lang="en" sz="1200"/>
              <a:t>Kubernetes is born out of 15+ years of experience of running containers at Google in Borg and Omega projects and sees a huge traction and convergence in the industry as </a:t>
            </a:r>
            <a:r>
              <a:rPr lang="en" sz="1200"/>
              <a:t>the</a:t>
            </a:r>
            <a:r>
              <a:rPr lang="en" sz="1200"/>
              <a:t> container orchestration framework. Many well-known vendors such as Red Hat, Google, Intel, CoreOS, Engine Yard, Apprenda, Apcera, VMware, Canonical and Microsoft have adopted Kubernetes in their solutions sometimes at the cost of replacing their own proprietary orchestration technology. </a:t>
            </a:r>
            <a:endParaRPr sz="1200"/>
          </a:p>
          <a:p>
            <a:pPr indent="0" lvl="0" marL="0" rtl="0">
              <a:spcBef>
                <a:spcPts val="0"/>
              </a:spcBef>
              <a:spcAft>
                <a:spcPts val="0"/>
              </a:spcAft>
              <a:buNone/>
            </a:pPr>
            <a:r>
              <a:rPr lang="en" sz="1200"/>
              <a:t>Red Hat collaborates with others to drive innovation in docker and Kubernetes communities and makes that innovation stable and consumable for the enterprises through the OpenShift container platform.</a:t>
            </a:r>
            <a:endParaRPr sz="1200"/>
          </a:p>
          <a:p>
            <a:pPr indent="0" lvl="0" marL="0" rtl="0">
              <a:spcBef>
                <a:spcPts val="0"/>
              </a:spcBef>
              <a:spcAft>
                <a:spcPts val="0"/>
              </a:spcAft>
              <a:buClr>
                <a:schemeClr val="dk1"/>
              </a:buClr>
              <a:buFont typeface="Arial"/>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24ca836a79_0_619: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g24ca836a79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None/>
            </a:pPr>
            <a:r>
              <a:rPr lang="en" sz="1200">
                <a:solidFill>
                  <a:schemeClr val="dk1"/>
                </a:solidFill>
              </a:rPr>
              <a:t>However Kubernetes alone is not enough! In order to use Kubernetes in production, there are few components that needs to be added to make it work.</a:t>
            </a:r>
            <a:endParaRPr sz="1200">
              <a:solidFill>
                <a:schemeClr val="dk1"/>
              </a:solidFill>
            </a:endParaRPr>
          </a:p>
          <a:p>
            <a:pPr indent="0" lvl="0" marL="0" marR="0" rtl="0" algn="l">
              <a:spcBef>
                <a:spcPts val="0"/>
              </a:spcBef>
              <a:spcAft>
                <a:spcPts val="0"/>
              </a:spcAft>
              <a:buSzPts val="1100"/>
              <a:buNone/>
            </a:pPr>
            <a:r>
              <a:rPr lang="en" sz="1200">
                <a:solidFill>
                  <a:schemeClr val="dk1"/>
                </a:solidFill>
              </a:rPr>
              <a:t>The first one is </a:t>
            </a:r>
            <a:r>
              <a:rPr b="1" lang="en" sz="1200">
                <a:solidFill>
                  <a:schemeClr val="dk1"/>
                </a:solidFill>
              </a:rPr>
              <a:t>networking</a:t>
            </a:r>
            <a:r>
              <a:rPr lang="en" sz="1200">
                <a:solidFill>
                  <a:schemeClr val="dk1"/>
                </a:solidFill>
              </a:rPr>
              <a:t>.</a:t>
            </a:r>
            <a:endParaRPr sz="1200">
              <a:solidFill>
                <a:schemeClr val="dk1"/>
              </a:solidFill>
            </a:endParaRPr>
          </a:p>
          <a:p>
            <a:pPr indent="0" lvl="0" marL="0" marR="0" rtl="0" algn="l">
              <a:spcBef>
                <a:spcPts val="0"/>
              </a:spcBef>
              <a:spcAft>
                <a:spcPts val="0"/>
              </a:spcAft>
              <a:buSzPts val="1100"/>
              <a:buNone/>
            </a:pPr>
            <a:r>
              <a:rPr lang="en" sz="1200">
                <a:solidFill>
                  <a:schemeClr val="dk1"/>
                </a:solidFill>
              </a:rPr>
              <a:t>Kubernetes expects to have a flat software-defined networking solution in-place for it to function. There are multiple open-source and proprietary options available such as flannel, weave and Open vSwitch that can be installed and configured with Kubernetes.</a:t>
            </a:r>
            <a:endParaRPr sz="1200">
              <a:solidFill>
                <a:schemeClr val="dk1"/>
              </a:solidFill>
            </a:endParaRPr>
          </a:p>
          <a:p>
            <a:pPr indent="0" lvl="0" marL="0" marR="0" rtl="0" algn="l">
              <a:spcBef>
                <a:spcPts val="0"/>
              </a:spcBef>
              <a:spcAft>
                <a:spcPts val="0"/>
              </a:spcAft>
              <a:buSzPts val="1100"/>
              <a:buNone/>
            </a:pPr>
            <a:r>
              <a:t/>
            </a:r>
            <a:endParaRPr sz="1200">
              <a:solidFill>
                <a:schemeClr val="dk1"/>
              </a:solidFill>
            </a:endParaRPr>
          </a:p>
          <a:p>
            <a:pPr indent="0" lvl="0" marL="0" marR="0" rtl="0" algn="l">
              <a:spcBef>
                <a:spcPts val="0"/>
              </a:spcBef>
              <a:spcAft>
                <a:spcPts val="0"/>
              </a:spcAft>
              <a:buNone/>
            </a:pPr>
            <a:r>
              <a:rPr lang="en" sz="1200">
                <a:solidFill>
                  <a:schemeClr val="dk1"/>
                </a:solidFill>
              </a:rPr>
              <a:t>Kubernetes networking has a few requirements. They are:</a:t>
            </a:r>
            <a:endParaRPr sz="1200">
              <a:solidFill>
                <a:schemeClr val="dk1"/>
              </a:solidFill>
            </a:endParaRPr>
          </a:p>
          <a:p>
            <a:pPr indent="-304800" lvl="0" marL="457200" marR="0" rtl="0" algn="l">
              <a:spcBef>
                <a:spcPts val="0"/>
              </a:spcBef>
              <a:spcAft>
                <a:spcPts val="0"/>
              </a:spcAft>
              <a:buClr>
                <a:schemeClr val="dk1"/>
              </a:buClr>
              <a:buSzPts val="1200"/>
              <a:buChar char="●"/>
            </a:pPr>
            <a:r>
              <a:rPr lang="en" sz="1200">
                <a:solidFill>
                  <a:schemeClr val="dk1"/>
                </a:solidFill>
              </a:rPr>
              <a:t>Pods are routable on a flat network</a:t>
            </a:r>
            <a:endParaRPr sz="1200">
              <a:solidFill>
                <a:schemeClr val="dk1"/>
              </a:solidFill>
            </a:endParaRPr>
          </a:p>
          <a:p>
            <a:pPr indent="-304800" lvl="0" marL="457200" marR="0" rtl="0" algn="l">
              <a:spcBef>
                <a:spcPts val="0"/>
              </a:spcBef>
              <a:spcAft>
                <a:spcPts val="0"/>
              </a:spcAft>
              <a:buClr>
                <a:schemeClr val="dk1"/>
              </a:buClr>
              <a:buSzPts val="1200"/>
              <a:buChar char="●"/>
            </a:pPr>
            <a:r>
              <a:rPr lang="en" sz="1200">
                <a:solidFill>
                  <a:schemeClr val="dk1"/>
                </a:solidFill>
              </a:rPr>
              <a:t>Pods should see their own routable IP address</a:t>
            </a:r>
            <a:endParaRPr sz="1200">
              <a:solidFill>
                <a:schemeClr val="dk1"/>
              </a:solidFill>
            </a:endParaRPr>
          </a:p>
          <a:p>
            <a:pPr indent="-304800" lvl="0" marL="457200" marR="0" rtl="0" algn="l">
              <a:spcBef>
                <a:spcPts val="0"/>
              </a:spcBef>
              <a:spcAft>
                <a:spcPts val="0"/>
              </a:spcAft>
              <a:buClr>
                <a:schemeClr val="dk1"/>
              </a:buClr>
              <a:buSzPts val="1200"/>
              <a:buChar char="●"/>
            </a:pPr>
            <a:r>
              <a:rPr lang="en" sz="1200">
                <a:solidFill>
                  <a:schemeClr val="dk1"/>
                </a:solidFill>
              </a:rPr>
              <a:t>Nodes can communicate with all containers</a:t>
            </a:r>
            <a:endParaRPr sz="1200">
              <a:solidFill>
                <a:schemeClr val="dk1"/>
              </a:solidFill>
            </a:endParaRPr>
          </a:p>
          <a:p>
            <a:pPr indent="0" lvl="0" marL="0" marR="0" rtl="0" algn="l">
              <a:spcBef>
                <a:spcPts val="0"/>
              </a:spcBef>
              <a:spcAft>
                <a:spcPts val="0"/>
              </a:spcAft>
              <a:buSzPts val="1100"/>
              <a:buNone/>
            </a:pPr>
            <a:r>
              <a:t/>
            </a:r>
            <a:endParaRPr sz="1200">
              <a:solidFill>
                <a:schemeClr val="dk1"/>
              </a:solidFill>
            </a:endParaRPr>
          </a:p>
          <a:p>
            <a:pPr indent="0" lvl="0" marL="0" marR="0" rtl="0" algn="l">
              <a:spcBef>
                <a:spcPts val="0"/>
              </a:spcBef>
              <a:spcAft>
                <a:spcPts val="0"/>
              </a:spcAft>
              <a:buNone/>
            </a:pPr>
            <a:r>
              <a:rPr lang="en" sz="1200">
                <a:solidFill>
                  <a:schemeClr val="dk1"/>
                </a:solidFill>
              </a:rPr>
              <a:t>Kubernetes imposes the following fundamental requirements on any networking implementation:</a:t>
            </a:r>
            <a:endParaRPr sz="1200">
              <a:solidFill>
                <a:schemeClr val="dk1"/>
              </a:solidFill>
            </a:endParaRPr>
          </a:p>
          <a:p>
            <a:pPr indent="-304800" lvl="0" marL="457200" marR="0" rtl="0" algn="l">
              <a:spcBef>
                <a:spcPts val="0"/>
              </a:spcBef>
              <a:spcAft>
                <a:spcPts val="0"/>
              </a:spcAft>
              <a:buClr>
                <a:schemeClr val="dk1"/>
              </a:buClr>
              <a:buSzPts val="1200"/>
              <a:buChar char="●"/>
            </a:pPr>
            <a:r>
              <a:rPr lang="en" sz="1200">
                <a:solidFill>
                  <a:schemeClr val="dk1"/>
                </a:solidFill>
              </a:rPr>
              <a:t>all containers can communicate with all other containers without NAT</a:t>
            </a:r>
            <a:endParaRPr sz="1200">
              <a:solidFill>
                <a:schemeClr val="dk1"/>
              </a:solidFill>
            </a:endParaRPr>
          </a:p>
          <a:p>
            <a:pPr indent="-304800" lvl="0" marL="457200" marR="0" rtl="0" algn="l">
              <a:spcBef>
                <a:spcPts val="0"/>
              </a:spcBef>
              <a:spcAft>
                <a:spcPts val="0"/>
              </a:spcAft>
              <a:buClr>
                <a:schemeClr val="dk1"/>
              </a:buClr>
              <a:buSzPts val="1200"/>
              <a:buChar char="●"/>
            </a:pPr>
            <a:r>
              <a:rPr lang="en" sz="1200">
                <a:solidFill>
                  <a:schemeClr val="dk1"/>
                </a:solidFill>
              </a:rPr>
              <a:t>all nodes can communicate with all containers (and vice-versa) without NAT</a:t>
            </a:r>
            <a:endParaRPr sz="1200">
              <a:solidFill>
                <a:schemeClr val="dk1"/>
              </a:solidFill>
            </a:endParaRPr>
          </a:p>
          <a:p>
            <a:pPr indent="-304800" lvl="0" marL="457200" marR="0" rtl="0" algn="l">
              <a:spcBef>
                <a:spcPts val="0"/>
              </a:spcBef>
              <a:spcAft>
                <a:spcPts val="0"/>
              </a:spcAft>
              <a:buClr>
                <a:schemeClr val="dk1"/>
              </a:buClr>
              <a:buSzPts val="1200"/>
              <a:buChar char="●"/>
            </a:pPr>
            <a:r>
              <a:rPr lang="en" sz="1200">
                <a:solidFill>
                  <a:schemeClr val="dk1"/>
                </a:solidFill>
              </a:rPr>
              <a:t>the IP that a container sees itself as is the same IP that others see it as</a:t>
            </a:r>
            <a:endParaRPr sz="1200">
              <a:solidFill>
                <a:schemeClr val="dk1"/>
              </a:solidFill>
            </a:endParaRPr>
          </a:p>
          <a:p>
            <a:pPr indent="0" lvl="0" marL="0" rtl="0">
              <a:lnSpc>
                <a:spcPct val="175000"/>
              </a:lnSpc>
              <a:spcBef>
                <a:spcPts val="0"/>
              </a:spcBef>
              <a:spcAft>
                <a:spcPts val="0"/>
              </a:spcAft>
              <a:buSzPts val="1100"/>
              <a:buNone/>
            </a:pPr>
            <a:r>
              <a:rPr lang="en" sz="1200">
                <a:solidFill>
                  <a:schemeClr val="dk1"/>
                </a:solidFill>
                <a:highlight>
                  <a:srgbClr val="FFFFFF"/>
                </a:highlight>
                <a:latin typeface="Roboto"/>
                <a:ea typeface="Roboto"/>
                <a:cs typeface="Roboto"/>
                <a:sym typeface="Roboto"/>
              </a:rPr>
              <a:t>What this means in practice is that </a:t>
            </a:r>
            <a:r>
              <a:rPr b="1" lang="en" sz="1200">
                <a:solidFill>
                  <a:schemeClr val="dk1"/>
                </a:solidFill>
                <a:highlight>
                  <a:srgbClr val="FFFFFF"/>
                </a:highlight>
                <a:latin typeface="Roboto"/>
                <a:ea typeface="Roboto"/>
                <a:cs typeface="Roboto"/>
                <a:sym typeface="Roboto"/>
              </a:rPr>
              <a:t>you can not just take two computers running Docker and expect Kubernetes to work</a:t>
            </a:r>
            <a:r>
              <a:rPr lang="en" sz="1200">
                <a:solidFill>
                  <a:schemeClr val="dk1"/>
                </a:solidFill>
                <a:highlight>
                  <a:srgbClr val="FFFFFF"/>
                </a:highlight>
                <a:latin typeface="Roboto"/>
                <a:ea typeface="Roboto"/>
                <a:cs typeface="Roboto"/>
                <a:sym typeface="Roboto"/>
              </a:rPr>
              <a:t>. You must ensure that the fundamental requirements are met.</a:t>
            </a:r>
            <a:endParaRPr sz="1200">
              <a:solidFill>
                <a:schemeClr val="dk1"/>
              </a:solidFill>
              <a:highlight>
                <a:srgbClr val="FFFFFF"/>
              </a:highlight>
              <a:latin typeface="Roboto"/>
              <a:ea typeface="Roboto"/>
              <a:cs typeface="Roboto"/>
              <a:sym typeface="Roboto"/>
            </a:endParaRPr>
          </a:p>
          <a:p>
            <a:pPr indent="0" lvl="0" marL="0" rtl="0">
              <a:lnSpc>
                <a:spcPct val="175000"/>
              </a:lnSpc>
              <a:spcBef>
                <a:spcPts val="0"/>
              </a:spcBef>
              <a:spcAft>
                <a:spcPts val="0"/>
              </a:spcAft>
              <a:buSzPts val="1100"/>
              <a:buNone/>
            </a:pPr>
            <a:r>
              <a:rPr lang="en" sz="1200" u="sng">
                <a:solidFill>
                  <a:schemeClr val="hlink"/>
                </a:solidFill>
                <a:highlight>
                  <a:srgbClr val="FFFFFF"/>
                </a:highlight>
                <a:latin typeface="Roboto"/>
                <a:ea typeface="Roboto"/>
                <a:cs typeface="Roboto"/>
                <a:sym typeface="Roboto"/>
                <a:hlinkClick r:id="rId2"/>
              </a:rPr>
              <a:t>https://kubernetes.io/docs/concepts/cluster-administration/networking/</a:t>
            </a:r>
            <a:endParaRPr sz="1200">
              <a:solidFill>
                <a:schemeClr val="dk1"/>
              </a:solidFill>
              <a:highlight>
                <a:srgbClr val="FFFFFF"/>
              </a:highlight>
              <a:latin typeface="Roboto"/>
              <a:ea typeface="Roboto"/>
              <a:cs typeface="Roboto"/>
              <a:sym typeface="Roboto"/>
            </a:endParaRPr>
          </a:p>
          <a:p>
            <a:pPr indent="0" lvl="0" marL="0" rtl="0">
              <a:lnSpc>
                <a:spcPct val="175000"/>
              </a:lnSpc>
              <a:spcBef>
                <a:spcPts val="0"/>
              </a:spcBef>
              <a:spcAft>
                <a:spcPts val="0"/>
              </a:spcAft>
              <a:buSzPts val="1100"/>
              <a:buNone/>
            </a:pPr>
            <a:r>
              <a:rPr lang="en" sz="1200" u="sng">
                <a:solidFill>
                  <a:schemeClr val="hlink"/>
                </a:solidFill>
                <a:highlight>
                  <a:srgbClr val="FFFFFF"/>
                </a:highlight>
                <a:latin typeface="Roboto"/>
                <a:ea typeface="Roboto"/>
                <a:cs typeface="Roboto"/>
                <a:sym typeface="Roboto"/>
                <a:hlinkClick r:id="rId3"/>
              </a:rPr>
              <a:t>https://medium.com/@rothgar/no-sdn-kubernetes-5a0cb32070dd</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24ca836a79_0_646: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g24ca836a79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None/>
            </a:pPr>
            <a:r>
              <a:rPr lang="en"/>
              <a:t>That is still not enough! The docker images that Kubernetes deployed on top of the infrastructure are binary </a:t>
            </a:r>
            <a:r>
              <a:rPr b="1" lang="en"/>
              <a:t>images that need to be store and managed somewhere</a:t>
            </a:r>
            <a:r>
              <a:rPr lang="en"/>
              <a:t>. </a:t>
            </a:r>
            <a:endParaRPr/>
          </a:p>
          <a:p>
            <a:pPr indent="0" lvl="0" marL="0" marR="0" rtl="0" algn="l">
              <a:spcBef>
                <a:spcPts val="0"/>
              </a:spcBef>
              <a:spcAft>
                <a:spcPts val="0"/>
              </a:spcAft>
              <a:buClr>
                <a:schemeClr val="dk1"/>
              </a:buClr>
              <a:buSzPts val="1100"/>
              <a:buFont typeface="Arial"/>
              <a:buNone/>
            </a:pPr>
            <a:r>
              <a:rPr lang="en"/>
              <a:t>Image Repositories do exactly that and there are multiple open-source and proprietary options available such as </a:t>
            </a:r>
            <a:r>
              <a:rPr b="1" lang="en"/>
              <a:t>Atomic Registry</a:t>
            </a:r>
            <a:r>
              <a:rPr lang="en"/>
              <a:t>, </a:t>
            </a:r>
            <a:r>
              <a:rPr b="1" lang="en"/>
              <a:t>Docker Trusted Registry </a:t>
            </a:r>
            <a:r>
              <a:rPr lang="en"/>
              <a:t>and </a:t>
            </a:r>
            <a:r>
              <a:rPr b="1" lang="en"/>
              <a:t>Quay</a:t>
            </a:r>
            <a:r>
              <a:rPr lang="en"/>
              <a:t>. </a:t>
            </a:r>
            <a:endParaRPr/>
          </a:p>
          <a:p>
            <a:pPr indent="0" lvl="0" marL="0" marR="0" rtl="0" algn="l">
              <a:spcBef>
                <a:spcPts val="0"/>
              </a:spcBef>
              <a:spcAft>
                <a:spcPts val="0"/>
              </a:spcAft>
              <a:buSzPts val="1100"/>
              <a:buNone/>
            </a:pPr>
            <a:r>
              <a:rPr lang="en"/>
              <a:t>The Image Registry needs to get installed and make sure all hosts in the infrastructure have access to this registry in order to host containers.</a:t>
            </a:r>
            <a:endParaRPr/>
          </a:p>
          <a:p>
            <a:pPr indent="0" lvl="0" marL="0" rtl="0">
              <a:spcBef>
                <a:spcPts val="0"/>
              </a:spcBef>
              <a:spcAft>
                <a:spcPts val="0"/>
              </a:spcAft>
              <a:buSzPts val="1100"/>
              <a:buNone/>
            </a:pPr>
            <a:r>
              <a:rPr lang="en">
                <a:solidFill>
                  <a:schemeClr val="dk1"/>
                </a:solidFill>
              </a:rPr>
              <a:t>OCP provides an integrated container registry called </a:t>
            </a:r>
            <a:r>
              <a:rPr b="1" lang="en">
                <a:solidFill>
                  <a:schemeClr val="dk1"/>
                </a:solidFill>
              </a:rPr>
              <a:t>OpenShift Container Registry (OCR)</a:t>
            </a:r>
            <a:r>
              <a:rPr lang="en">
                <a:solidFill>
                  <a:schemeClr val="dk1"/>
                </a:solidFill>
              </a:rPr>
              <a:t> that adds the ability to automatically provision new image repositories on demand. This provides users with a built-in location for their application builds to push the resulting images.</a:t>
            </a:r>
            <a:endParaRPr>
              <a:solidFill>
                <a:schemeClr val="dk1"/>
              </a:solidFill>
            </a:endParaRPr>
          </a:p>
          <a:p>
            <a:pPr indent="0" lvl="0" marL="0" marR="0" rtl="0" algn="l">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24ca836a79_0_676: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9" name="Google Shape;1389;g24ca836a79_0_6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sz="1200">
                <a:solidFill>
                  <a:schemeClr val="dk1"/>
                </a:solidFill>
              </a:rPr>
              <a:t>That is still not quite enough! Over time many containers will be deployed and there should be a way to gain visibility into containers logs and also their CPU, memory and network metrics to ensure the health of the environment. </a:t>
            </a:r>
            <a:endParaRPr sz="1200">
              <a:solidFill>
                <a:schemeClr val="dk1"/>
              </a:solidFill>
            </a:endParaRPr>
          </a:p>
          <a:p>
            <a:pPr indent="0" lvl="0" marL="0" marR="0" rtl="0" algn="l">
              <a:spcBef>
                <a:spcPts val="0"/>
              </a:spcBef>
              <a:spcAft>
                <a:spcPts val="0"/>
              </a:spcAft>
              <a:buClr>
                <a:schemeClr val="dk1"/>
              </a:buClr>
              <a:buSzPts val="1100"/>
              <a:buFont typeface="Arial"/>
              <a:buNone/>
            </a:pPr>
            <a:r>
              <a:rPr lang="en" sz="1200">
                <a:solidFill>
                  <a:schemeClr val="dk1"/>
                </a:solidFill>
              </a:rPr>
              <a:t>Considering the number of containers, this information needs to get aggregated into a central place to facilitate debugging and operational planning.</a:t>
            </a:r>
            <a:endParaRPr sz="1200">
              <a:solidFill>
                <a:schemeClr val="dk1"/>
              </a:solidFill>
            </a:endParaRPr>
          </a:p>
          <a:p>
            <a:pPr indent="0" lvl="0" marL="0" marR="0" rtl="0" algn="l">
              <a:spcBef>
                <a:spcPts val="0"/>
              </a:spcBef>
              <a:spcAft>
                <a:spcPts val="0"/>
              </a:spcAft>
              <a:buClr>
                <a:schemeClr val="dk1"/>
              </a:buClr>
              <a:buSzPts val="1100"/>
              <a:buFont typeface="Arial"/>
              <a:buNone/>
            </a:pPr>
            <a:r>
              <a:rPr lang="en" sz="1200">
                <a:solidFill>
                  <a:schemeClr val="dk1"/>
                </a:solidFill>
              </a:rPr>
              <a:t>There are multiple logging and metrics solutions also available such as heapster, ELK, Grafana, etc that can be installed and configured to be used with Kubernetes.</a:t>
            </a:r>
            <a:endParaRPr sz="1200">
              <a:solidFill>
                <a:schemeClr val="dk1"/>
              </a:solidFill>
            </a:endParaRPr>
          </a:p>
          <a:p>
            <a:pPr indent="0" lvl="0" marL="0" marR="0" rtl="0" algn="l">
              <a:spcBef>
                <a:spcPts val="0"/>
              </a:spcBef>
              <a:spcAft>
                <a:spcPts val="0"/>
              </a:spcAft>
              <a:buClr>
                <a:schemeClr val="dk1"/>
              </a:buClr>
              <a:buFont typeface="Arial"/>
              <a:buNone/>
            </a:pPr>
            <a:r>
              <a:t/>
            </a: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24ca836a79_0_709: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5" name="Google Shape;1425;g24ca836a79_0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None/>
            </a:pPr>
            <a:r>
              <a:rPr lang="en" sz="1200">
                <a:solidFill>
                  <a:schemeClr val="dk1"/>
                </a:solidFill>
              </a:rPr>
              <a:t>Application containers go through multiple stages such as Dev, Test, User Acceptance Test, etc before they reach production. You need to build also a lifecycle management process on top of Kubernetes to allow controlling and promoting containers across environments and ensure isolation across the entire delivery process.</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2faaff991e_0_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783" name="Google Shape;783;g2faaff991e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24ca836a79_0_73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24ca836a79_0_7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200">
                <a:solidFill>
                  <a:schemeClr val="dk1"/>
                </a:solidFill>
              </a:rPr>
              <a:t>Developer use middleware as building blocks for building applications. Databases, integration frameworks, message brokers, distributed cache, identity federation and more are among services that you need to make available as containerized services on Kubernetes, to facilitate application development.</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24ca836a79_0_76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8" name="Google Shape;1488;g24ca836a79_0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None/>
            </a:pPr>
            <a:r>
              <a:rPr lang="en" sz="1200">
                <a:solidFill>
                  <a:schemeClr val="dk1"/>
                </a:solidFill>
              </a:rPr>
              <a:t>DevOps advocates (partially) autonomous teams to provision and manage application in various environments within the team. While Kubernetes includes a dashboard for provisioning containers, multi-tenancy is a must to make sure teams do not access each other’s environments without authorization. You need a self-service portal that gives control to teams and at the same time retain enough control to foster collaboration without risking chaos.</a:t>
            </a:r>
            <a:endParaRPr sz="12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g24ca836a79_0_815: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g24ca836a79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OpenShift</a:t>
            </a:r>
            <a:r>
              <a:rPr lang="en" sz="1200"/>
              <a:t> is Red Hat’s container platform based on docker and Kubernetes that brings in all the pieces required for building, running and deploying containers at scale. </a:t>
            </a:r>
            <a:r>
              <a:rPr lang="en" sz="1200"/>
              <a:t>It</a:t>
            </a:r>
            <a:r>
              <a:rPr lang="en" sz="1200"/>
              <a:t> is the leading enterprise distribution of Kubernetes optimized for continuous application development and multi-tenant deployment. OpenShift adds developer and operational centric tools to enable rapid application development, easy deployment and scaling, and long-term lifecycle maintenance for teams and applications. Red Hat is a leading contributor to the docker and Kubernetes projects.</a:t>
            </a:r>
            <a:endParaRPr sz="1200"/>
          </a:p>
          <a:p>
            <a:pPr indent="0" lvl="0" marL="0" rtl="0">
              <a:spcBef>
                <a:spcPts val="0"/>
              </a:spcBef>
              <a:spcAft>
                <a:spcPts val="0"/>
              </a:spcAft>
              <a:buNone/>
            </a:pPr>
            <a:r>
              <a:t/>
            </a:r>
            <a:endParaRPr sz="1200"/>
          </a:p>
          <a:p>
            <a:pPr indent="0" lvl="0" marL="0" rtl="0">
              <a:spcBef>
                <a:spcPts val="0"/>
              </a:spcBef>
              <a:spcAft>
                <a:spcPts val="0"/>
              </a:spcAft>
              <a:buNone/>
            </a:pPr>
            <a:r>
              <a:rPr lang="en" sz="1200"/>
              <a:t>Docker containers take advantage of Linux kernel technologies and Red Hat's deep expertise and experience with Linux provided a solid ground for building a container platform based on docker containers</a:t>
            </a:r>
            <a:endParaRPr sz="1200"/>
          </a:p>
          <a:p>
            <a:pPr indent="0" lvl="0" marL="0" rtl="0">
              <a:spcBef>
                <a:spcPts val="0"/>
              </a:spcBef>
              <a:spcAft>
                <a:spcPts val="0"/>
              </a:spcAft>
              <a:buNone/>
            </a:pPr>
            <a:r>
              <a:rPr lang="en" sz="1200"/>
              <a:t>Kubernetes is born out of 15+ years of experience of running containers at Google in Borg and Omega projects and sees a huge traction and convergence in the industry as </a:t>
            </a:r>
            <a:r>
              <a:rPr lang="en" sz="1200"/>
              <a:t>the</a:t>
            </a:r>
            <a:r>
              <a:rPr lang="en" sz="1200"/>
              <a:t> container orchestration framework. Many well-known vendors such as Red Hat, Google, Intel, CoreOS, Engine Yard, Apprenda, Apcera, VMware, Canonical and Microsoft have adopted Kubernetes in their solutions sometimes at the cost of replacing their own proprietary orchestration technology. </a:t>
            </a:r>
            <a:endParaRPr sz="1200"/>
          </a:p>
          <a:p>
            <a:pPr indent="0" lvl="0" marL="0" rtl="0">
              <a:spcBef>
                <a:spcPts val="0"/>
              </a:spcBef>
              <a:spcAft>
                <a:spcPts val="0"/>
              </a:spcAft>
              <a:buNone/>
            </a:pPr>
            <a:r>
              <a:rPr lang="en" sz="1200"/>
              <a:t>Red Hat collaborates with others to drive innovation in docker and Kubernetes communities and makes that innovation stable and consumable for the enterprises through the OpenShift container platform.</a:t>
            </a:r>
            <a:endParaRPr sz="1200"/>
          </a:p>
          <a:p>
            <a:pPr indent="0" lvl="0" marL="0" rtl="0">
              <a:spcBef>
                <a:spcPts val="0"/>
              </a:spcBef>
              <a:spcAft>
                <a:spcPts val="0"/>
              </a:spcAft>
              <a:buClr>
                <a:schemeClr val="dk1"/>
              </a:buClr>
              <a:buFont typeface="Arial"/>
              <a:buNone/>
            </a:pPr>
            <a:r>
              <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397e594293_0_6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541" name="Google Shape;1541;g397e59429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1ec295bb39_0_7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615" name="Google Shape;1615;g1ec295bb3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24ca836a79_0_799: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1" name="Google Shape;1631;g24ca836a79_0_7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None/>
            </a:pPr>
            <a:r>
              <a:rPr b="0" i="0" lang="en" sz="1200" u="none" cap="none" strike="noStrike">
                <a:solidFill>
                  <a:schemeClr val="dk1"/>
                </a:solidFill>
                <a:latin typeface="Arial"/>
                <a:ea typeface="Arial"/>
                <a:cs typeface="Arial"/>
                <a:sym typeface="Arial"/>
              </a:rPr>
              <a:t>Even that still is not enough. There are more capabilities needed to successfully taking these containers to production.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Google Shape;1648;g2505833bab_0_196: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9" name="Google Shape;1649;g2505833bab_0_196:notes"/>
          <p:cNvSpPr txBox="1"/>
          <p:nvPr>
            <p:ph idx="1" type="body"/>
          </p:nvPr>
        </p:nvSpPr>
        <p:spPr>
          <a:xfrm>
            <a:off x="685187" y="4342753"/>
            <a:ext cx="5487900" cy="4115100"/>
          </a:xfrm>
          <a:prstGeom prst="rect">
            <a:avLst/>
          </a:prstGeom>
          <a:noFill/>
          <a:ln>
            <a:noFill/>
          </a:ln>
        </p:spPr>
        <p:txBody>
          <a:bodyPr anchorCtr="0" anchor="t" bIns="45275" lIns="90575" spcFirstLastPara="1" rIns="90575" wrap="square" tIns="45275">
            <a:noAutofit/>
          </a:bodyPr>
          <a:lstStyle/>
          <a:p>
            <a:pPr indent="0" lvl="0" marL="16510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Arial"/>
              <a:ea typeface="Arial"/>
              <a:cs typeface="Arial"/>
              <a:sym typeface="Arial"/>
            </a:endParaRPr>
          </a:p>
        </p:txBody>
      </p:sp>
      <p:sp>
        <p:nvSpPr>
          <p:cNvPr id="1650" name="Google Shape;1650;g2505833bab_0_196:notes"/>
          <p:cNvSpPr txBox="1"/>
          <p:nvPr>
            <p:ph idx="12" type="sldNum"/>
          </p:nvPr>
        </p:nvSpPr>
        <p:spPr>
          <a:xfrm>
            <a:off x="3884257" y="8685507"/>
            <a:ext cx="2972400" cy="456900"/>
          </a:xfrm>
          <a:prstGeom prst="rect">
            <a:avLst/>
          </a:prstGeom>
          <a:noFill/>
          <a:ln>
            <a:noFill/>
          </a:ln>
        </p:spPr>
        <p:txBody>
          <a:bodyPr anchorCtr="0" anchor="b" bIns="45275" lIns="90575" spcFirstLastPara="1" rIns="90575" wrap="square" tIns="45275">
            <a:noAutofit/>
          </a:bodyPr>
          <a:lstStyle/>
          <a:p>
            <a:pPr indent="0" lvl="0" marL="0" marR="0" rtl="0" algn="r">
              <a:lnSpc>
                <a:spcPct val="100000"/>
              </a:lnSpc>
              <a:spcBef>
                <a:spcPts val="0"/>
              </a:spcBef>
              <a:spcAft>
                <a:spcPts val="0"/>
              </a:spcAft>
              <a:buClr>
                <a:srgbClr val="000000"/>
              </a:buClr>
              <a:buFont typeface="Arial"/>
              <a:buNone/>
            </a:pPr>
            <a:r>
              <a:rPr b="0" i="0" lang="en" sz="13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5" name="Shape 1655"/>
        <p:cNvGrpSpPr/>
        <p:nvPr/>
      </p:nvGrpSpPr>
      <p:grpSpPr>
        <a:xfrm>
          <a:off x="0" y="0"/>
          <a:ext cx="0" cy="0"/>
          <a:chOff x="0" y="0"/>
          <a:chExt cx="0" cy="0"/>
        </a:xfrm>
      </p:grpSpPr>
      <p:sp>
        <p:nvSpPr>
          <p:cNvPr id="1656" name="Google Shape;1656;g1ec295bb39_0_9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657" name="Google Shape;1657;g1ec295bb3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1ec295bb39_0_48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662" name="Google Shape;1662;g1ec295bb39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chemeClr val="dk1"/>
                </a:solidFill>
              </a:rPr>
              <a:t>Speaker:</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This is a high level architecture diagram of the OpenShift 3 platform. On the subsequent slides we will dive down and investigate how these components interact within an OpenShift infrastructure.</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Discussion:</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Set the stage for describing the OpenShift architecture.</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Transcript:</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OpenShift has a complex multi-component architecture. This presentation is usable to help prospects understand how the components work together.</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Google Shape;1758;g1ec295bb39_0_29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759" name="Google Shape;1759;g1ec295bb39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000">
                <a:solidFill>
                  <a:schemeClr val="dk1"/>
                </a:solidFill>
              </a:rPr>
              <a:t>Speaker</a:t>
            </a:r>
            <a:r>
              <a:rPr lang="en" sz="1000">
                <a:solidFill>
                  <a:schemeClr val="dk1"/>
                </a:solidFill>
              </a:rPr>
              <a:t>:</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This includes all the supported virtualization platforms - RHEV, vSphere or Hyper-V.</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b="1" lang="en" sz="1000">
                <a:solidFill>
                  <a:schemeClr val="dk1"/>
                </a:solidFill>
              </a:rPr>
              <a:t>Discussion</a:t>
            </a:r>
            <a:r>
              <a:rPr lang="en" sz="1000">
                <a:solidFill>
                  <a:schemeClr val="dk1"/>
                </a:solidFill>
              </a:rPr>
              <a:t>:</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Show the flexibility of deploying OpenShift</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b="1" lang="en" sz="1000">
                <a:solidFill>
                  <a:schemeClr val="dk1"/>
                </a:solidFill>
              </a:rPr>
              <a:t>Transcript</a:t>
            </a:r>
            <a:r>
              <a:rPr lang="en" sz="1000">
                <a:solidFill>
                  <a:schemeClr val="dk1"/>
                </a:solidFill>
              </a:rPr>
              <a:t>:</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solidFill>
                <a:schemeClr val="dk1"/>
              </a:solidFill>
            </a:endParaRPr>
          </a:p>
          <a:p>
            <a:pPr indent="0" lvl="0" marL="0" rtl="0">
              <a:spcBef>
                <a:spcPts val="0"/>
              </a:spcBef>
              <a:spcAft>
                <a:spcPts val="0"/>
              </a:spcAft>
              <a:buNone/>
            </a:pPr>
            <a:r>
              <a:t/>
            </a: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2c174bfd58_0_0: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2c174bfd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Due to deployment, configuration and integration inconsistency between applications, delivering an application into production is a non-trivial task with lots of friction and many back-and-forth cycles between Developers and IT Operations. Painful deployments leads to not only poor quality of the delivered service but also to a tendency to avoid the pain by deploying to production as seldom as possible. This in turn, results in larger deployments with more features being delivered at once and higher risk of things going wrong, which results in more pain, fewer deployments, … and story goes on.</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1ec295bb39_0_58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768" name="Google Shape;1768;g1ec295bb39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OpenShift has two types of systems. The first are called nodes.</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Nodes are instances of RHEL 7 or RHEL Atomic with the OpenShift software installed.</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Ultimately, Nodes are where end-user applications are run.</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Nodes are what the Masters will orchestrate - you will learn about Masters shortly.</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Nodes are just instances of RHEL or Atomic.</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OpenShift’s node daemon and other software runs on a node.</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2" name="Shape 1782"/>
        <p:cNvGrpSpPr/>
        <p:nvPr/>
      </p:nvGrpSpPr>
      <p:grpSpPr>
        <a:xfrm>
          <a:off x="0" y="0"/>
          <a:ext cx="0" cy="0"/>
          <a:chOff x="0" y="0"/>
          <a:chExt cx="0" cy="0"/>
        </a:xfrm>
      </p:grpSpPr>
      <p:sp>
        <p:nvSpPr>
          <p:cNvPr id="1783" name="Google Shape;1783;g1ec295bb39_0_79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784" name="Google Shape;1784;g1ec295bb39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One or more containers make up a Pod, and OpenShift will schedule and run all containers in a Pod together</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Pods are the rough equivalent of a machine instance (physical or virtual) to a container. Each pod is allocated its own internal </a:t>
            </a:r>
            <a:r>
              <a:rPr b="1" lang="en">
                <a:solidFill>
                  <a:schemeClr val="dk1"/>
                </a:solidFill>
              </a:rPr>
              <a:t>IP address</a:t>
            </a:r>
            <a:r>
              <a:rPr lang="en">
                <a:solidFill>
                  <a:schemeClr val="dk1"/>
                </a:solidFill>
              </a:rPr>
              <a:t>, therefore </a:t>
            </a:r>
            <a:r>
              <a:rPr b="1" lang="en">
                <a:solidFill>
                  <a:schemeClr val="dk1"/>
                </a:solidFill>
              </a:rPr>
              <a:t>owning its entire port space</a:t>
            </a:r>
            <a:r>
              <a:rPr lang="en">
                <a:solidFill>
                  <a:schemeClr val="dk1"/>
                </a:solidFill>
              </a:rPr>
              <a:t>, and containers within pods can share their </a:t>
            </a:r>
            <a:r>
              <a:rPr b="1" lang="en">
                <a:solidFill>
                  <a:schemeClr val="dk1"/>
                </a:solidFill>
              </a:rPr>
              <a:t>local storage</a:t>
            </a:r>
            <a:r>
              <a:rPr lang="en">
                <a:solidFill>
                  <a:schemeClr val="dk1"/>
                </a:solidFill>
              </a:rPr>
              <a:t> and </a:t>
            </a:r>
            <a:r>
              <a:rPr b="1" lang="en">
                <a:solidFill>
                  <a:schemeClr val="dk1"/>
                </a:solidFill>
              </a:rPr>
              <a:t>networking</a:t>
            </a:r>
            <a:r>
              <a:rPr lang="en">
                <a:solidFill>
                  <a:schemeClr val="dk1"/>
                </a:solidFill>
              </a:rPr>
              <a:t>.</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OpenShift consumes Docker Images and runs them in containers wrapped by the meta object called a Pod.</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The Pod is what OpenShift schedules, manages and runs.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Pods can have multiple containers but there are not many well-defined use cases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indent="0" lvl="0" marL="0" rtl="0">
              <a:spcBef>
                <a:spcPts val="0"/>
              </a:spcBef>
              <a:spcAft>
                <a:spcPts val="0"/>
              </a:spcAft>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sz="10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1ec295bb39_0_68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857" name="Google Shape;1857;g1ec295bb39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Application instances and application components run in Docker containers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Each OpenShift Node can run many containers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A node’s capacity is related to the memory and CPU capabilities of the underlying “hardware”</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All of the end-user application instances and application components will run inside Docker containers on the nodes. RHEL instances with bigger CPU and memory footprints can run more applications.</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9" name="Shape 1939"/>
        <p:cNvGrpSpPr/>
        <p:nvPr/>
      </p:nvGrpSpPr>
      <p:grpSpPr>
        <a:xfrm>
          <a:off x="0" y="0"/>
          <a:ext cx="0" cy="0"/>
          <a:chOff x="0" y="0"/>
          <a:chExt cx="0" cy="0"/>
        </a:xfrm>
      </p:grpSpPr>
      <p:sp>
        <p:nvSpPr>
          <p:cNvPr id="1940" name="Google Shape;1940;g1ec295bb39_0_88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941" name="Google Shape;1941;g1ec295bb39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Masters keep and understand the state of the environment and orchestrate all activities on the Nodes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Masters are also instances of RHEL or Atomic, and multiple masters can be used in an environment for high availability</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The OpenShift Master is the orchestrator of the entire OpenShift environment.</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The OpenShift Master knows about and maintains state within the OpenShift environment.</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Just like Nodes, Masters run on RHEL or Atomic</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 You will discuss the four primary functions of the Master in the next slides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indent="0" lvl="0" marL="0" rtl="0">
              <a:spcBef>
                <a:spcPts val="0"/>
              </a:spcBef>
              <a:spcAft>
                <a:spcPts val="0"/>
              </a:spcAft>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g1ec295bb39_0_213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958" name="Google Shape;1958;g1ec295bb39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Speaker:</a:t>
            </a:r>
            <a:endParaRPr>
              <a:solidFill>
                <a:schemeClr val="dk1"/>
              </a:solidFill>
            </a:endParaRPr>
          </a:p>
          <a:p>
            <a:pPr indent="0" lvl="0" marL="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indent="0" lvl="0" marL="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indent="0" lvl="0" marL="0">
              <a:spcBef>
                <a:spcPts val="0"/>
              </a:spcBef>
              <a:spcAft>
                <a:spcPts val="0"/>
              </a:spcAft>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indent="0" lvl="0" marL="0">
              <a:spcBef>
                <a:spcPts val="0"/>
              </a:spcBef>
              <a:spcAft>
                <a:spcPts val="0"/>
              </a:spcAft>
              <a:buNone/>
            </a:pPr>
            <a:r>
              <a:rPr lang="en">
                <a:solidFill>
                  <a:schemeClr val="dk1"/>
                </a:solidFill>
              </a:rPr>
              <a:t>Discussion:</a:t>
            </a:r>
            <a:endParaRPr>
              <a:solidFill>
                <a:schemeClr val="dk1"/>
              </a:solidFill>
            </a:endParaRPr>
          </a:p>
          <a:p>
            <a:pPr indent="0" lvl="0" marL="0">
              <a:spcBef>
                <a:spcPts val="0"/>
              </a:spcBef>
              <a:spcAft>
                <a:spcPts val="0"/>
              </a:spcAft>
              <a:buNone/>
            </a:pPr>
            <a:r>
              <a:rPr lang="en">
                <a:solidFill>
                  <a:schemeClr val="dk1"/>
                </a:solidFill>
              </a:rPr>
              <a:t>* All requests go through the Master’s API</a:t>
            </a:r>
            <a:endParaRPr>
              <a:solidFill>
                <a:schemeClr val="dk1"/>
              </a:solidFill>
            </a:endParaRPr>
          </a:p>
          <a:p>
            <a:pPr indent="0" lvl="0" marL="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indent="0" lvl="0" marL="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indent="0" lvl="0" marL="0">
              <a:spcBef>
                <a:spcPts val="0"/>
              </a:spcBef>
              <a:spcAft>
                <a:spcPts val="0"/>
              </a:spcAft>
              <a:buNone/>
            </a:pPr>
            <a:r>
              <a:rPr lang="en">
                <a:solidFill>
                  <a:schemeClr val="dk1"/>
                </a:solidFill>
              </a:rPr>
              <a:t>* Apache modules can also be used for authentication in front of the API</a:t>
            </a:r>
            <a:endParaRPr>
              <a:solidFill>
                <a:schemeClr val="dk1"/>
              </a:solidFill>
            </a:endParaRPr>
          </a:p>
          <a:p>
            <a:pPr indent="0" lvl="0" marL="0">
              <a:spcBef>
                <a:spcPts val="0"/>
              </a:spcBef>
              <a:spcAft>
                <a:spcPts val="0"/>
              </a:spcAft>
              <a:buNone/>
            </a:pPr>
            <a:r>
              <a:rPr lang="en">
                <a:solidFill>
                  <a:schemeClr val="dk1"/>
                </a:solidFill>
              </a:rPr>
              <a:t>Transcript:</a:t>
            </a:r>
            <a:endParaRPr>
              <a:solidFill>
                <a:schemeClr val="dk1"/>
              </a:solidFill>
            </a:endParaRPr>
          </a:p>
          <a:p>
            <a:pPr indent="0" lvl="0" marL="0" rtl="0">
              <a:spcBef>
                <a:spcPts val="0"/>
              </a:spcBef>
              <a:spcAft>
                <a:spcPts val="0"/>
              </a:spcAft>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4" name="Shape 1974"/>
        <p:cNvGrpSpPr/>
        <p:nvPr/>
      </p:nvGrpSpPr>
      <p:grpSpPr>
        <a:xfrm>
          <a:off x="0" y="0"/>
          <a:ext cx="0" cy="0"/>
          <a:chOff x="0" y="0"/>
          <a:chExt cx="0" cy="0"/>
        </a:xfrm>
      </p:grpSpPr>
      <p:sp>
        <p:nvSpPr>
          <p:cNvPr id="1975" name="Google Shape;1975;g1ec295bb39_0_215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976" name="Google Shape;1976;g1ec295bb39_0_2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chemeClr val="dk1"/>
                </a:solidFill>
              </a:rPr>
              <a:t>Speaker:</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Discussion:</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Transcript:</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Google Shape;1994;g1ec295bb39_0_219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995" name="Google Shape;1995;g1ec295bb39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chemeClr val="dk1"/>
                </a:solidFill>
              </a:rPr>
              <a:t>Speaker:</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Discussion:</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Transcript:</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sz="10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0" name="Shape 2020"/>
        <p:cNvGrpSpPr/>
        <p:nvPr/>
      </p:nvGrpSpPr>
      <p:grpSpPr>
        <a:xfrm>
          <a:off x="0" y="0"/>
          <a:ext cx="0" cy="0"/>
          <a:chOff x="0" y="0"/>
          <a:chExt cx="0" cy="0"/>
        </a:xfrm>
      </p:grpSpPr>
      <p:sp>
        <p:nvSpPr>
          <p:cNvPr id="2021" name="Google Shape;2021;g1ec295bb39_0_222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022" name="Google Shape;2022;g1ec295bb39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chemeClr val="dk1"/>
                </a:solidFill>
              </a:rPr>
              <a:t>Speaker:</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indent="0" lvl="0" marL="0" rtl="0">
              <a:lnSpc>
                <a:spcPct val="115000"/>
              </a:lnSpc>
              <a:spcBef>
                <a:spcPts val="0"/>
              </a:spcBef>
              <a:spcAft>
                <a:spcPts val="0"/>
              </a:spcAft>
              <a:buNone/>
            </a:pPr>
            <a:r>
              <a:rPr b="1" lang="en" sz="1000">
                <a:solidFill>
                  <a:schemeClr val="dk1"/>
                </a:solidFill>
              </a:rPr>
              <a:t>Default Scheduler Policy</a:t>
            </a:r>
            <a:endParaRPr b="1" sz="1000">
              <a:solidFill>
                <a:schemeClr val="dk1"/>
              </a:solidFill>
            </a:endParaRPr>
          </a:p>
          <a:p>
            <a:pPr indent="0" lvl="0" marL="0" rtl="0">
              <a:lnSpc>
                <a:spcPct val="115000"/>
              </a:lnSpc>
              <a:spcBef>
                <a:spcPts val="0"/>
              </a:spcBef>
              <a:spcAft>
                <a:spcPts val="0"/>
              </a:spcAft>
              <a:buNone/>
            </a:pPr>
            <a:r>
              <a:rPr lang="en" sz="1000">
                <a:solidFill>
                  <a:schemeClr val="dk1"/>
                </a:solidFill>
              </a:rPr>
              <a:t>The default scheduler policy includes the following predicates:</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NoVolumeZoneConflict</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MaxEBSVolumeCount</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MaxGCEPDVolumeCount</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MatchInterPodAffinity</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NoDiskConflict</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GeneralPredicates</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PodToleratesNodeTaints</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CheckNodeMemoryPressure</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CheckNodeDiskPressure</a:t>
            </a:r>
            <a:br>
              <a:rPr lang="en" sz="1000">
                <a:solidFill>
                  <a:schemeClr val="dk1"/>
                </a:solidFill>
              </a:rPr>
            </a:b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The default scheduler policy includes the following priority functions. Each of the priority function has a weight of 1 except NodePreferAvoidPodsPriority, which has a weight of 10000:</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SelectorSpreadPriority</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InterPodAffinityPriority</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LeastRequestedPriority</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BalancedResourceAllocation</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NodePreferAvoidPodsPriority</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NodeAffinityPriority</a:t>
            </a:r>
            <a:endParaRPr sz="1000">
              <a:solidFill>
                <a:schemeClr val="dk1"/>
              </a:solidFill>
            </a:endParaRPr>
          </a:p>
          <a:p>
            <a:pPr indent="-292100" lvl="0" marL="457200" rtl="0">
              <a:lnSpc>
                <a:spcPct val="115000"/>
              </a:lnSpc>
              <a:spcBef>
                <a:spcPts val="0"/>
              </a:spcBef>
              <a:spcAft>
                <a:spcPts val="0"/>
              </a:spcAft>
              <a:buClr>
                <a:schemeClr val="dk1"/>
              </a:buClr>
              <a:buSzPts val="1000"/>
              <a:buChar char="●"/>
            </a:pPr>
            <a:r>
              <a:rPr lang="en" sz="1000">
                <a:solidFill>
                  <a:schemeClr val="dk1"/>
                </a:solidFill>
              </a:rPr>
              <a:t>TaintTolerationPriority</a:t>
            </a:r>
            <a:br>
              <a:rPr lang="en" sz="1000">
                <a:solidFill>
                  <a:schemeClr val="dk1"/>
                </a:solidFill>
              </a:rPr>
            </a:br>
            <a:endParaRPr sz="1000">
              <a:solidFill>
                <a:schemeClr val="dk1"/>
              </a:solidFill>
            </a:endParaRPr>
          </a:p>
          <a:p>
            <a:pPr indent="0" lvl="0" marL="0" rtl="0">
              <a:lnSpc>
                <a:spcPct val="115000"/>
              </a:lnSpc>
              <a:spcBef>
                <a:spcPts val="0"/>
              </a:spcBef>
              <a:spcAft>
                <a:spcPts val="0"/>
              </a:spcAft>
              <a:buNone/>
            </a:pPr>
            <a:r>
              <a:t/>
            </a:r>
            <a:endParaRPr sz="1000">
              <a:solidFill>
                <a:schemeClr val="dk1"/>
              </a:solidFill>
            </a:endParaRPr>
          </a:p>
          <a:p>
            <a:pPr indent="0" lvl="0" marL="0" rtl="0">
              <a:lnSpc>
                <a:spcPct val="115000"/>
              </a:lnSpc>
              <a:spcBef>
                <a:spcPts val="0"/>
              </a:spcBef>
              <a:spcAft>
                <a:spcPts val="0"/>
              </a:spcAft>
              <a:buNone/>
            </a:pPr>
            <a:r>
              <a:t/>
            </a:r>
            <a:endParaRPr sz="1000">
              <a:solidFill>
                <a:schemeClr val="dk1"/>
              </a:solidFill>
            </a:endParaRPr>
          </a:p>
          <a:p>
            <a:pPr indent="0" lvl="0" marL="0" rtl="0">
              <a:lnSpc>
                <a:spcPct val="115000"/>
              </a:lnSpc>
              <a:spcBef>
                <a:spcPts val="0"/>
              </a:spcBef>
              <a:spcAft>
                <a:spcPts val="0"/>
              </a:spcAft>
              <a:buNone/>
            </a:pPr>
            <a:r>
              <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Discussion:</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Transcript:</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solidFill>
                <a:schemeClr val="dk1"/>
              </a:solidFill>
            </a:endParaRPr>
          </a:p>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1ec295bb39_0_117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067" name="Google Shape;2067;g1ec295bb39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service layer is used to connect application components together</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9" name="Shape 2149"/>
        <p:cNvGrpSpPr/>
        <p:nvPr/>
      </p:nvGrpSpPr>
      <p:grpSpPr>
        <a:xfrm>
          <a:off x="0" y="0"/>
          <a:ext cx="0" cy="0"/>
          <a:chOff x="0" y="0"/>
          <a:chExt cx="0" cy="0"/>
        </a:xfrm>
      </p:grpSpPr>
      <p:sp>
        <p:nvSpPr>
          <p:cNvPr id="2150" name="Google Shape;2150;g1ec295bb39_0_108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151" name="Google Shape;2151;g1ec295bb39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Applications are only as useful as the data they can manipulate.</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Docker containers are natively ephemeral - data is not saved when containers are restarted or created.</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OpenShift’s persistent volume system automatically connects storage to Pods</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persistent volume system allows stateful apps to be used on the platform</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OpenShift provides flexibility in the types of storage that Pods can consume</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indent="0" lvl="0" marL="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2c174bfd58_0_155: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2c174bfd58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Developers have different motivations and concerns than the IT Operations. Developer's job is to deliver a change and care about new frameworks, architectures and tools to do so, while IT Operations’ job is to bring stability and care about environment predictability, lifecycle management, security, costs and monitoring. As a result, applications are designed and developed in accordance to Developers mindset and Operations requirements are layered over it at later stages of delivery, leading to frustrating frictions specially in the end of each delivery cycle. </a:t>
            </a:r>
            <a:endParaRPr b="0" i="0" sz="12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sz="1200">
              <a:solidFill>
                <a:srgbClr val="000000"/>
              </a:solidFill>
            </a:endParaRPr>
          </a:p>
          <a:p>
            <a:pPr indent="-304800" lvl="0" marL="457200" marR="0" rtl="0" algn="l">
              <a:spcBef>
                <a:spcPts val="0"/>
              </a:spcBef>
              <a:spcAft>
                <a:spcPts val="0"/>
              </a:spcAft>
              <a:buClr>
                <a:srgbClr val="000000"/>
              </a:buClr>
              <a:buSzPts val="1200"/>
              <a:buFont typeface="Arial"/>
              <a:buChar char="●"/>
            </a:pPr>
            <a:r>
              <a:rPr lang="en" sz="1350">
                <a:solidFill>
                  <a:srgbClr val="000000"/>
                </a:solidFill>
                <a:highlight>
                  <a:srgbClr val="FFFFFF"/>
                </a:highlight>
              </a:rPr>
              <a:t>We all know how long it takes to release software when infrastructure, security, compliance, and operations processes are done by independent teams separate from application development? Operations worke mostly in isolation, occasionally interacting with application development teams. The operations and development teams used their own, often different, tools and complex slow-moving processes, such as change boards, approvals, checklists and 100-page policy documents, along with specialized tribal knowledge.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g1ec295bb39_0_227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235" name="Google Shape;2235;g1ec295bb39_0_2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routing layer is pluggable and extensible if a hardware or non-OpenShift software router is desired</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8" name="Shape 2318"/>
        <p:cNvGrpSpPr/>
        <p:nvPr/>
      </p:nvGrpSpPr>
      <p:grpSpPr>
        <a:xfrm>
          <a:off x="0" y="0"/>
          <a:ext cx="0" cy="0"/>
          <a:chOff x="0" y="0"/>
          <a:chExt cx="0" cy="0"/>
        </a:xfrm>
      </p:grpSpPr>
      <p:sp>
        <p:nvSpPr>
          <p:cNvPr id="2319" name="Google Shape;2319;g1ec295bb39_0_127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320" name="Google Shape;2320;g1ec295bb39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5" name="Shape 2415"/>
        <p:cNvGrpSpPr/>
        <p:nvPr/>
      </p:nvGrpSpPr>
      <p:grpSpPr>
        <a:xfrm>
          <a:off x="0" y="0"/>
          <a:ext cx="0" cy="0"/>
          <a:chOff x="0" y="0"/>
          <a:chExt cx="0" cy="0"/>
        </a:xfrm>
      </p:grpSpPr>
      <p:sp>
        <p:nvSpPr>
          <p:cNvPr id="2416" name="Google Shape;2416;g397e594293_0_72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417" name="Google Shape;2417;g397e594293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0" name="Shape 2420"/>
        <p:cNvGrpSpPr/>
        <p:nvPr/>
      </p:nvGrpSpPr>
      <p:grpSpPr>
        <a:xfrm>
          <a:off x="0" y="0"/>
          <a:ext cx="0" cy="0"/>
          <a:chOff x="0" y="0"/>
          <a:chExt cx="0" cy="0"/>
        </a:xfrm>
      </p:grpSpPr>
      <p:sp>
        <p:nvSpPr>
          <p:cNvPr id="2421" name="Google Shape;2421;g397e594293_0_72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422" name="Google Shape;2422;g397e594293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A basic architecture for a POC might involve a single master, an infranode (which could even be combined with the master), and two nodes.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An “infranode” is just a node in openshift that we’ve delegated to run the router and registry.</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However, eventually (non-PoC) we want to get rid of any single points of failures with multiple master and infra nodes</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3" name="Shape 2453"/>
        <p:cNvGrpSpPr/>
        <p:nvPr/>
      </p:nvGrpSpPr>
      <p:grpSpPr>
        <a:xfrm>
          <a:off x="0" y="0"/>
          <a:ext cx="0" cy="0"/>
          <a:chOff x="0" y="0"/>
          <a:chExt cx="0" cy="0"/>
        </a:xfrm>
      </p:grpSpPr>
      <p:sp>
        <p:nvSpPr>
          <p:cNvPr id="2454" name="Google Shape;2454;g397e594293_0_75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455" name="Google Shape;2455;g397e59429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Router and Registry high-availability is supported by adding an extra infra node. An extra infra node allows: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Scaling the router up to two instances, and place a load balancer in front to split traffic between them</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Scaling the registry to two instances provided there is some sort of shared storage available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3" name="Shape 2503"/>
        <p:cNvGrpSpPr/>
        <p:nvPr/>
      </p:nvGrpSpPr>
      <p:grpSpPr>
        <a:xfrm>
          <a:off x="0" y="0"/>
          <a:ext cx="0" cy="0"/>
          <a:chOff x="0" y="0"/>
          <a:chExt cx="0" cy="0"/>
        </a:xfrm>
      </p:grpSpPr>
      <p:sp>
        <p:nvSpPr>
          <p:cNvPr id="2504" name="Google Shape;2504;g397e594293_0_80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505" name="Google Shape;2505;g397e594293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A full HA setup requires a minimum of 3 instances because of etcd data store clustering, and a load balancer in front of the masters.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 application nodes can be scaled by simply adding more application nodes to the cluster</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7" name="Shape 2587"/>
        <p:cNvGrpSpPr/>
        <p:nvPr/>
      </p:nvGrpSpPr>
      <p:grpSpPr>
        <a:xfrm>
          <a:off x="0" y="0"/>
          <a:ext cx="0" cy="0"/>
          <a:chOff x="0" y="0"/>
          <a:chExt cx="0" cy="0"/>
        </a:xfrm>
      </p:grpSpPr>
      <p:sp>
        <p:nvSpPr>
          <p:cNvPr id="2588" name="Google Shape;2588;g1ec295bb39_0_9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589" name="Google Shape;2589;g1ec295bb3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2" name="Shape 2592"/>
        <p:cNvGrpSpPr/>
        <p:nvPr/>
      </p:nvGrpSpPr>
      <p:grpSpPr>
        <a:xfrm>
          <a:off x="0" y="0"/>
          <a:ext cx="0" cy="0"/>
          <a:chOff x="0" y="0"/>
          <a:chExt cx="0" cy="0"/>
        </a:xfrm>
      </p:grpSpPr>
      <p:sp>
        <p:nvSpPr>
          <p:cNvPr id="2593" name="Google Shape;2593;g28e578b2f7_0_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594" name="Google Shape;2594;g28e578b2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5" name="Shape 2605"/>
        <p:cNvGrpSpPr/>
        <p:nvPr/>
      </p:nvGrpSpPr>
      <p:grpSpPr>
        <a:xfrm>
          <a:off x="0" y="0"/>
          <a:ext cx="0" cy="0"/>
          <a:chOff x="0" y="0"/>
          <a:chExt cx="0" cy="0"/>
        </a:xfrm>
      </p:grpSpPr>
      <p:sp>
        <p:nvSpPr>
          <p:cNvPr id="2606" name="Google Shape;2606;g28e578b2f7_0_8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607" name="Google Shape;2607;g28e578b2f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3" name="Shape 2613"/>
        <p:cNvGrpSpPr/>
        <p:nvPr/>
      </p:nvGrpSpPr>
      <p:grpSpPr>
        <a:xfrm>
          <a:off x="0" y="0"/>
          <a:ext cx="0" cy="0"/>
          <a:chOff x="0" y="0"/>
          <a:chExt cx="0" cy="0"/>
        </a:xfrm>
      </p:grpSpPr>
      <p:sp>
        <p:nvSpPr>
          <p:cNvPr id="2614" name="Google Shape;2614;g28e578b2f7_0_9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615" name="Google Shape;2615;g28e578b2f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2c174bfd58_0_331: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2c174bfd58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Many of the practices and values in DevOps aim at mitigating this problem. However despite the fact that DevOps was first introduced in 2009, it only gained popularity in the last two years. The reason for that was that</a:t>
            </a:r>
            <a:r>
              <a:rPr lang="en" sz="1200"/>
              <a:t> </a:t>
            </a:r>
            <a:r>
              <a:rPr lang="en" sz="1200"/>
              <a:t>implementing many of these practises proved to be extremely difficult using virtualization and other technologies which were available at the time.</a:t>
            </a:r>
            <a:endParaRPr sz="1200"/>
          </a:p>
          <a:p>
            <a:pPr indent="0" lvl="0" marL="0" rtl="0">
              <a:spcBef>
                <a:spcPts val="0"/>
              </a:spcBef>
              <a:spcAft>
                <a:spcPts val="0"/>
              </a:spcAft>
              <a:buNone/>
            </a:pPr>
            <a:r>
              <a:t/>
            </a:r>
            <a:endParaRPr sz="1200"/>
          </a:p>
          <a:p>
            <a:pPr indent="-304800" lvl="0" marL="457200" rtl="0">
              <a:spcBef>
                <a:spcPts val="0"/>
              </a:spcBef>
              <a:spcAft>
                <a:spcPts val="0"/>
              </a:spcAft>
              <a:buSzPts val="1200"/>
              <a:buChar char="●"/>
            </a:pPr>
            <a:r>
              <a:rPr lang="en" sz="1200"/>
              <a:t>The idea behind the </a:t>
            </a:r>
            <a:r>
              <a:rPr b="1" lang="en" sz="1200"/>
              <a:t>Everything as Code concept</a:t>
            </a:r>
            <a:r>
              <a:rPr lang="en" sz="1200"/>
              <a:t> is that infrastructure, security, compliance and operations are all described and treated like application code such that they follow the same software development lifecycle practices. for example infrastructure as a code (define and codify, source repository, peer review, testing, immutability)</a:t>
            </a:r>
            <a:endParaRPr sz="1200"/>
          </a:p>
          <a:p>
            <a:pPr indent="-304800" lvl="0" marL="457200" rtl="0">
              <a:spcBef>
                <a:spcPts val="0"/>
              </a:spcBef>
              <a:spcAft>
                <a:spcPts val="0"/>
              </a:spcAft>
              <a:buSzPts val="1200"/>
              <a:buChar char="●"/>
            </a:pPr>
            <a:r>
              <a:rPr lang="en" sz="1200"/>
              <a:t>Automation </a:t>
            </a:r>
            <a:r>
              <a:rPr b="1" lang="en" sz="1200"/>
              <a:t>reduces errors</a:t>
            </a:r>
            <a:r>
              <a:rPr lang="en" sz="1200"/>
              <a:t>, </a:t>
            </a:r>
            <a:r>
              <a:rPr b="1" lang="en" sz="1200"/>
              <a:t>improves accuracy</a:t>
            </a:r>
            <a:r>
              <a:rPr lang="en" sz="1200"/>
              <a:t>, </a:t>
            </a:r>
            <a:r>
              <a:rPr b="1" lang="en" sz="1200"/>
              <a:t>reduces delays</a:t>
            </a:r>
            <a:r>
              <a:rPr lang="en" sz="1200"/>
              <a:t> and </a:t>
            </a:r>
            <a:r>
              <a:rPr b="1" lang="en" sz="1200"/>
              <a:t>removes tedium</a:t>
            </a:r>
            <a:r>
              <a:rPr lang="en" sz="1200"/>
              <a:t>. Automation is good for everyone, at every level of the enterprise. Further improve workspaces, engagement and productivity </a:t>
            </a:r>
            <a:endParaRPr sz="1200"/>
          </a:p>
          <a:p>
            <a:pPr indent="-304800" lvl="0" marL="457200" rtl="0">
              <a:spcBef>
                <a:spcPts val="0"/>
              </a:spcBef>
              <a:spcAft>
                <a:spcPts val="0"/>
              </a:spcAft>
              <a:buSzPts val="1200"/>
              <a:buChar char="●"/>
            </a:pPr>
            <a:r>
              <a:rPr lang="en" sz="1200"/>
              <a:t>After every build with </a:t>
            </a:r>
            <a:r>
              <a:rPr b="1" lang="en" sz="1200"/>
              <a:t>releasable</a:t>
            </a:r>
            <a:r>
              <a:rPr lang="en" sz="1200"/>
              <a:t> stories, in case some of the stories are rejected because of QA or based on business request, what is the guarantee that you still can release your software and push it to production</a:t>
            </a:r>
            <a:endParaRPr sz="1200"/>
          </a:p>
          <a:p>
            <a:pPr indent="-304800" lvl="0" marL="457200" rtl="0">
              <a:spcBef>
                <a:spcPts val="0"/>
              </a:spcBef>
              <a:spcAft>
                <a:spcPts val="0"/>
              </a:spcAft>
              <a:buSzPts val="1200"/>
              <a:buChar char="●"/>
            </a:pPr>
            <a:r>
              <a:rPr lang="en" sz="1200"/>
              <a:t>Without </a:t>
            </a:r>
            <a:r>
              <a:rPr b="1" lang="en" sz="1200"/>
              <a:t>feedback</a:t>
            </a:r>
            <a:r>
              <a:rPr lang="en" sz="1200"/>
              <a:t>, mistakes will be done again and again, and it would take us so many iterations until we find and fix them.</a:t>
            </a:r>
            <a:endParaRPr sz="1200"/>
          </a:p>
          <a:p>
            <a:pPr indent="-304800" lvl="0" marL="457200" rtl="0">
              <a:spcBef>
                <a:spcPts val="0"/>
              </a:spcBef>
              <a:spcAft>
                <a:spcPts val="0"/>
              </a:spcAft>
              <a:buSzPts val="1200"/>
              <a:buChar char="●"/>
            </a:pPr>
            <a:r>
              <a:rPr b="1" lang="en" sz="1200"/>
              <a:t>Delivery pipeline</a:t>
            </a:r>
            <a:r>
              <a:rPr lang="en" sz="1200"/>
              <a:t> are the easiest way to group all above capabilities and orchestrate them to deliver software with quality and efficiency </a:t>
            </a:r>
            <a:endParaRPr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7" name="Shape 2627"/>
        <p:cNvGrpSpPr/>
        <p:nvPr/>
      </p:nvGrpSpPr>
      <p:grpSpPr>
        <a:xfrm>
          <a:off x="0" y="0"/>
          <a:ext cx="0" cy="0"/>
          <a:chOff x="0" y="0"/>
          <a:chExt cx="0" cy="0"/>
        </a:xfrm>
      </p:grpSpPr>
      <p:sp>
        <p:nvSpPr>
          <p:cNvPr id="2628" name="Google Shape;2628;g28e578b2f7_0_11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629" name="Google Shape;2629;g28e578b2f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5" name="Shape 2645"/>
        <p:cNvGrpSpPr/>
        <p:nvPr/>
      </p:nvGrpSpPr>
      <p:grpSpPr>
        <a:xfrm>
          <a:off x="0" y="0"/>
          <a:ext cx="0" cy="0"/>
          <a:chOff x="0" y="0"/>
          <a:chExt cx="0" cy="0"/>
        </a:xfrm>
      </p:grpSpPr>
      <p:sp>
        <p:nvSpPr>
          <p:cNvPr id="2646" name="Google Shape;2646;g2823482adc_0_18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647" name="Google Shape;2647;g2823482ad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A service is a grouping of pods that are running on the cluster based on a set of labels (selector). Services provide important features that are standardized across the cluster: internal load-balancing, service discovery between applications, and features to support zero-downtime application deployments.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Backing pods can be added to or removed from a service arbitrarily while the service remains consistently available, enabling anything that depends on the service to refer to it at a consistent address.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Services are assigned an IP address and port pair that, when accessed, proxy to an appropriate backing pod. External IPs can also be assigned to services in order to make them accessible from the outside network.</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On the slide, the service is configured to discover pods and load-balance traffic between pods that have both app=payroll and role=frontend labels set</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a:p>
            <a:pPr indent="-317500" lvl="0" marL="457200" rtl="0">
              <a:spcBef>
                <a:spcPts val="0"/>
              </a:spcBef>
              <a:spcAft>
                <a:spcPts val="0"/>
              </a:spcAft>
              <a:buSzPts val="1400"/>
              <a:buChar char="●"/>
            </a:pPr>
            <a:r>
              <a:rPr lang="en">
                <a:solidFill>
                  <a:schemeClr val="dk1"/>
                </a:solidFill>
              </a:rPr>
              <a:t>When a new pod is deployed on the cluster with the same labels as the service selector, it is automatically added to the list of endpoints load-balanced by the service. If one of the pod gets removed, the service immediately removes it from the list of endpoints and does not send traffic to it anymore.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Service selector allows load-balancing between multiple versions of the application pods (version=1.0 and version=2.0) in order to achieve A/B testing and other deployment patterns out-of-the-box</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On the slide, the service is configured to discover pods and load-balance traffic between pods that have both app=payroll and role=frontend labels set. Since both v1 and v2 of the frontend pods are deployed and have those labels set, ⅓ of the traffic would be to sent to the frontend v2 to achieve canary release or A/B testing for example.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8" name="Shape 2718"/>
        <p:cNvGrpSpPr/>
        <p:nvPr/>
      </p:nvGrpSpPr>
      <p:grpSpPr>
        <a:xfrm>
          <a:off x="0" y="0"/>
          <a:ext cx="0" cy="0"/>
          <a:chOff x="0" y="0"/>
          <a:chExt cx="0" cy="0"/>
        </a:xfrm>
      </p:grpSpPr>
      <p:sp>
        <p:nvSpPr>
          <p:cNvPr id="2719" name="Google Shape;2719;g2823482adc_0_37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20" name="Google Shape;2720;g2823482ad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 route exposes a service at a host name, like www.example.com, so that external clients can reach it by name.</a:t>
            </a:r>
            <a:endParaRPr/>
          </a:p>
          <a:p>
            <a:pPr indent="-317500" lvl="0" marL="457200" rtl="0">
              <a:spcBef>
                <a:spcPts val="0"/>
              </a:spcBef>
              <a:spcAft>
                <a:spcPts val="0"/>
              </a:spcAft>
              <a:buSzPts val="1400"/>
              <a:buChar char="●"/>
            </a:pPr>
            <a:r>
              <a:rPr lang="en"/>
              <a:t>DNS resolution for a host name is handled separately from routing. Admin may have configured a DNS wildcard entry that will resolve to the node that is running the OpenShift Container Platform router</a:t>
            </a:r>
            <a:endParaRPr/>
          </a:p>
          <a:p>
            <a:pPr indent="-317500" lvl="0" marL="457200" rtl="0">
              <a:spcBef>
                <a:spcPts val="0"/>
              </a:spcBef>
              <a:spcAft>
                <a:spcPts val="0"/>
              </a:spcAft>
              <a:buSzPts val="1400"/>
              <a:buChar char="●"/>
            </a:pPr>
            <a:r>
              <a:rPr lang="en"/>
              <a:t>Pods running on OpenShift, don’t need to go through the routing layer and can interact with each other directly through the services.</a:t>
            </a:r>
            <a:endParaRPr/>
          </a:p>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9" name="Shape 2739"/>
        <p:cNvGrpSpPr/>
        <p:nvPr/>
      </p:nvGrpSpPr>
      <p:grpSpPr>
        <a:xfrm>
          <a:off x="0" y="0"/>
          <a:ext cx="0" cy="0"/>
          <a:chOff x="0" y="0"/>
          <a:chExt cx="0" cy="0"/>
        </a:xfrm>
      </p:grpSpPr>
      <p:sp>
        <p:nvSpPr>
          <p:cNvPr id="2740" name="Google Shape;2740;g2823482adc_0_2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41" name="Google Shape;2741;g2823482ad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6" name="Shape 2746"/>
        <p:cNvGrpSpPr/>
        <p:nvPr/>
      </p:nvGrpSpPr>
      <p:grpSpPr>
        <a:xfrm>
          <a:off x="0" y="0"/>
          <a:ext cx="0" cy="0"/>
          <a:chOff x="0" y="0"/>
          <a:chExt cx="0" cy="0"/>
        </a:xfrm>
      </p:grpSpPr>
      <p:sp>
        <p:nvSpPr>
          <p:cNvPr id="2747" name="Google Shape;2747;g28e578b2f7_0_6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48" name="Google Shape;2748;g28e578b2f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3" name="Shape 2753"/>
        <p:cNvGrpSpPr/>
        <p:nvPr/>
      </p:nvGrpSpPr>
      <p:grpSpPr>
        <a:xfrm>
          <a:off x="0" y="0"/>
          <a:ext cx="0" cy="0"/>
          <a:chOff x="0" y="0"/>
          <a:chExt cx="0" cy="0"/>
        </a:xfrm>
      </p:grpSpPr>
      <p:sp>
        <p:nvSpPr>
          <p:cNvPr id="2754" name="Google Shape;2754;g28e578b2f7_0_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55" name="Google Shape;2755;g28e578b2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8" name="Shape 2758"/>
        <p:cNvGrpSpPr/>
        <p:nvPr/>
      </p:nvGrpSpPr>
      <p:grpSpPr>
        <a:xfrm>
          <a:off x="0" y="0"/>
          <a:ext cx="0" cy="0"/>
          <a:chOff x="0" y="0"/>
          <a:chExt cx="0" cy="0"/>
        </a:xfrm>
      </p:grpSpPr>
      <p:sp>
        <p:nvSpPr>
          <p:cNvPr id="2759" name="Google Shape;2759;g2823482adc_0_4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60" name="Google Shape;2760;g2823482ad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Font typeface="Arial"/>
              <a:buNone/>
            </a:pPr>
            <a:r>
              <a:rPr lang="en" sz="1000">
                <a:solidFill>
                  <a:schemeClr val="dk1"/>
                </a:solidFill>
              </a:rPr>
              <a:t>Speaker:</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The Master is responsible for monitoring the health of Pods, and for automatically scaling them as desired</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Users configure Pod probes for liveness and readiness</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Currently pods may be automatically scaled based on CPU utilization</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Discussion:</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The Master handles checking the health of pods by executing the defined liveness and readiness probes</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Probes can be easily defined by users</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Autoscaling is available today against CPU only</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The next slides will depict a health event for you to describe</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Transcript:</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The OpenShift Master is capable of monitoring application health via user-defined Pod probes. The Master is also capable of scaling out Pods based on CPU utilization metrics.</a:t>
            </a:r>
            <a:endParaRPr>
              <a:solidFill>
                <a:schemeClr val="dk1"/>
              </a:solidFill>
            </a:endParaRPr>
          </a:p>
          <a:p>
            <a:pPr indent="0" lvl="0" marL="0" rtl="0">
              <a:lnSpc>
                <a:spcPct val="115000"/>
              </a:lnSpc>
              <a:spcBef>
                <a:spcPts val="0"/>
              </a:spcBef>
              <a:spcAft>
                <a:spcPts val="0"/>
              </a:spcAft>
              <a:buNone/>
            </a:pPr>
            <a:r>
              <a:t/>
            </a:r>
            <a:endParaRPr sz="1000">
              <a:solidFill>
                <a:schemeClr val="dk1"/>
              </a:solidFill>
            </a:endParaRPr>
          </a:p>
          <a:p>
            <a:pPr indent="0" lvl="0" marL="0" rtl="0">
              <a:lnSpc>
                <a:spcPct val="115000"/>
              </a:lnSpc>
              <a:spcBef>
                <a:spcPts val="0"/>
              </a:spcBef>
              <a:spcAft>
                <a:spcPts val="0"/>
              </a:spcAft>
              <a:buNone/>
            </a:pPr>
            <a:r>
              <a:t/>
            </a:r>
            <a:endParaRPr sz="1000">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Speaker:</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What happens when the Master sees that a Pod is failing its probes?</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What happens if containers inside the Pod exited because of a crash or other issue?</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Discussion:</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Here you are describing the beginning of how the Master detects failures and remediates them</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Transcript:</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This first slide allows you to ask the question “What happens when…?”. The next slide will describe the remediation process for failed Pods.</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nSpc>
                <a:spcPct val="115000"/>
              </a:lnSpc>
              <a:spcBef>
                <a:spcPts val="0"/>
              </a:spcBef>
              <a:spcAft>
                <a:spcPts val="0"/>
              </a:spcAft>
              <a:buNone/>
            </a:pPr>
            <a:r>
              <a:t/>
            </a:r>
            <a:endParaRPr sz="1000">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Speaker:</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The Master will automatically restart Pods that have failed probes or possibly exited due to container crashes.</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Pods that fail too often are marked as bad and are temporarily not restarted.</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OpenShift’s service layer makes sure that it only sends traffic to healthy Pods, maintaining component availability -- all orchestrated by the Master automatically.</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Discussion:</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The Master will restart Pods that are determined to be failing, for whatever reason.</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The Service layer is automatically updated with only healthy Pods as endpoints.</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All of this is done automatically.</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Pods that continually fail are not restarted for a while. This is a “crash loop back-off”.</a:t>
            </a:r>
            <a:endParaRPr>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Transcript:</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sz="1000">
              <a:solidFill>
                <a:schemeClr val="dk1"/>
              </a:solidFill>
            </a:endParaRPr>
          </a:p>
          <a:p>
            <a:pPr indent="0" lvl="0" marL="0" rtl="0">
              <a:lnSpc>
                <a:spcPct val="115000"/>
              </a:lnSpc>
              <a:spcBef>
                <a:spcPts val="0"/>
              </a:spcBef>
              <a:spcAft>
                <a:spcPts val="0"/>
              </a:spcAft>
              <a:buNone/>
            </a:pPr>
            <a:r>
              <a:t/>
            </a:r>
            <a:endParaRPr sz="1000">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Speaker:</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When a node fails, master sees that the pod is failing its probes</a:t>
            </a:r>
            <a:endParaRPr sz="1000">
              <a:solidFill>
                <a:schemeClr val="dk1"/>
              </a:solidFill>
            </a:endParaRPr>
          </a:p>
          <a:p>
            <a:pPr indent="0" lvl="0" marL="0" rtl="0">
              <a:lnSpc>
                <a:spcPct val="115000"/>
              </a:lnSpc>
              <a:spcBef>
                <a:spcPts val="0"/>
              </a:spcBef>
              <a:spcAft>
                <a:spcPts val="0"/>
              </a:spcAft>
              <a:buClr>
                <a:schemeClr val="dk1"/>
              </a:buClr>
              <a:buFont typeface="Arial"/>
              <a:buNone/>
            </a:pPr>
            <a:r>
              <a:rPr lang="en" sz="1000">
                <a:solidFill>
                  <a:schemeClr val="dk1"/>
                </a:solidFill>
              </a:rPr>
              <a:t>* It is essential the same process as when a pod fails for other reasons</a:t>
            </a:r>
            <a:endParaRPr sz="1000">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The Master will automatically restart Pods that had been scheduled on the failed node, on other healthy nodes that have enough capacity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000">
                <a:solidFill>
                  <a:schemeClr val="dk1"/>
                </a:solidFill>
              </a:rPr>
              <a:t>* OpenShift’s service layer makes sure that it only sends traffic to healthy Pods, maintaining component availability -- all orchestrated by the Master automatically.</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5" name="Shape 2785"/>
        <p:cNvGrpSpPr/>
        <p:nvPr/>
      </p:nvGrpSpPr>
      <p:grpSpPr>
        <a:xfrm>
          <a:off x="0" y="0"/>
          <a:ext cx="0" cy="0"/>
          <a:chOff x="0" y="0"/>
          <a:chExt cx="0" cy="0"/>
        </a:xfrm>
      </p:grpSpPr>
      <p:sp>
        <p:nvSpPr>
          <p:cNvPr id="2786" name="Google Shape;2786;g28e578b2f7_0_16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87" name="Google Shape;2787;g28e578b2f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9" name="Shape 2819"/>
        <p:cNvGrpSpPr/>
        <p:nvPr/>
      </p:nvGrpSpPr>
      <p:grpSpPr>
        <a:xfrm>
          <a:off x="0" y="0"/>
          <a:ext cx="0" cy="0"/>
          <a:chOff x="0" y="0"/>
          <a:chExt cx="0" cy="0"/>
        </a:xfrm>
      </p:grpSpPr>
      <p:sp>
        <p:nvSpPr>
          <p:cNvPr id="2820" name="Google Shape;2820;g28e578b2f7_0_20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21" name="Google Shape;2821;g28e578b2f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9" name="Shape 2849"/>
        <p:cNvGrpSpPr/>
        <p:nvPr/>
      </p:nvGrpSpPr>
      <p:grpSpPr>
        <a:xfrm>
          <a:off x="0" y="0"/>
          <a:ext cx="0" cy="0"/>
          <a:chOff x="0" y="0"/>
          <a:chExt cx="0" cy="0"/>
        </a:xfrm>
      </p:grpSpPr>
      <p:sp>
        <p:nvSpPr>
          <p:cNvPr id="2850" name="Google Shape;2850;g2823482adc_0_50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51" name="Google Shape;2851;g2823482adc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2faaff991e_0_18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849" name="Google Shape;849;g2faaff991e_0_1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4" name="Shape 2854"/>
        <p:cNvGrpSpPr/>
        <p:nvPr/>
      </p:nvGrpSpPr>
      <p:grpSpPr>
        <a:xfrm>
          <a:off x="0" y="0"/>
          <a:ext cx="0" cy="0"/>
          <a:chOff x="0" y="0"/>
          <a:chExt cx="0" cy="0"/>
        </a:xfrm>
      </p:grpSpPr>
      <p:sp>
        <p:nvSpPr>
          <p:cNvPr id="2855" name="Google Shape;2855;g28e578b2f7_0_24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56" name="Google Shape;2856;g28e578b2f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1" name="Shape 2861"/>
        <p:cNvGrpSpPr/>
        <p:nvPr/>
      </p:nvGrpSpPr>
      <p:grpSpPr>
        <a:xfrm>
          <a:off x="0" y="0"/>
          <a:ext cx="0" cy="0"/>
          <a:chOff x="0" y="0"/>
          <a:chExt cx="0" cy="0"/>
        </a:xfrm>
      </p:grpSpPr>
      <p:sp>
        <p:nvSpPr>
          <p:cNvPr id="2862" name="Google Shape;2862;g28e578b2f7_0_25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63" name="Google Shape;2863;g28e578b2f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8" name="Shape 2868"/>
        <p:cNvGrpSpPr/>
        <p:nvPr/>
      </p:nvGrpSpPr>
      <p:grpSpPr>
        <a:xfrm>
          <a:off x="0" y="0"/>
          <a:ext cx="0" cy="0"/>
          <a:chOff x="0" y="0"/>
          <a:chExt cx="0" cy="0"/>
        </a:xfrm>
      </p:grpSpPr>
      <p:sp>
        <p:nvSpPr>
          <p:cNvPr id="2869" name="Google Shape;2869;g28e578b2f7_0_24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70" name="Google Shape;2870;g28e578b2f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3" name="Shape 2883"/>
        <p:cNvGrpSpPr/>
        <p:nvPr/>
      </p:nvGrpSpPr>
      <p:grpSpPr>
        <a:xfrm>
          <a:off x="0" y="0"/>
          <a:ext cx="0" cy="0"/>
          <a:chOff x="0" y="0"/>
          <a:chExt cx="0" cy="0"/>
        </a:xfrm>
      </p:grpSpPr>
      <p:sp>
        <p:nvSpPr>
          <p:cNvPr id="2884" name="Google Shape;2884;g28e578b2f7_0_29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85" name="Google Shape;2885;g28e578b2f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Google Shape;2891;g2823482adc_0_86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92" name="Google Shape;2892;g2823482adc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5" name="Shape 2895"/>
        <p:cNvGrpSpPr/>
        <p:nvPr/>
      </p:nvGrpSpPr>
      <p:grpSpPr>
        <a:xfrm>
          <a:off x="0" y="0"/>
          <a:ext cx="0" cy="0"/>
          <a:chOff x="0" y="0"/>
          <a:chExt cx="0" cy="0"/>
        </a:xfrm>
      </p:grpSpPr>
      <p:sp>
        <p:nvSpPr>
          <p:cNvPr id="2896" name="Google Shape;2896;g28e578b2f7_0_26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97" name="Google Shape;2897;g28e578b2f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6" name="Shape 2906"/>
        <p:cNvGrpSpPr/>
        <p:nvPr/>
      </p:nvGrpSpPr>
      <p:grpSpPr>
        <a:xfrm>
          <a:off x="0" y="0"/>
          <a:ext cx="0" cy="0"/>
          <a:chOff x="0" y="0"/>
          <a:chExt cx="0" cy="0"/>
        </a:xfrm>
      </p:grpSpPr>
      <p:sp>
        <p:nvSpPr>
          <p:cNvPr id="2907" name="Google Shape;2907;g28e578b2f7_0_27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08" name="Google Shape;2908;g28e578b2f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3" name="Shape 2913"/>
        <p:cNvGrpSpPr/>
        <p:nvPr/>
      </p:nvGrpSpPr>
      <p:grpSpPr>
        <a:xfrm>
          <a:off x="0" y="0"/>
          <a:ext cx="0" cy="0"/>
          <a:chOff x="0" y="0"/>
          <a:chExt cx="0" cy="0"/>
        </a:xfrm>
      </p:grpSpPr>
      <p:sp>
        <p:nvSpPr>
          <p:cNvPr id="2914" name="Google Shape;2914;g2823482adc_0_72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15" name="Google Shape;2915;g2823482adc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7" name="Shape 2937"/>
        <p:cNvGrpSpPr/>
        <p:nvPr/>
      </p:nvGrpSpPr>
      <p:grpSpPr>
        <a:xfrm>
          <a:off x="0" y="0"/>
          <a:ext cx="0" cy="0"/>
          <a:chOff x="0" y="0"/>
          <a:chExt cx="0" cy="0"/>
        </a:xfrm>
      </p:grpSpPr>
      <p:sp>
        <p:nvSpPr>
          <p:cNvPr id="2938" name="Google Shape;2938;g2823482adc_0_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39" name="Google Shape;2939;g2823482a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9" name="Shape 2949"/>
        <p:cNvGrpSpPr/>
        <p:nvPr/>
      </p:nvGrpSpPr>
      <p:grpSpPr>
        <a:xfrm>
          <a:off x="0" y="0"/>
          <a:ext cx="0" cy="0"/>
          <a:chOff x="0" y="0"/>
          <a:chExt cx="0" cy="0"/>
        </a:xfrm>
      </p:grpSpPr>
      <p:sp>
        <p:nvSpPr>
          <p:cNvPr id="2950" name="Google Shape;2950;g2823482adc_0_1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51" name="Google Shape;2951;g2823482ad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2faaff991e_0_195: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2faaff991e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rgbClr val="000000"/>
              </a:buClr>
              <a:buSzPts val="1200"/>
              <a:buFont typeface="Arial"/>
              <a:buChar char="●"/>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8" name="Shape 2958"/>
        <p:cNvGrpSpPr/>
        <p:nvPr/>
      </p:nvGrpSpPr>
      <p:grpSpPr>
        <a:xfrm>
          <a:off x="0" y="0"/>
          <a:ext cx="0" cy="0"/>
          <a:chOff x="0" y="0"/>
          <a:chExt cx="0" cy="0"/>
        </a:xfrm>
      </p:grpSpPr>
      <p:sp>
        <p:nvSpPr>
          <p:cNvPr id="2959" name="Google Shape;2959;g2823482adc_0_39: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60" name="Google Shape;2960;g2823482a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3" name="Shape 2963"/>
        <p:cNvGrpSpPr/>
        <p:nvPr/>
      </p:nvGrpSpPr>
      <p:grpSpPr>
        <a:xfrm>
          <a:off x="0" y="0"/>
          <a:ext cx="0" cy="0"/>
          <a:chOff x="0" y="0"/>
          <a:chExt cx="0" cy="0"/>
        </a:xfrm>
      </p:grpSpPr>
      <p:sp>
        <p:nvSpPr>
          <p:cNvPr id="2964" name="Google Shape;2964;g2823482adc_0_87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65" name="Google Shape;2965;g2823482adc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8" name="Shape 2968"/>
        <p:cNvGrpSpPr/>
        <p:nvPr/>
      </p:nvGrpSpPr>
      <p:grpSpPr>
        <a:xfrm>
          <a:off x="0" y="0"/>
          <a:ext cx="0" cy="0"/>
          <a:chOff x="0" y="0"/>
          <a:chExt cx="0" cy="0"/>
        </a:xfrm>
      </p:grpSpPr>
      <p:sp>
        <p:nvSpPr>
          <p:cNvPr id="2969" name="Google Shape;2969;g2823482adc_0_87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70" name="Google Shape;2970;g2823482adc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rPr>
              <a:t>Securing enterprise use of containers requires an </a:t>
            </a:r>
            <a:r>
              <a:rPr lang="en" sz="1400">
                <a:solidFill>
                  <a:srgbClr val="FF0000"/>
                </a:solidFill>
              </a:rPr>
              <a:t>OS that can manage multi-tenancy of the container runtime</a:t>
            </a:r>
            <a:r>
              <a:rPr lang="en" sz="1400">
                <a:solidFill>
                  <a:schemeClr val="dk1"/>
                </a:solidFill>
              </a:rPr>
              <a:t>: you need an OS that can </a:t>
            </a:r>
            <a:r>
              <a:rPr lang="en" sz="1400">
                <a:solidFill>
                  <a:srgbClr val="FF0000"/>
                </a:solidFill>
              </a:rPr>
              <a:t>secure containers at the boundaries</a:t>
            </a:r>
            <a:r>
              <a:rPr lang="en" sz="1400">
                <a:solidFill>
                  <a:schemeClr val="dk1"/>
                </a:solidFill>
              </a:rPr>
              <a:t>: securing the </a:t>
            </a:r>
            <a:r>
              <a:rPr lang="en" sz="1400">
                <a:solidFill>
                  <a:srgbClr val="FF0000"/>
                </a:solidFill>
              </a:rPr>
              <a:t>host kernel from container escapes and securing containers from each other</a:t>
            </a:r>
            <a:r>
              <a:rPr lang="en" sz="1400">
                <a:solidFill>
                  <a:schemeClr val="dk1"/>
                </a:solidFill>
              </a:rPr>
              <a:t>.</a:t>
            </a:r>
            <a:endParaRPr sz="1400">
              <a:solidFill>
                <a:schemeClr val="dk1"/>
              </a:solidFill>
            </a:endParaRPr>
          </a:p>
          <a:p>
            <a:pPr indent="0" lvl="0" marL="0" rtl="0">
              <a:spcBef>
                <a:spcPts val="800"/>
              </a:spcBef>
              <a:spcAft>
                <a:spcPts val="0"/>
              </a:spcAft>
              <a:buClr>
                <a:schemeClr val="dk1"/>
              </a:buClr>
              <a:buSzPts val="1100"/>
              <a:buFont typeface="Arial"/>
              <a:buNone/>
            </a:pPr>
            <a:r>
              <a:rPr lang="en" sz="1400">
                <a:solidFill>
                  <a:schemeClr val="dk1"/>
                </a:solidFill>
              </a:rPr>
              <a:t>There are multiple levels of security and a lot of history involved in securing containers on Linux. </a:t>
            </a:r>
            <a:r>
              <a:rPr lang="en" sz="1400">
                <a:solidFill>
                  <a:srgbClr val="FF0000"/>
                </a:solidFill>
              </a:rPr>
              <a:t>Linux namespaces, SELinux, CGroups and Secure Computing Mode (seccomp) </a:t>
            </a:r>
            <a:r>
              <a:rPr lang="en" sz="1400">
                <a:solidFill>
                  <a:schemeClr val="dk1"/>
                </a:solidFill>
              </a:rPr>
              <a:t>are four of the security features available for securing containers running on Red Hat Enterprise Linux. We don’t have time to dig deep into the capabilities of each of these, but I’d like to touch on a few key points. Let's start talking about namespaces.</a:t>
            </a:r>
            <a:endParaRPr sz="1400">
              <a:solidFill>
                <a:schemeClr val="dk1"/>
              </a:solidFill>
            </a:endParaRPr>
          </a:p>
          <a:p>
            <a:pPr indent="0" lvl="0" marL="0" rtl="0">
              <a:spcBef>
                <a:spcPts val="800"/>
              </a:spcBef>
              <a:spcAft>
                <a:spcPts val="0"/>
              </a:spcAft>
              <a:buClr>
                <a:schemeClr val="dk1"/>
              </a:buClr>
              <a:buSzPts val="1100"/>
              <a:buFont typeface="Arial"/>
              <a:buNone/>
            </a:pPr>
            <a:r>
              <a:t/>
            </a:r>
            <a:endParaRPr sz="900">
              <a:solidFill>
                <a:schemeClr val="dk1"/>
              </a:solidFill>
            </a:endParaRPr>
          </a:p>
          <a:p>
            <a:pPr indent="0" lvl="0" marL="0">
              <a:spcBef>
                <a:spcPts val="800"/>
              </a:spcBef>
              <a:spcAft>
                <a:spcPts val="0"/>
              </a:spcAft>
              <a:buNone/>
            </a:pPr>
            <a:r>
              <a:t/>
            </a:r>
            <a:endParaRPr/>
          </a:p>
          <a:p>
            <a:pPr indent="0" lvl="0" marL="0" rtl="0">
              <a:spcBef>
                <a:spcPts val="0"/>
              </a:spcBef>
              <a:spcAft>
                <a:spcPts val="0"/>
              </a:spcAft>
              <a:buClr>
                <a:schemeClr val="dk1"/>
              </a:buClr>
              <a:buSzPts val="1100"/>
              <a:buFont typeface="Arial"/>
              <a:buNone/>
            </a:pPr>
            <a:r>
              <a:rPr lang="en" sz="1400">
                <a:solidFill>
                  <a:schemeClr val="dk1"/>
                </a:solidFill>
                <a:uFill>
                  <a:noFill/>
                </a:uFill>
                <a:latin typeface="Proxima Nova"/>
                <a:ea typeface="Proxima Nova"/>
                <a:cs typeface="Proxima Nova"/>
                <a:sym typeface="Proxima Nova"/>
                <a:hlinkClick r:id="rId2"/>
              </a:rPr>
              <a:t> </a:t>
            </a:r>
            <a:r>
              <a:rPr lang="en" sz="1400" u="sng">
                <a:solidFill>
                  <a:schemeClr val="hlink"/>
                </a:solidFill>
                <a:latin typeface="Proxima Nova"/>
                <a:ea typeface="Proxima Nova"/>
                <a:cs typeface="Proxima Nova"/>
                <a:sym typeface="Proxima Nova"/>
                <a:hlinkClick r:id="rId3"/>
              </a:rPr>
              <a:t>Linux namespaces</a:t>
            </a:r>
            <a:r>
              <a:rPr lang="en" sz="1400">
                <a:solidFill>
                  <a:schemeClr val="dk1"/>
                </a:solidFill>
                <a:latin typeface="Proxima Nova"/>
                <a:ea typeface="Proxima Nova"/>
                <a:cs typeface="Proxima Nova"/>
                <a:sym typeface="Proxima Nova"/>
              </a:rPr>
              <a:t> provide the fundamentals of container isolation. A namespace provides abstraction and makes it appear to the processes within the namespace that they have their own instance of global resources. The most important namespaces from a container point of view are the PID and the Network namespace.</a:t>
            </a:r>
            <a:endParaRPr sz="1400">
              <a:solidFill>
                <a:schemeClr val="dk1"/>
              </a:solidFill>
              <a:latin typeface="Proxima Nova"/>
              <a:ea typeface="Proxima Nova"/>
              <a:cs typeface="Proxima Nova"/>
              <a:sym typeface="Proxima Nova"/>
            </a:endParaRPr>
          </a:p>
          <a:p>
            <a:pPr indent="-317500" lvl="0" marL="457200" rtl="0">
              <a:spcBef>
                <a:spcPts val="800"/>
              </a:spcBef>
              <a:spcAft>
                <a:spcPts val="0"/>
              </a:spcAft>
              <a:buClr>
                <a:srgbClr val="FF0000"/>
              </a:buClr>
              <a:buSzPts val="1400"/>
              <a:buFont typeface="Arial"/>
              <a:buChar char="●"/>
            </a:pPr>
            <a:r>
              <a:rPr b="1" lang="en" sz="1400">
                <a:solidFill>
                  <a:srgbClr val="FF0000"/>
                </a:solidFill>
                <a:latin typeface="Proxima Nova"/>
                <a:ea typeface="Proxima Nova"/>
                <a:cs typeface="Proxima Nova"/>
                <a:sym typeface="Proxima Nova"/>
              </a:rPr>
              <a:t>The PID NameSpace</a:t>
            </a:r>
            <a:r>
              <a:rPr lang="en" sz="1400">
                <a:solidFill>
                  <a:srgbClr val="FF0000"/>
                </a:solidFill>
                <a:latin typeface="Proxima Nova"/>
                <a:ea typeface="Proxima Nova"/>
                <a:cs typeface="Proxima Nova"/>
                <a:sym typeface="Proxima Nova"/>
              </a:rPr>
              <a:t> Allows the container to only see the processes within the container and not any processes on the host or other containers.</a:t>
            </a:r>
            <a:endParaRPr sz="1400">
              <a:solidFill>
                <a:srgbClr val="FF0000"/>
              </a:solidFill>
              <a:latin typeface="Proxima Nova"/>
              <a:ea typeface="Proxima Nova"/>
              <a:cs typeface="Proxima Nova"/>
              <a:sym typeface="Proxima Nova"/>
            </a:endParaRPr>
          </a:p>
          <a:p>
            <a:pPr indent="-317500" lvl="0" marL="457200" rtl="0">
              <a:spcBef>
                <a:spcPts val="0"/>
              </a:spcBef>
              <a:spcAft>
                <a:spcPts val="0"/>
              </a:spcAft>
              <a:buClr>
                <a:srgbClr val="FF0000"/>
              </a:buClr>
              <a:buSzPts val="1400"/>
              <a:buFont typeface="Arial"/>
              <a:buChar char="●"/>
            </a:pPr>
            <a:r>
              <a:rPr b="1" lang="en" sz="1400">
                <a:solidFill>
                  <a:srgbClr val="FF0000"/>
                </a:solidFill>
                <a:latin typeface="Proxima Nova"/>
                <a:ea typeface="Proxima Nova"/>
                <a:cs typeface="Proxima Nova"/>
                <a:sym typeface="Proxima Nova"/>
              </a:rPr>
              <a:t>The Network NameSpace</a:t>
            </a:r>
            <a:r>
              <a:rPr lang="en" sz="1400">
                <a:solidFill>
                  <a:srgbClr val="FF0000"/>
                </a:solidFill>
                <a:latin typeface="Proxima Nova"/>
                <a:ea typeface="Proxima Nova"/>
                <a:cs typeface="Proxima Nova"/>
                <a:sym typeface="Proxima Nova"/>
              </a:rPr>
              <a:t> Allows the container to only communicate with internal or external networks.</a:t>
            </a:r>
            <a:endParaRPr sz="1400">
              <a:solidFill>
                <a:srgbClr val="FF0000"/>
              </a:solidFill>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The Networking Namespace is an essential part of protecting containers from communicating with other containers on the same host. OpenShift leverages both namespaces to provide a native layer of security from a process and network level that enables containers on the same host to co-exist.</a:t>
            </a:r>
            <a:endParaRPr sz="1400">
              <a:solidFill>
                <a:schemeClr val="dk1"/>
              </a:solidFill>
              <a:latin typeface="Proxima Nova"/>
              <a:ea typeface="Proxima Nova"/>
              <a:cs typeface="Proxima Nova"/>
              <a:sym typeface="Proxima Nova"/>
            </a:endParaRPr>
          </a:p>
          <a:p>
            <a:pPr indent="0" lvl="0" marL="0">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ADDON:</a:t>
            </a:r>
            <a:endParaRPr sz="1200">
              <a:solidFill>
                <a:schemeClr val="dk1"/>
              </a:solidFill>
              <a:latin typeface="Proxima Nova"/>
              <a:ea typeface="Proxima Nova"/>
              <a:cs typeface="Proxima Nova"/>
              <a:sym typeface="Proxima Nova"/>
            </a:endParaRPr>
          </a:p>
          <a:p>
            <a:pPr indent="-304800" lvl="0" marL="457200" rtl="0">
              <a:lnSpc>
                <a:spcPct val="115000"/>
              </a:lnSpc>
              <a:spcBef>
                <a:spcPts val="0"/>
              </a:spcBef>
              <a:spcAft>
                <a:spcPts val="0"/>
              </a:spcAft>
              <a:buClr>
                <a:srgbClr val="333333"/>
              </a:buClr>
              <a:buSzPts val="1200"/>
              <a:buFont typeface="Open Sans"/>
              <a:buChar char="●"/>
            </a:pPr>
            <a:r>
              <a:rPr b="1" lang="en" sz="1200">
                <a:solidFill>
                  <a:srgbClr val="FF0000"/>
                </a:solidFill>
                <a:highlight>
                  <a:schemeClr val="lt1"/>
                </a:highlight>
                <a:latin typeface="Proxima Nova"/>
                <a:ea typeface="Proxima Nova"/>
                <a:cs typeface="Proxima Nova"/>
                <a:sym typeface="Proxima Nova"/>
              </a:rPr>
              <a:t>Mount namespaces</a:t>
            </a:r>
            <a:r>
              <a:rPr lang="en" sz="1200">
                <a:solidFill>
                  <a:srgbClr val="333333"/>
                </a:solidFill>
                <a:highlight>
                  <a:schemeClr val="lt1"/>
                </a:highlight>
                <a:latin typeface="Proxima Nova"/>
                <a:ea typeface="Proxima Nova"/>
                <a:cs typeface="Proxima Nova"/>
                <a:sym typeface="Proxima Nova"/>
              </a:rPr>
              <a:t> isolate the set of file system mount points seen by a group of processes so that processes in different mount namespaces can have different views of the file system hierarchy. With mount namespaces, the mount() and umount() system calls cease to operate on a global set of mount points (visible to all processes) and instead perform operations that affect just the mount namespace associated with the container process. For example, each container can have its own </a:t>
            </a:r>
            <a:r>
              <a:rPr lang="en" sz="1200">
                <a:solidFill>
                  <a:srgbClr val="333333"/>
                </a:solidFill>
                <a:highlight>
                  <a:srgbClr val="F7F7F7"/>
                </a:highlight>
                <a:latin typeface="Proxima Nova"/>
                <a:ea typeface="Proxima Nova"/>
                <a:cs typeface="Proxima Nova"/>
                <a:sym typeface="Proxima Nova"/>
              </a:rPr>
              <a:t>/tmp</a:t>
            </a:r>
            <a:r>
              <a:rPr lang="en" sz="1200">
                <a:solidFill>
                  <a:srgbClr val="333333"/>
                </a:solidFill>
                <a:highlight>
                  <a:schemeClr val="lt1"/>
                </a:highlight>
                <a:latin typeface="Proxima Nova"/>
                <a:ea typeface="Proxima Nova"/>
                <a:cs typeface="Proxima Nova"/>
                <a:sym typeface="Proxima Nova"/>
              </a:rPr>
              <a:t> or </a:t>
            </a:r>
            <a:r>
              <a:rPr lang="en" sz="1200">
                <a:solidFill>
                  <a:srgbClr val="333333"/>
                </a:solidFill>
                <a:highlight>
                  <a:srgbClr val="F7F7F7"/>
                </a:highlight>
                <a:latin typeface="Proxima Nova"/>
                <a:ea typeface="Proxima Nova"/>
                <a:cs typeface="Proxima Nova"/>
                <a:sym typeface="Proxima Nova"/>
              </a:rPr>
              <a:t>/var</a:t>
            </a:r>
            <a:r>
              <a:rPr lang="en" sz="1200">
                <a:solidFill>
                  <a:srgbClr val="333333"/>
                </a:solidFill>
                <a:highlight>
                  <a:schemeClr val="lt1"/>
                </a:highlight>
                <a:latin typeface="Proxima Nova"/>
                <a:ea typeface="Proxima Nova"/>
                <a:cs typeface="Proxima Nova"/>
                <a:sym typeface="Proxima Nova"/>
              </a:rPr>
              <a:t> directory or even have an entirely different userspace.</a:t>
            </a:r>
            <a:endParaRPr sz="1200">
              <a:solidFill>
                <a:srgbClr val="333333"/>
              </a:solidFill>
              <a:highlight>
                <a:schemeClr val="lt1"/>
              </a:highlight>
              <a:latin typeface="Proxima Nova"/>
              <a:ea typeface="Proxima Nova"/>
              <a:cs typeface="Proxima Nova"/>
              <a:sym typeface="Proxima Nova"/>
            </a:endParaRPr>
          </a:p>
          <a:p>
            <a:pPr indent="-304800" lvl="0" marL="457200" rtl="0">
              <a:lnSpc>
                <a:spcPct val="115000"/>
              </a:lnSpc>
              <a:spcBef>
                <a:spcPts val="0"/>
              </a:spcBef>
              <a:spcAft>
                <a:spcPts val="0"/>
              </a:spcAft>
              <a:buClr>
                <a:srgbClr val="333333"/>
              </a:buClr>
              <a:buSzPts val="1200"/>
              <a:buFont typeface="Open Sans"/>
              <a:buChar char="●"/>
            </a:pPr>
            <a:r>
              <a:rPr b="1" lang="en" sz="1200">
                <a:solidFill>
                  <a:srgbClr val="FF0000"/>
                </a:solidFill>
                <a:highlight>
                  <a:schemeClr val="lt1"/>
                </a:highlight>
                <a:latin typeface="Proxima Nova"/>
                <a:ea typeface="Proxima Nova"/>
                <a:cs typeface="Proxima Nova"/>
                <a:sym typeface="Proxima Nova"/>
              </a:rPr>
              <a:t>UTS namespaces</a:t>
            </a:r>
            <a:r>
              <a:rPr lang="en" sz="1200">
                <a:solidFill>
                  <a:srgbClr val="333333"/>
                </a:solidFill>
                <a:highlight>
                  <a:schemeClr val="lt1"/>
                </a:highlight>
                <a:latin typeface="Proxima Nova"/>
                <a:ea typeface="Proxima Nova"/>
                <a:cs typeface="Proxima Nova"/>
                <a:sym typeface="Proxima Nova"/>
              </a:rPr>
              <a:t> isolate two system identifiers – nodename and domainname, returned by the uname() system call. This allows each container to have its own hostname and NIS domain name, which is useful for initialization and configuration scripts based on these names. You can test this isolation by executing the </a:t>
            </a:r>
            <a:r>
              <a:rPr lang="en" sz="1200">
                <a:solidFill>
                  <a:srgbClr val="333333"/>
                </a:solidFill>
                <a:highlight>
                  <a:srgbClr val="F7F7F7"/>
                </a:highlight>
                <a:latin typeface="Proxima Nova"/>
                <a:ea typeface="Proxima Nova"/>
                <a:cs typeface="Proxima Nova"/>
                <a:sym typeface="Proxima Nova"/>
              </a:rPr>
              <a:t>hostname</a:t>
            </a:r>
            <a:r>
              <a:rPr lang="en" sz="1200">
                <a:solidFill>
                  <a:srgbClr val="333333"/>
                </a:solidFill>
                <a:highlight>
                  <a:schemeClr val="lt1"/>
                </a:highlight>
                <a:latin typeface="Proxima Nova"/>
                <a:ea typeface="Proxima Nova"/>
                <a:cs typeface="Proxima Nova"/>
                <a:sym typeface="Proxima Nova"/>
              </a:rPr>
              <a:t> command on the host system and a container – the results will differ.</a:t>
            </a:r>
            <a:endParaRPr sz="1200">
              <a:solidFill>
                <a:srgbClr val="333333"/>
              </a:solidFill>
              <a:highlight>
                <a:schemeClr val="lt1"/>
              </a:highlight>
              <a:latin typeface="Proxima Nova"/>
              <a:ea typeface="Proxima Nova"/>
              <a:cs typeface="Proxima Nova"/>
              <a:sym typeface="Proxima Nova"/>
            </a:endParaRPr>
          </a:p>
          <a:p>
            <a:pPr indent="-304800" lvl="0" marL="457200" rtl="0">
              <a:lnSpc>
                <a:spcPct val="115000"/>
              </a:lnSpc>
              <a:spcBef>
                <a:spcPts val="0"/>
              </a:spcBef>
              <a:spcAft>
                <a:spcPts val="0"/>
              </a:spcAft>
              <a:buClr>
                <a:srgbClr val="333333"/>
              </a:buClr>
              <a:buSzPts val="1200"/>
              <a:buFont typeface="Open Sans"/>
              <a:buChar char="●"/>
            </a:pPr>
            <a:r>
              <a:rPr b="1" lang="en" sz="1200">
                <a:solidFill>
                  <a:srgbClr val="FF0000"/>
                </a:solidFill>
                <a:highlight>
                  <a:schemeClr val="lt1"/>
                </a:highlight>
                <a:latin typeface="Proxima Nova"/>
                <a:ea typeface="Proxima Nova"/>
                <a:cs typeface="Proxima Nova"/>
                <a:sym typeface="Proxima Nova"/>
              </a:rPr>
              <a:t>IPC namespaces</a:t>
            </a:r>
            <a:r>
              <a:rPr lang="en" sz="1200">
                <a:solidFill>
                  <a:srgbClr val="333333"/>
                </a:solidFill>
                <a:highlight>
                  <a:schemeClr val="lt1"/>
                </a:highlight>
                <a:latin typeface="Proxima Nova"/>
                <a:ea typeface="Proxima Nova"/>
                <a:cs typeface="Proxima Nova"/>
                <a:sym typeface="Proxima Nova"/>
              </a:rPr>
              <a:t> isolate certain interprocess communication (IPC) resources, such as System V IPC objects and POSIX message queues. This means that two containers can create shared memory segments and semaphores with the same name, but are not able to interact with other containers memory segments or shared mem</a:t>
            </a:r>
            <a:endParaRPr sz="1200">
              <a:solidFill>
                <a:srgbClr val="333333"/>
              </a:solidFill>
              <a:highlight>
                <a:schemeClr val="lt1"/>
              </a:highlight>
              <a:latin typeface="Proxima Nova"/>
              <a:ea typeface="Proxima Nova"/>
              <a:cs typeface="Proxima Nova"/>
              <a:sym typeface="Proxima Nova"/>
            </a:endParaRPr>
          </a:p>
          <a:p>
            <a:pPr indent="0" lvl="0" marL="0" rtl="0">
              <a:lnSpc>
                <a:spcPct val="106000"/>
              </a:lnSpc>
              <a:spcBef>
                <a:spcPts val="120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On </a:t>
            </a:r>
            <a:r>
              <a:rPr b="1" lang="en" sz="1800">
                <a:solidFill>
                  <a:schemeClr val="dk1"/>
                </a:solidFill>
                <a:latin typeface="Proxima Nova"/>
                <a:ea typeface="Proxima Nova"/>
                <a:cs typeface="Proxima Nova"/>
                <a:sym typeface="Proxima Nova"/>
              </a:rPr>
              <a:t>Red Hat </a:t>
            </a:r>
            <a:r>
              <a:rPr lang="en" sz="1800">
                <a:solidFill>
                  <a:schemeClr val="dk1"/>
                </a:solidFill>
                <a:latin typeface="Proxima Nova"/>
                <a:ea typeface="Proxima Nova"/>
                <a:cs typeface="Proxima Nova"/>
                <a:sym typeface="Proxima Nova"/>
              </a:rPr>
              <a:t>systems with SELinux </a:t>
            </a:r>
            <a:r>
              <a:rPr b="1" lang="en" sz="1800">
                <a:solidFill>
                  <a:schemeClr val="dk1"/>
                </a:solidFill>
                <a:latin typeface="Proxima Nova"/>
                <a:ea typeface="Proxima Nova"/>
                <a:cs typeface="Proxima Nova"/>
                <a:sym typeface="Proxima Nova"/>
              </a:rPr>
              <a:t>enabled</a:t>
            </a:r>
            <a:r>
              <a:rPr lang="en" sz="1800">
                <a:solidFill>
                  <a:schemeClr val="dk1"/>
                </a:solidFill>
                <a:latin typeface="Proxima Nova"/>
                <a:ea typeface="Proxima Nova"/>
                <a:cs typeface="Proxima Nova"/>
                <a:sym typeface="Proxima Nova"/>
              </a:rPr>
              <a:t>, the dangers of even </a:t>
            </a:r>
            <a:r>
              <a:rPr b="1" lang="en" sz="1800">
                <a:solidFill>
                  <a:schemeClr val="dk1"/>
                </a:solidFill>
                <a:latin typeface="Proxima Nova"/>
                <a:ea typeface="Proxima Nova"/>
                <a:cs typeface="Proxima Nova"/>
                <a:sym typeface="Proxima Nova"/>
              </a:rPr>
              <a:t>privileged</a:t>
            </a:r>
            <a:r>
              <a:rPr lang="en" sz="1800">
                <a:solidFill>
                  <a:schemeClr val="dk1"/>
                </a:solidFill>
                <a:latin typeface="Proxima Nova"/>
                <a:ea typeface="Proxima Nova"/>
                <a:cs typeface="Proxima Nova"/>
                <a:sym typeface="Proxima Nova"/>
              </a:rPr>
              <a:t> containers are </a:t>
            </a:r>
            <a:r>
              <a:rPr b="1" lang="en" sz="1800">
                <a:solidFill>
                  <a:schemeClr val="dk1"/>
                </a:solidFill>
                <a:latin typeface="Proxima Nova"/>
                <a:ea typeface="Proxima Nova"/>
                <a:cs typeface="Proxima Nova"/>
                <a:sym typeface="Proxima Nova"/>
              </a:rPr>
              <a:t>mitigated</a:t>
            </a:r>
            <a:r>
              <a:rPr lang="en" sz="1800">
                <a:solidFill>
                  <a:schemeClr val="dk1"/>
                </a:solidFill>
                <a:latin typeface="Proxima Nova"/>
                <a:ea typeface="Proxima Nova"/>
                <a:cs typeface="Proxima Nova"/>
                <a:sym typeface="Proxima Nova"/>
              </a:rPr>
              <a:t>. SELinux prevents container processes from accessing host content even if those container processes manage to gain access to the actual file descriptors.</a:t>
            </a:r>
            <a:endParaRPr sz="1200">
              <a:solidFill>
                <a:schemeClr val="dk1"/>
              </a:solidFill>
              <a:highlight>
                <a:schemeClr val="lt1"/>
              </a:highlight>
              <a:latin typeface="Proxima Nova"/>
              <a:ea typeface="Proxima Nova"/>
              <a:cs typeface="Proxima Nova"/>
              <a:sym typeface="Proxima Nova"/>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Since docker 1.10 you can use </a:t>
            </a:r>
            <a:r>
              <a:rPr lang="en" sz="1400">
                <a:solidFill>
                  <a:srgbClr val="FF0000"/>
                </a:solidFill>
                <a:latin typeface="Proxima Nova"/>
                <a:ea typeface="Proxima Nova"/>
                <a:cs typeface="Proxima Nova"/>
                <a:sym typeface="Proxima Nova"/>
              </a:rPr>
              <a:t>secure computing mode profiles to drop privileges from a docker container. </a:t>
            </a:r>
            <a:r>
              <a:rPr lang="en" sz="1400">
                <a:solidFill>
                  <a:schemeClr val="dk1"/>
                </a:solidFill>
                <a:latin typeface="Proxima Nova"/>
                <a:ea typeface="Proxima Nova"/>
                <a:cs typeface="Proxima Nova"/>
                <a:sym typeface="Proxima Nova"/>
              </a:rPr>
              <a:t>The default docker profile if running outside of OpenShift removes </a:t>
            </a:r>
            <a:r>
              <a:rPr b="1" lang="en" sz="1400">
                <a:solidFill>
                  <a:schemeClr val="dk1"/>
                </a:solidFill>
                <a:latin typeface="Proxima Nova"/>
                <a:ea typeface="Proxima Nova"/>
                <a:cs typeface="Proxima Nova"/>
                <a:sym typeface="Proxima Nova"/>
              </a:rPr>
              <a:t>44</a:t>
            </a:r>
            <a:r>
              <a:rPr lang="en" sz="1400">
                <a:solidFill>
                  <a:schemeClr val="dk1"/>
                </a:solidFill>
                <a:latin typeface="Proxima Nova"/>
                <a:ea typeface="Proxima Nova"/>
                <a:cs typeface="Proxima Nova"/>
                <a:sym typeface="Proxima Nova"/>
              </a:rPr>
              <a:t> system calls, out of about </a:t>
            </a:r>
            <a:r>
              <a:rPr b="1" lang="en" sz="1400">
                <a:solidFill>
                  <a:schemeClr val="dk1"/>
                </a:solidFill>
                <a:latin typeface="Proxima Nova"/>
                <a:ea typeface="Proxima Nova"/>
                <a:cs typeface="Proxima Nova"/>
                <a:sym typeface="Proxima Nova"/>
              </a:rPr>
              <a:t>313</a:t>
            </a:r>
            <a:r>
              <a:rPr lang="en" sz="1400">
                <a:solidFill>
                  <a:schemeClr val="dk1"/>
                </a:solidFill>
                <a:latin typeface="Proxima Nova"/>
                <a:ea typeface="Proxima Nova"/>
                <a:cs typeface="Proxima Nova"/>
                <a:sym typeface="Proxima Nova"/>
              </a:rPr>
              <a:t> available in a 64 bit Linux system. The default settings are not bad but still leave you with </a:t>
            </a:r>
            <a:r>
              <a:rPr b="1" lang="en" sz="1400">
                <a:solidFill>
                  <a:srgbClr val="FF0000"/>
                </a:solidFill>
                <a:latin typeface="Proxima Nova"/>
                <a:ea typeface="Proxima Nova"/>
                <a:cs typeface="Proxima Nova"/>
                <a:sym typeface="Proxima Nova"/>
              </a:rPr>
              <a:t>270</a:t>
            </a:r>
            <a:r>
              <a:rPr lang="en" sz="1400">
                <a:solidFill>
                  <a:schemeClr val="dk1"/>
                </a:solidFill>
                <a:latin typeface="Proxima Nova"/>
                <a:ea typeface="Proxima Nova"/>
                <a:cs typeface="Proxima Nova"/>
                <a:sym typeface="Proxima Nova"/>
              </a:rPr>
              <a:t> system calls which your container could execute. Imagine your container has the </a:t>
            </a:r>
            <a:r>
              <a:rPr lang="en" sz="1400">
                <a:solidFill>
                  <a:srgbClr val="FF0000"/>
                </a:solidFill>
                <a:latin typeface="Proxima Nova"/>
                <a:ea typeface="Proxima Nova"/>
                <a:cs typeface="Proxima Nova"/>
                <a:sym typeface="Proxima Nova"/>
              </a:rPr>
              <a:t>capabilities CAP_SYS_ADMIN and could remount file systems at will or your container has CAP_NET_ADMIN to add routes to its routing table?</a:t>
            </a:r>
            <a:r>
              <a:rPr lang="en" sz="1400">
                <a:solidFill>
                  <a:schemeClr val="dk1"/>
                </a:solidFill>
                <a:latin typeface="Proxima Nova"/>
                <a:ea typeface="Proxima Nova"/>
                <a:cs typeface="Proxima Nova"/>
                <a:sym typeface="Proxima Nova"/>
              </a:rPr>
              <a:t> I am sure you will find a lot of possibilities to exploit the system if you search long enough.  Lets see how OpenShift handles to capabilities.</a:t>
            </a:r>
            <a:endParaRPr sz="1400">
              <a:solidFill>
                <a:schemeClr val="dk1"/>
              </a:solidFill>
              <a:latin typeface="Proxima Nova"/>
              <a:ea typeface="Proxima Nova"/>
              <a:cs typeface="Proxima Nova"/>
              <a:sym typeface="Proxima Nova"/>
            </a:endParaRPr>
          </a:p>
          <a:p>
            <a:pPr indent="0" lvl="0" marL="0" rtl="0">
              <a:spcBef>
                <a:spcPts val="800"/>
              </a:spcBef>
              <a:spcAft>
                <a:spcPts val="0"/>
              </a:spcAft>
              <a:buClr>
                <a:schemeClr val="dk1"/>
              </a:buClr>
              <a:buSzPts val="1100"/>
              <a:buFont typeface="Arial"/>
              <a:buNone/>
            </a:pPr>
            <a:r>
              <a:rPr b="1" lang="en" sz="1400">
                <a:solidFill>
                  <a:srgbClr val="222222"/>
                </a:solidFill>
                <a:highlight>
                  <a:schemeClr val="lt1"/>
                </a:highlight>
              </a:rPr>
              <a:t>Seccomp: secure computing mode</a:t>
            </a:r>
            <a:endParaRPr sz="1400">
              <a:solidFill>
                <a:schemeClr val="dk1"/>
              </a:solidFill>
              <a:latin typeface="Proxima Nova"/>
              <a:ea typeface="Proxima Nova"/>
              <a:cs typeface="Proxima Nova"/>
              <a:sym typeface="Proxima Nova"/>
            </a:endParaRPr>
          </a:p>
          <a:p>
            <a:pPr indent="0" lvl="0" marL="0">
              <a:spcBef>
                <a:spcPts val="80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sz="1400" u="sng">
                <a:solidFill>
                  <a:schemeClr val="hlink"/>
                </a:solidFill>
                <a:latin typeface="Proxima Nova"/>
                <a:ea typeface="Proxima Nova"/>
                <a:cs typeface="Proxima Nova"/>
                <a:sym typeface="Proxima Nova"/>
                <a:hlinkClick r:id="rId4"/>
              </a:rPr>
              <a:t>CGroups</a:t>
            </a:r>
            <a:r>
              <a:rPr lang="en" sz="1400">
                <a:solidFill>
                  <a:schemeClr val="dk1"/>
                </a:solidFill>
                <a:latin typeface="Proxima Nova"/>
                <a:ea typeface="Proxima Nova"/>
                <a:cs typeface="Proxima Nova"/>
                <a:sym typeface="Proxima Nova"/>
              </a:rPr>
              <a:t> (or control groups) limit, account for, and isolate the </a:t>
            </a:r>
            <a:r>
              <a:rPr lang="en" sz="1400" u="sng">
                <a:solidFill>
                  <a:schemeClr val="hlink"/>
                </a:solidFill>
                <a:latin typeface="Proxima Nova"/>
                <a:ea typeface="Proxima Nova"/>
                <a:cs typeface="Proxima Nova"/>
                <a:sym typeface="Proxima Nova"/>
                <a:hlinkClick r:id="rId5"/>
              </a:rPr>
              <a:t>resource usage</a:t>
            </a:r>
            <a:r>
              <a:rPr lang="en" sz="1400">
                <a:solidFill>
                  <a:schemeClr val="dk1"/>
                </a:solidFill>
                <a:latin typeface="Proxima Nova"/>
                <a:ea typeface="Proxima Nova"/>
                <a:cs typeface="Proxima Nova"/>
                <a:sym typeface="Proxima Nova"/>
              </a:rPr>
              <a:t> (CPU, memory, disk I/O, network, etc.) of a collection of </a:t>
            </a:r>
            <a:r>
              <a:rPr lang="en" sz="1400" u="sng">
                <a:solidFill>
                  <a:schemeClr val="hlink"/>
                </a:solidFill>
                <a:latin typeface="Proxima Nova"/>
                <a:ea typeface="Proxima Nova"/>
                <a:cs typeface="Proxima Nova"/>
                <a:sym typeface="Proxima Nova"/>
                <a:hlinkClick r:id="rId6"/>
              </a:rPr>
              <a:t>processes</a:t>
            </a:r>
            <a:r>
              <a:rPr lang="en" sz="1400">
                <a:solidFill>
                  <a:schemeClr val="dk1"/>
                </a:solidFill>
                <a:latin typeface="Proxima Nova"/>
                <a:ea typeface="Proxima Nova"/>
                <a:cs typeface="Proxima Nova"/>
                <a:sym typeface="Proxima Nova"/>
              </a:rPr>
              <a:t>. Use cgroups to ensure your container won’t be stomped on by another container on the same host.</a:t>
            </a:r>
            <a:endParaRPr sz="1400">
              <a:solidFill>
                <a:schemeClr val="dk1"/>
              </a:solidFill>
              <a:latin typeface="Proxima Nova"/>
              <a:ea typeface="Proxima Nova"/>
              <a:cs typeface="Proxima Nova"/>
              <a:sym typeface="Proxima Nova"/>
            </a:endParaRPr>
          </a:p>
          <a:p>
            <a:pPr indent="0" lvl="0" marL="0">
              <a:spcBef>
                <a:spcPts val="80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Without this constraint an exploit might allow an attacker to gain control of the host storage layer.</a:t>
            </a:r>
            <a:endParaRPr sz="1400">
              <a:solidFill>
                <a:schemeClr val="dk1"/>
              </a:solidFill>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spcBef>
                <a:spcPts val="80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8" name="Shape 2988"/>
        <p:cNvGrpSpPr/>
        <p:nvPr/>
      </p:nvGrpSpPr>
      <p:grpSpPr>
        <a:xfrm>
          <a:off x="0" y="0"/>
          <a:ext cx="0" cy="0"/>
          <a:chOff x="0" y="0"/>
          <a:chExt cx="0" cy="0"/>
        </a:xfrm>
      </p:grpSpPr>
      <p:sp>
        <p:nvSpPr>
          <p:cNvPr id="2989" name="Google Shape;2989;g397e594293_0_162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90" name="Google Shape;2990;g397e594293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4" name="Shape 3004"/>
        <p:cNvGrpSpPr/>
        <p:nvPr/>
      </p:nvGrpSpPr>
      <p:grpSpPr>
        <a:xfrm>
          <a:off x="0" y="0"/>
          <a:ext cx="0" cy="0"/>
          <a:chOff x="0" y="0"/>
          <a:chExt cx="0" cy="0"/>
        </a:xfrm>
      </p:grpSpPr>
      <p:sp>
        <p:nvSpPr>
          <p:cNvPr id="3005" name="Google Shape;3005;g397e594293_0_163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006" name="Google Shape;3006;g397e594293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Having an easy-to-use, secure-by-default secret distribution mechanism is exactly what developers and ops need to solve the secrets management problem once and for all</a:t>
            </a:r>
            <a:endParaRPr/>
          </a:p>
          <a:p>
            <a:pPr indent="-317500" lvl="0" marL="457200" rtl="0">
              <a:spcBef>
                <a:spcPts val="0"/>
              </a:spcBef>
              <a:spcAft>
                <a:spcPts val="0"/>
              </a:spcAft>
              <a:buSzPts val="1400"/>
              <a:buChar char="●"/>
            </a:pPr>
            <a:r>
              <a:rPr lang="en"/>
              <a:t>Because secret objects can be created independently of the pods that use them, there is less risk of the secret being exposed during the workflow of creating, viewing, and editing pods.</a:t>
            </a:r>
            <a:endParaRPr/>
          </a:p>
          <a:p>
            <a:pPr indent="-317500" lvl="0" marL="457200" rtl="0">
              <a:spcBef>
                <a:spcPts val="0"/>
              </a:spcBef>
              <a:spcAft>
                <a:spcPts val="0"/>
              </a:spcAft>
              <a:buSzPts val="1400"/>
              <a:buChar char="●"/>
            </a:pPr>
            <a:r>
              <a:rPr lang="en"/>
              <a:t>A secret is only sent to a node if a pod on that node requires it. It is not written to disk. It is stored in a temporary file-storage facilities (tmpfs). It is deleted once the pod that depends on it is deleted.</a:t>
            </a:r>
            <a:endParaRPr/>
          </a:p>
          <a:p>
            <a:pPr indent="-317500" lvl="0" marL="457200" rtl="0">
              <a:spcBef>
                <a:spcPts val="0"/>
              </a:spcBef>
              <a:spcAft>
                <a:spcPts val="0"/>
              </a:spcAft>
              <a:buSzPts val="1400"/>
              <a:buChar char="●"/>
            </a:pPr>
            <a:r>
              <a:rPr lang="en"/>
              <a:t>Secrets are stored as plaintext in etcd however the etcd storage can be encrypted to remove the security risk</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3" name="Shape 3043"/>
        <p:cNvGrpSpPr/>
        <p:nvPr/>
      </p:nvGrpSpPr>
      <p:grpSpPr>
        <a:xfrm>
          <a:off x="0" y="0"/>
          <a:ext cx="0" cy="0"/>
          <a:chOff x="0" y="0"/>
          <a:chExt cx="0" cy="0"/>
        </a:xfrm>
      </p:grpSpPr>
      <p:sp>
        <p:nvSpPr>
          <p:cNvPr id="3044" name="Google Shape;3044;g397e594293_0_1673: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045" name="Google Shape;3045;g397e594293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Ansible playbooks are provided with the OpenShift installer to automate checking expiration dates for cluster certificates. Playbooks are also provided to automate backing up and redeploying these certificates, which can fix common certificate errors.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Possible use cases for redeploying certificates include: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The installer detected the wrong host names and the issue was identified too late.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The certificates are expired and you need to update them.</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You have a new CA and want to create certificates using it instead.</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Certificate deployer playbooks  can be used to redeploy master, etcd, node, registry, and router certificates on all relevant hosts. You can redeploy all of them at once using the current CA, redeploy certificates for specific components only, or redeploy a newly generated or custom CA on its own.</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 openshift-ansible openshift-certificate-expiry role examines the certificates your OCP cluster requires to operate. Reports can be generated to detail which certificates are healthy, soon to expire, or have already expired.</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 openshift-certificate-expiry role examines the certificates the OCP cluster requires to operate. Reports in JSON or HTML can be generated to detail which certificates are healthy, soon to expire, or have already expired.</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5" name="Shape 3075"/>
        <p:cNvGrpSpPr/>
        <p:nvPr/>
      </p:nvGrpSpPr>
      <p:grpSpPr>
        <a:xfrm>
          <a:off x="0" y="0"/>
          <a:ext cx="0" cy="0"/>
          <a:chOff x="0" y="0"/>
          <a:chExt cx="0" cy="0"/>
        </a:xfrm>
      </p:grpSpPr>
      <p:sp>
        <p:nvSpPr>
          <p:cNvPr id="3076" name="Google Shape;3076;g397e594293_0_1704: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077" name="Google Shape;3077;g397e594293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3" name="Shape 3083"/>
        <p:cNvGrpSpPr/>
        <p:nvPr/>
      </p:nvGrpSpPr>
      <p:grpSpPr>
        <a:xfrm>
          <a:off x="0" y="0"/>
          <a:ext cx="0" cy="0"/>
          <a:chOff x="0" y="0"/>
          <a:chExt cx="0" cy="0"/>
        </a:xfrm>
      </p:grpSpPr>
      <p:sp>
        <p:nvSpPr>
          <p:cNvPr id="3084" name="Google Shape;3084;g2823482adc_0_931: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085" name="Google Shape;3085;g2823482adc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8" name="Shape 3088"/>
        <p:cNvGrpSpPr/>
        <p:nvPr/>
      </p:nvGrpSpPr>
      <p:grpSpPr>
        <a:xfrm>
          <a:off x="0" y="0"/>
          <a:ext cx="0" cy="0"/>
          <a:chOff x="0" y="0"/>
          <a:chExt cx="0" cy="0"/>
        </a:xfrm>
      </p:grpSpPr>
      <p:sp>
        <p:nvSpPr>
          <p:cNvPr id="3089" name="Google Shape;3089;g397e594293_0_1827: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090" name="Google Shape;3090;g397e594293_0_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4" name="Shape 3104"/>
        <p:cNvGrpSpPr/>
        <p:nvPr/>
      </p:nvGrpSpPr>
      <p:grpSpPr>
        <a:xfrm>
          <a:off x="0" y="0"/>
          <a:ext cx="0" cy="0"/>
          <a:chOff x="0" y="0"/>
          <a:chExt cx="0" cy="0"/>
        </a:xfrm>
      </p:grpSpPr>
      <p:sp>
        <p:nvSpPr>
          <p:cNvPr id="3105" name="Google Shape;3105;g397e594293_0_184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106" name="Google Shape;3106;g397e594293_0_1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Fluentd pulls logs from docker filesystem and openshift services on host, sends them to respective elasticsearch clusters. OpenShift can be configured to use the same elasticsearch cluster for both application and operation logs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Elasticsearch clusters store the aggregated log data</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Users and platform admins access their respective kibana interfaces to see application aggregated logs or platform aggregated logs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OpenShift can be configured to send the logs to an external elasticsearch cluster</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3ad54bd792_0_1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882" name="Google Shape;882;g3ad54bd7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8" name="Shape 3168"/>
        <p:cNvGrpSpPr/>
        <p:nvPr/>
      </p:nvGrpSpPr>
      <p:grpSpPr>
        <a:xfrm>
          <a:off x="0" y="0"/>
          <a:ext cx="0" cy="0"/>
          <a:chOff x="0" y="0"/>
          <a:chExt cx="0" cy="0"/>
        </a:xfrm>
      </p:grpSpPr>
      <p:sp>
        <p:nvSpPr>
          <p:cNvPr id="3169" name="Google Shape;3169;g397e594293_0_190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170" name="Google Shape;3170;g397e594293_0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0" name="Shape 3180"/>
        <p:cNvGrpSpPr/>
        <p:nvPr/>
      </p:nvGrpSpPr>
      <p:grpSpPr>
        <a:xfrm>
          <a:off x="0" y="0"/>
          <a:ext cx="0" cy="0"/>
          <a:chOff x="0" y="0"/>
          <a:chExt cx="0" cy="0"/>
        </a:xfrm>
      </p:grpSpPr>
      <p:sp>
        <p:nvSpPr>
          <p:cNvPr id="3181" name="Google Shape;3181;g397e594293_0_191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182" name="Google Shape;3182;g397e594293_0_1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cadvisor on the node gathers cpu and memory information for pods and makes it available at the /stats endpoint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heapster interrogates every node to learn about the node as well as the pods running on it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heapster sends this information into Hawkular, which stores it in the cassandra database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 OCP console calls the Hawkular REST endpoint to make the data available to users in the console</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9" name="Shape 3239"/>
        <p:cNvGrpSpPr/>
        <p:nvPr/>
      </p:nvGrpSpPr>
      <p:grpSpPr>
        <a:xfrm>
          <a:off x="0" y="0"/>
          <a:ext cx="0" cy="0"/>
          <a:chOff x="0" y="0"/>
          <a:chExt cx="0" cy="0"/>
        </a:xfrm>
      </p:grpSpPr>
      <p:sp>
        <p:nvSpPr>
          <p:cNvPr id="3240" name="Google Shape;3240;g2823482adc_0_108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241" name="Google Shape;3241;g2823482adc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4" name="Shape 3244"/>
        <p:cNvGrpSpPr/>
        <p:nvPr/>
      </p:nvGrpSpPr>
      <p:grpSpPr>
        <a:xfrm>
          <a:off x="0" y="0"/>
          <a:ext cx="0" cy="0"/>
          <a:chOff x="0" y="0"/>
          <a:chExt cx="0" cy="0"/>
        </a:xfrm>
      </p:grpSpPr>
      <p:sp>
        <p:nvSpPr>
          <p:cNvPr id="3245" name="Google Shape;3245;g2823482adc_0_108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246" name="Google Shape;3246;g2823482adc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OpenShift Container Platform leverages the Kubernetes persistent volume (PV) framework to allow administrators to provision persistent storage for a cluster. Using persistent volume claims (PVCs), developers can request PV resources without having specific knowledge of the underlying storage infrastructure.</a:t>
            </a:r>
            <a:endParaRPr/>
          </a:p>
          <a:p>
            <a:pPr indent="-317500" lvl="0" marL="457200" rtl="0">
              <a:spcBef>
                <a:spcPts val="0"/>
              </a:spcBef>
              <a:spcAft>
                <a:spcPts val="0"/>
              </a:spcAft>
              <a:buSzPts val="1400"/>
              <a:buChar char="●"/>
            </a:pPr>
            <a:r>
              <a:rPr lang="en"/>
              <a:t>OpenShift Container Platform supports a growing list of storage plugins for using various storage solutions.</a:t>
            </a:r>
            <a:endParaRPr/>
          </a:p>
          <a:p>
            <a:pPr indent="-317500" lvl="0" marL="457200" rtl="0">
              <a:spcBef>
                <a:spcPts val="0"/>
              </a:spcBef>
              <a:spcAft>
                <a:spcPts val="0"/>
              </a:spcAft>
              <a:buSzPts val="1400"/>
              <a:buChar char="●"/>
            </a:pPr>
            <a:r>
              <a:rPr lang="en"/>
              <a:t>Note that high-availability of storage in the infrastructure is left to the underlying storage provider.</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1" name="Shape 3281"/>
        <p:cNvGrpSpPr/>
        <p:nvPr/>
      </p:nvGrpSpPr>
      <p:grpSpPr>
        <a:xfrm>
          <a:off x="0" y="0"/>
          <a:ext cx="0" cy="0"/>
          <a:chOff x="0" y="0"/>
          <a:chExt cx="0" cy="0"/>
        </a:xfrm>
      </p:grpSpPr>
      <p:sp>
        <p:nvSpPr>
          <p:cNvPr id="3282" name="Google Shape;3282;g397e594293_0_2090: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283" name="Google Shape;3283;g397e594293_0_2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OpenShift Container Platform leverages the Kubernetes persistent volume (PV) framework to allow administrators to provision persistent storage for a cluster. Using persistent volume claims (PVCs), developers can request PV resources without having specific knowledge of the underlying storage infrastructure.</a:t>
            </a:r>
            <a:endParaRPr/>
          </a:p>
          <a:p>
            <a:pPr indent="-317500" lvl="0" marL="457200" rtl="0">
              <a:spcBef>
                <a:spcPts val="0"/>
              </a:spcBef>
              <a:spcAft>
                <a:spcPts val="0"/>
              </a:spcAft>
              <a:buSzPts val="1400"/>
              <a:buChar char="●"/>
            </a:pPr>
            <a:r>
              <a:rPr lang="en"/>
              <a:t>OpenShift Container Platform supports a growing list of storage plugins for using various storage solutions.</a:t>
            </a:r>
            <a:endParaRPr/>
          </a:p>
          <a:p>
            <a:pPr indent="-317500" lvl="0" marL="457200" rtl="0">
              <a:spcBef>
                <a:spcPts val="0"/>
              </a:spcBef>
              <a:spcAft>
                <a:spcPts val="0"/>
              </a:spcAft>
              <a:buSzPts val="1400"/>
              <a:buChar char="●"/>
            </a:pPr>
            <a:r>
              <a:rPr lang="en"/>
              <a:t>Note that high-availability of storage in the infrastructure is left to the underlying storage provider.</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0" name="Shape 3310"/>
        <p:cNvGrpSpPr/>
        <p:nvPr/>
      </p:nvGrpSpPr>
      <p:grpSpPr>
        <a:xfrm>
          <a:off x="0" y="0"/>
          <a:ext cx="0" cy="0"/>
          <a:chOff x="0" y="0"/>
          <a:chExt cx="0" cy="0"/>
        </a:xfrm>
      </p:grpSpPr>
      <p:sp>
        <p:nvSpPr>
          <p:cNvPr id="3311" name="Google Shape;3311;g397e594293_0_2108: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312" name="Google Shape;3312;g397e594293_0_2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Administrators define a pool of Persistent Volumes (PV) which are backed by network storage solutions like NFS, iSCSO, AWS EBS, etc and make them globally available in the OpenShift cluster.</a:t>
            </a:r>
            <a:endParaRPr/>
          </a:p>
          <a:p>
            <a:pPr indent="-317500" lvl="0" marL="457200" rtl="0">
              <a:spcBef>
                <a:spcPts val="0"/>
              </a:spcBef>
              <a:spcAft>
                <a:spcPts val="0"/>
              </a:spcAft>
              <a:buSzPts val="1400"/>
              <a:buChar char="●"/>
            </a:pPr>
            <a:r>
              <a:rPr lang="en"/>
              <a:t>Users within their projects can create a Persistent Volume Claim (PVC) in order to request a PV to be available within their pods. In the pod definition, a developer can refer to the PVC and mount the requested persistent volume inside the pod at an arbitrary path. </a:t>
            </a:r>
            <a:endParaRPr/>
          </a:p>
          <a:p>
            <a:pPr indent="-317500" lvl="0" marL="457200" rtl="0">
              <a:spcBef>
                <a:spcPts val="0"/>
              </a:spcBef>
              <a:spcAft>
                <a:spcPts val="0"/>
              </a:spcAft>
              <a:buSzPts val="1400"/>
              <a:buChar char="●"/>
            </a:pPr>
            <a:r>
              <a:rPr lang="en"/>
              <a:t>If a pod gets restarted, OpenShift mounts the same persistent volume into the pod again so that the pod data is available. PVs outlive the containers that were using them.</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8" name="Shape 3348"/>
        <p:cNvGrpSpPr/>
        <p:nvPr/>
      </p:nvGrpSpPr>
      <p:grpSpPr>
        <a:xfrm>
          <a:off x="0" y="0"/>
          <a:ext cx="0" cy="0"/>
          <a:chOff x="0" y="0"/>
          <a:chExt cx="0" cy="0"/>
        </a:xfrm>
      </p:grpSpPr>
      <p:sp>
        <p:nvSpPr>
          <p:cNvPr id="3349" name="Google Shape;3349;g397e594293_0_2145: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350" name="Google Shape;3350;g397e594293_0_2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Dynamic provisioning allows provisioning persistent volumes on-demand when users request it rather than admins predefining them in advance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StorageClass is a blueprint of how to provision persistent volumes on a network storage. OpenShift provides a set of provisioners that determine what volume plugins should be used for provisioning the volumes. OpenShift also supports third-party plugins that are not part of Kubernetes, such as NetApp Trident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Admins creates a catalog of StorageClasses available in the OpenShift cluster. StorageClass names are arbitrary names to communicate their characteristics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Users can create a Persistent Volume Claim and specify the name of a StorageClass to instruct OpenShift on the type of persistent volume that should be provisioned for the them</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0" name="Shape 3380"/>
        <p:cNvGrpSpPr/>
        <p:nvPr/>
      </p:nvGrpSpPr>
      <p:grpSpPr>
        <a:xfrm>
          <a:off x="0" y="0"/>
          <a:ext cx="0" cy="0"/>
          <a:chOff x="0" y="0"/>
          <a:chExt cx="0" cy="0"/>
        </a:xfrm>
      </p:grpSpPr>
      <p:sp>
        <p:nvSpPr>
          <p:cNvPr id="3381" name="Google Shape;3381;g397e594293_0_2176: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382" name="Google Shape;3382;g397e594293_0_2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7" name="Shape 3397"/>
        <p:cNvGrpSpPr/>
        <p:nvPr/>
      </p:nvGrpSpPr>
      <p:grpSpPr>
        <a:xfrm>
          <a:off x="0" y="0"/>
          <a:ext cx="0" cy="0"/>
          <a:chOff x="0" y="0"/>
          <a:chExt cx="0" cy="0"/>
        </a:xfrm>
      </p:grpSpPr>
      <p:sp>
        <p:nvSpPr>
          <p:cNvPr id="3398" name="Google Shape;3398;g397e594293_0_219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399" name="Google Shape;3399;g397e594293_0_2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The goal of container-native storage (CNS) is to provide a solution that runs Red Hat Gluster Storage software as containers inside OpenShift as Kubernetes pods. CNS enables OpenShift users to add reliable, safe, and shared persistent storage to their projects. It allows OpenShift administrators to deploy and manage their GlusterFS storage clusters quickly and easily. OpenShift administrators can easily create GlusterFS volumes using Heketi, a GlusterFS multicluster volume manager, and then register the volume availability with OpenShift by submitting a persistent volume claim (PVC). GlusterFS also supports dynamic provisioning of persistent volumes and removes the need for administrators to define and create PVs in OpenShift </a:t>
            </a:r>
            <a:r>
              <a:rPr lang="en">
                <a:solidFill>
                  <a:schemeClr val="dk1"/>
                </a:solidFill>
              </a:rPr>
              <a:t>upfront </a:t>
            </a:r>
            <a:r>
              <a:rPr lang="en"/>
              <a:t>and have them created on-demand instead when users request a PV.</a:t>
            </a:r>
            <a:endParaRPr/>
          </a:p>
          <a:p>
            <a:pPr indent="-317500" lvl="0" marL="457200" rtl="0">
              <a:spcBef>
                <a:spcPts val="0"/>
              </a:spcBef>
              <a:spcAft>
                <a:spcPts val="0"/>
              </a:spcAft>
              <a:buSzPts val="1400"/>
              <a:buChar char="●"/>
            </a:pPr>
            <a:r>
              <a:rPr lang="en"/>
              <a:t>OpenShift users can take advantage of these GlusterFS volumes by submitting an OpenShift PVC, which is then bound to an appropriate persistent volume. When users employ their claim, OpenShift invokes the GlusterFS volume plug-in that mounts the appropriate GlusterFS volume from the node running the pod to enable the container referenced in the claim to access the desired volume. </a:t>
            </a:r>
            <a:endParaRPr/>
          </a:p>
          <a:p>
            <a:pPr indent="-317500" lvl="0" marL="457200" rtl="0">
              <a:spcBef>
                <a:spcPts val="0"/>
              </a:spcBef>
              <a:spcAft>
                <a:spcPts val="0"/>
              </a:spcAft>
              <a:buSzPts val="1400"/>
              <a:buChar char="●"/>
            </a:pPr>
            <a:r>
              <a:rPr lang="en"/>
              <a:t>The solution supports collocating other OpenShift (Kubernetes) application pods on the same OpenShift nodes as the Red Hat Gluster Storage pods, in a “hyper-converged” configuration.</a:t>
            </a:r>
            <a:endParaRPr/>
          </a:p>
          <a:p>
            <a:pPr indent="-317500" lvl="0" marL="457200" rtl="0">
              <a:spcBef>
                <a:spcPts val="0"/>
              </a:spcBef>
              <a:spcAft>
                <a:spcPts val="0"/>
              </a:spcAft>
              <a:buSzPts val="1400"/>
              <a:buChar char="●"/>
            </a:pPr>
            <a:r>
              <a:rPr lang="en"/>
              <a:t>Red Hat Gluster Storage pods can be deployed on any OpenShift nodes within the cluster that have one or more block devices with many logical volumes defined which are used as the bricks for volumes provided by Red Hat Gluster Storage pods.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7" name="Shape 3457"/>
        <p:cNvGrpSpPr/>
        <p:nvPr/>
      </p:nvGrpSpPr>
      <p:grpSpPr>
        <a:xfrm>
          <a:off x="0" y="0"/>
          <a:ext cx="0" cy="0"/>
          <a:chOff x="0" y="0"/>
          <a:chExt cx="0" cy="0"/>
        </a:xfrm>
      </p:grpSpPr>
      <p:sp>
        <p:nvSpPr>
          <p:cNvPr id="3458" name="Google Shape;3458;g2823482adc_0_1122:notes"/>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459" name="Google Shape;3459;g2823482adc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0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8.png"/><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3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9.png"/><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 name="Google Shape;11;p2"/>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spTree>
      <p:nvGrpSpPr>
        <p:cNvPr id="45" name="Shape 45"/>
        <p:cNvGrpSpPr/>
        <p:nvPr/>
      </p:nvGrpSpPr>
      <p:grpSpPr>
        <a:xfrm>
          <a:off x="0" y="0"/>
          <a:ext cx="0" cy="0"/>
          <a:chOff x="0" y="0"/>
          <a:chExt cx="0" cy="0"/>
        </a:xfrm>
      </p:grpSpPr>
      <p:sp>
        <p:nvSpPr>
          <p:cNvPr id="46" name="Google Shape;46;p13"/>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47" name="Google Shape;47;p13"/>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descr="social_linkedin-01.png" id="48" name="Google Shape;48;p13"/>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descr="social_youtube-01.png" id="49" name="Google Shape;49;p13"/>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descr="social_facebook-01.png" id="50" name="Google Shape;50;p13"/>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descr="social_twitter-01.png" id="51" name="Google Shape;51;p13"/>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52" name="Google Shape;52;p13"/>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53" name="Google Shape;53;p13"/>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54" name="Google Shape;54;p13"/>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55" name="Google Shape;55;p13"/>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56" name="Google Shape;56;p13"/>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structure">
  <p:cSld name="CUSTOM">
    <p:bg>
      <p:bgPr>
        <a:blipFill>
          <a:blip r:embed="rId2">
            <a:alphaModFix/>
          </a:blip>
          <a:stretch>
            <a:fillRect/>
          </a:stretch>
        </a:blipFill>
      </p:bgPr>
    </p:bg>
    <p:spTree>
      <p:nvGrpSpPr>
        <p:cNvPr id="592" name="Shape 592"/>
        <p:cNvGrpSpPr/>
        <p:nvPr/>
      </p:nvGrpSpPr>
      <p:grpSpPr>
        <a:xfrm>
          <a:off x="0" y="0"/>
          <a:ext cx="0" cy="0"/>
          <a:chOff x="0" y="0"/>
          <a:chExt cx="0" cy="0"/>
        </a:xfrm>
      </p:grpSpPr>
      <p:sp>
        <p:nvSpPr>
          <p:cNvPr id="593" name="Google Shape;593;p110"/>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nature">
  <p:cSld name="CUSTOM_1">
    <p:bg>
      <p:bgPr>
        <a:blipFill>
          <a:blip r:embed="rId2">
            <a:alphaModFix/>
          </a:blip>
          <a:stretch>
            <a:fillRect/>
          </a:stretch>
        </a:blipFill>
      </p:bgPr>
    </p:bg>
    <p:spTree>
      <p:nvGrpSpPr>
        <p:cNvPr id="594" name="Shape 594"/>
        <p:cNvGrpSpPr/>
        <p:nvPr/>
      </p:nvGrpSpPr>
      <p:grpSpPr>
        <a:xfrm>
          <a:off x="0" y="0"/>
          <a:ext cx="0" cy="0"/>
          <a:chOff x="0" y="0"/>
          <a:chExt cx="0" cy="0"/>
        </a:xfrm>
      </p:grpSpPr>
      <p:sp>
        <p:nvSpPr>
          <p:cNvPr id="595" name="Google Shape;595;p111"/>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CUSTOM_1_1">
    <p:bg>
      <p:bgPr>
        <a:blipFill>
          <a:blip r:embed="rId2">
            <a:alphaModFix/>
          </a:blip>
          <a:stretch>
            <a:fillRect/>
          </a:stretch>
        </a:blipFill>
      </p:bgPr>
    </p:bg>
    <p:spTree>
      <p:nvGrpSpPr>
        <p:cNvPr id="596" name="Shape 596"/>
        <p:cNvGrpSpPr/>
        <p:nvPr/>
      </p:nvGrpSpPr>
      <p:grpSpPr>
        <a:xfrm>
          <a:off x="0" y="0"/>
          <a:ext cx="0" cy="0"/>
          <a:chOff x="0" y="0"/>
          <a:chExt cx="0" cy="0"/>
        </a:xfrm>
      </p:grpSpPr>
      <p:sp>
        <p:nvSpPr>
          <p:cNvPr id="597" name="Google Shape;597;p112"/>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structure">
  <p:cSld name="CUSTOM_1_1_1">
    <p:bg>
      <p:bgPr>
        <a:blipFill>
          <a:blip r:embed="rId2">
            <a:alphaModFix/>
          </a:blip>
          <a:stretch>
            <a:fillRect/>
          </a:stretch>
        </a:blipFill>
      </p:bgPr>
    </p:bg>
    <p:spTree>
      <p:nvGrpSpPr>
        <p:cNvPr id="598" name="Shape 598"/>
        <p:cNvGrpSpPr/>
        <p:nvPr/>
      </p:nvGrpSpPr>
      <p:grpSpPr>
        <a:xfrm>
          <a:off x="0" y="0"/>
          <a:ext cx="0" cy="0"/>
          <a:chOff x="0" y="0"/>
          <a:chExt cx="0" cy="0"/>
        </a:xfrm>
      </p:grpSpPr>
      <p:sp>
        <p:nvSpPr>
          <p:cNvPr id="599" name="Google Shape;599;p113"/>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nature">
  <p:cSld name="CUSTOM_1_1_1_1">
    <p:bg>
      <p:bgPr>
        <a:blipFill>
          <a:blip r:embed="rId2">
            <a:alphaModFix/>
          </a:blip>
          <a:stretch>
            <a:fillRect/>
          </a:stretch>
        </a:blipFill>
      </p:bgPr>
    </p:bg>
    <p:spTree>
      <p:nvGrpSpPr>
        <p:cNvPr id="600" name="Shape 600"/>
        <p:cNvGrpSpPr/>
        <p:nvPr/>
      </p:nvGrpSpPr>
      <p:grpSpPr>
        <a:xfrm>
          <a:off x="0" y="0"/>
          <a:ext cx="0" cy="0"/>
          <a:chOff x="0" y="0"/>
          <a:chExt cx="0" cy="0"/>
        </a:xfrm>
      </p:grpSpPr>
      <p:sp>
        <p:nvSpPr>
          <p:cNvPr id="601" name="Google Shape;601;p114"/>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1">
  <p:cSld name="CUSTOM_1_1_1_1_1">
    <p:bg>
      <p:bgPr>
        <a:blipFill>
          <a:blip r:embed="rId2">
            <a:alphaModFix/>
          </a:blip>
          <a:stretch>
            <a:fillRect/>
          </a:stretch>
        </a:blipFill>
      </p:bgPr>
    </p:bg>
    <p:spTree>
      <p:nvGrpSpPr>
        <p:cNvPr id="602" name="Shape 602"/>
        <p:cNvGrpSpPr/>
        <p:nvPr/>
      </p:nvGrpSpPr>
      <p:grpSpPr>
        <a:xfrm>
          <a:off x="0" y="0"/>
          <a:ext cx="0" cy="0"/>
          <a:chOff x="0" y="0"/>
          <a:chExt cx="0" cy="0"/>
        </a:xfrm>
      </p:grpSpPr>
      <p:sp>
        <p:nvSpPr>
          <p:cNvPr id="603" name="Google Shape;603;p115"/>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atin typeface="Overpass"/>
                <a:ea typeface="Overpass"/>
                <a:cs typeface="Overpass"/>
                <a:sym typeface="Overpas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2">
  <p:cSld name="CUSTOM_1_1_1_1_1_1">
    <p:bg>
      <p:bgPr>
        <a:blipFill>
          <a:blip r:embed="rId2">
            <a:alphaModFix/>
          </a:blip>
          <a:stretch>
            <a:fillRect/>
          </a:stretch>
        </a:blipFill>
      </p:bgPr>
    </p:bg>
    <p:spTree>
      <p:nvGrpSpPr>
        <p:cNvPr id="604" name="Shape 604"/>
        <p:cNvGrpSpPr/>
        <p:nvPr/>
      </p:nvGrpSpPr>
      <p:grpSpPr>
        <a:xfrm>
          <a:off x="0" y="0"/>
          <a:ext cx="0" cy="0"/>
          <a:chOff x="0" y="0"/>
          <a:chExt cx="0" cy="0"/>
        </a:xfrm>
      </p:grpSpPr>
      <p:sp>
        <p:nvSpPr>
          <p:cNvPr id="605" name="Google Shape;605;p116"/>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3">
  <p:cSld name="CUSTOM_1_1_1_1_1_1_1">
    <p:bg>
      <p:bgPr>
        <a:blipFill>
          <a:blip r:embed="rId2">
            <a:alphaModFix/>
          </a:blip>
          <a:stretch>
            <a:fillRect/>
          </a:stretch>
        </a:blipFill>
      </p:bgPr>
    </p:bg>
    <p:spTree>
      <p:nvGrpSpPr>
        <p:cNvPr id="606" name="Shape 606"/>
        <p:cNvGrpSpPr/>
        <p:nvPr/>
      </p:nvGrpSpPr>
      <p:grpSpPr>
        <a:xfrm>
          <a:off x="0" y="0"/>
          <a:ext cx="0" cy="0"/>
          <a:chOff x="0" y="0"/>
          <a:chExt cx="0" cy="0"/>
        </a:xfrm>
      </p:grpSpPr>
      <p:sp>
        <p:nvSpPr>
          <p:cNvPr id="607" name="Google Shape;607;p117"/>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ridge 1">
  <p:cSld name="CUSTOM_1_1_1_1_1_1_1_1">
    <p:bg>
      <p:bgPr>
        <a:blipFill>
          <a:blip r:embed="rId2">
            <a:alphaModFix/>
          </a:blip>
          <a:stretch>
            <a:fillRect/>
          </a:stretch>
        </a:blipFill>
      </p:bgPr>
    </p:bg>
    <p:spTree>
      <p:nvGrpSpPr>
        <p:cNvPr id="608" name="Shape 608"/>
        <p:cNvGrpSpPr/>
        <p:nvPr/>
      </p:nvGrpSpPr>
      <p:grpSpPr>
        <a:xfrm>
          <a:off x="0" y="0"/>
          <a:ext cx="0" cy="0"/>
          <a:chOff x="0" y="0"/>
          <a:chExt cx="0" cy="0"/>
        </a:xfrm>
      </p:grpSpPr>
      <p:sp>
        <p:nvSpPr>
          <p:cNvPr id="609" name="Google Shape;609;p118"/>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ridge 2">
  <p:cSld name="CUSTOM_1_1_1_1_1_1_1_1_1">
    <p:bg>
      <p:bgPr>
        <a:blipFill>
          <a:blip r:embed="rId2">
            <a:alphaModFix/>
          </a:blip>
          <a:stretch>
            <a:fillRect/>
          </a:stretch>
        </a:blipFill>
      </p:bgPr>
    </p:bg>
    <p:spTree>
      <p:nvGrpSpPr>
        <p:cNvPr id="610" name="Shape 610"/>
        <p:cNvGrpSpPr/>
        <p:nvPr/>
      </p:nvGrpSpPr>
      <p:grpSpPr>
        <a:xfrm>
          <a:off x="0" y="0"/>
          <a:ext cx="0" cy="0"/>
          <a:chOff x="0" y="0"/>
          <a:chExt cx="0" cy="0"/>
        </a:xfrm>
      </p:grpSpPr>
      <p:sp>
        <p:nvSpPr>
          <p:cNvPr id="611" name="Google Shape;611;p119"/>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59" name="Google Shape;59;p14"/>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60" name="Google Shape;60;p14"/>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61" name="Google Shape;61;p14"/>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62" name="Google Shape;62;p14"/>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63" name="Google Shape;63;p14"/>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64" name="Google Shape;64;p14"/>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65" name="Google Shape;65;p14"/>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66" name="Google Shape;66;p14"/>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67" name="Google Shape;67;p14"/>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68" name="Google Shape;68;p14"/>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ridge 3">
  <p:cSld name="CUSTOM_1_1_1_1_1_1_1_1_1_1">
    <p:bg>
      <p:bgPr>
        <a:blipFill>
          <a:blip r:embed="rId2">
            <a:alphaModFix/>
          </a:blip>
          <a:stretch>
            <a:fillRect/>
          </a:stretch>
        </a:blipFill>
      </p:bgPr>
    </p:bg>
    <p:spTree>
      <p:nvGrpSpPr>
        <p:cNvPr id="612" name="Shape 612"/>
        <p:cNvGrpSpPr/>
        <p:nvPr/>
      </p:nvGrpSpPr>
      <p:grpSpPr>
        <a:xfrm>
          <a:off x="0" y="0"/>
          <a:ext cx="0" cy="0"/>
          <a:chOff x="0" y="0"/>
          <a:chExt cx="0" cy="0"/>
        </a:xfrm>
      </p:grpSpPr>
      <p:sp>
        <p:nvSpPr>
          <p:cNvPr id="613" name="Google Shape;613;p120"/>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620" name="Shape 620"/>
        <p:cNvGrpSpPr/>
        <p:nvPr/>
      </p:nvGrpSpPr>
      <p:grpSpPr>
        <a:xfrm>
          <a:off x="0" y="0"/>
          <a:ext cx="0" cy="0"/>
          <a:chOff x="0" y="0"/>
          <a:chExt cx="0" cy="0"/>
        </a:xfrm>
      </p:grpSpPr>
      <p:sp>
        <p:nvSpPr>
          <p:cNvPr id="621" name="Google Shape;621;p12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622" name="Google Shape;622;p122"/>
          <p:cNvSpPr txBox="1"/>
          <p:nvPr>
            <p:ph idx="1" type="subTitle"/>
          </p:nvPr>
        </p:nvSpPr>
        <p:spPr>
          <a:xfrm>
            <a:off x="826650" y="1708181"/>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23" name="Google Shape;623;p122"/>
          <p:cNvSpPr txBox="1"/>
          <p:nvPr>
            <p:ph idx="2" type="subTitle"/>
          </p:nvPr>
        </p:nvSpPr>
        <p:spPr>
          <a:xfrm>
            <a:off x="826650" y="1999125"/>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24" name="Google Shape;624;p122"/>
          <p:cNvSpPr txBox="1"/>
          <p:nvPr>
            <p:ph idx="3" type="subTitle"/>
          </p:nvPr>
        </p:nvSpPr>
        <p:spPr>
          <a:xfrm>
            <a:off x="4630950" y="1708181"/>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25" name="Google Shape;625;p122"/>
          <p:cNvSpPr txBox="1"/>
          <p:nvPr>
            <p:ph idx="4" type="subTitle"/>
          </p:nvPr>
        </p:nvSpPr>
        <p:spPr>
          <a:xfrm>
            <a:off x="4630950" y="1999125"/>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26" name="Google Shape;626;p122"/>
          <p:cNvSpPr txBox="1"/>
          <p:nvPr>
            <p:ph idx="5" type="subTitle"/>
          </p:nvPr>
        </p:nvSpPr>
        <p:spPr>
          <a:xfrm>
            <a:off x="826650" y="2325375"/>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27" name="Google Shape;627;p122"/>
          <p:cNvSpPr txBox="1"/>
          <p:nvPr>
            <p:ph idx="6" type="subTitle"/>
          </p:nvPr>
        </p:nvSpPr>
        <p:spPr>
          <a:xfrm>
            <a:off x="826650" y="2616319"/>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28" name="Google Shape;628;p122"/>
          <p:cNvSpPr txBox="1"/>
          <p:nvPr>
            <p:ph idx="7" type="subTitle"/>
          </p:nvPr>
        </p:nvSpPr>
        <p:spPr>
          <a:xfrm>
            <a:off x="4630950" y="2325375"/>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629" name="Google Shape;629;p122"/>
          <p:cNvSpPr txBox="1"/>
          <p:nvPr>
            <p:ph idx="8" type="subTitle"/>
          </p:nvPr>
        </p:nvSpPr>
        <p:spPr>
          <a:xfrm>
            <a:off x="4630950" y="2616319"/>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30" name="Google Shape;630;p122"/>
          <p:cNvSpPr txBox="1"/>
          <p:nvPr>
            <p:ph idx="9" type="subTitle"/>
          </p:nvPr>
        </p:nvSpPr>
        <p:spPr>
          <a:xfrm>
            <a:off x="826650" y="2942569"/>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31" name="Google Shape;631;p122"/>
          <p:cNvSpPr txBox="1"/>
          <p:nvPr>
            <p:ph idx="13" type="subTitle"/>
          </p:nvPr>
        </p:nvSpPr>
        <p:spPr>
          <a:xfrm>
            <a:off x="826650" y="3233513"/>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32" name="Google Shape;632;p122"/>
          <p:cNvSpPr txBox="1"/>
          <p:nvPr>
            <p:ph idx="14" type="subTitle"/>
          </p:nvPr>
        </p:nvSpPr>
        <p:spPr>
          <a:xfrm>
            <a:off x="4630950" y="2942569"/>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33" name="Google Shape;633;p122"/>
          <p:cNvSpPr txBox="1"/>
          <p:nvPr>
            <p:ph idx="15" type="subTitle"/>
          </p:nvPr>
        </p:nvSpPr>
        <p:spPr>
          <a:xfrm>
            <a:off x="4630950" y="3233513"/>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34" name="Google Shape;634;p122"/>
          <p:cNvSpPr txBox="1"/>
          <p:nvPr>
            <p:ph idx="16" type="subTitle"/>
          </p:nvPr>
        </p:nvSpPr>
        <p:spPr>
          <a:xfrm>
            <a:off x="826650" y="3559763"/>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635" name="Google Shape;635;p122"/>
          <p:cNvSpPr txBox="1"/>
          <p:nvPr>
            <p:ph idx="17" type="subTitle"/>
          </p:nvPr>
        </p:nvSpPr>
        <p:spPr>
          <a:xfrm>
            <a:off x="826650" y="3850706"/>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36" name="Google Shape;636;p122"/>
          <p:cNvSpPr txBox="1"/>
          <p:nvPr>
            <p:ph idx="18" type="subTitle"/>
          </p:nvPr>
        </p:nvSpPr>
        <p:spPr>
          <a:xfrm>
            <a:off x="4630950" y="3559763"/>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37" name="Google Shape;637;p122"/>
          <p:cNvSpPr txBox="1"/>
          <p:nvPr>
            <p:ph idx="19" type="subTitle"/>
          </p:nvPr>
        </p:nvSpPr>
        <p:spPr>
          <a:xfrm>
            <a:off x="4630950" y="3850706"/>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38" name="Google Shape;638;p122"/>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39" name="Google Shape;639;p122"/>
          <p:cNvSpPr txBox="1"/>
          <p:nvPr>
            <p:ph idx="20"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640" name="Shape 640"/>
        <p:cNvGrpSpPr/>
        <p:nvPr/>
      </p:nvGrpSpPr>
      <p:grpSpPr>
        <a:xfrm>
          <a:off x="0" y="0"/>
          <a:ext cx="0" cy="0"/>
          <a:chOff x="0" y="0"/>
          <a:chExt cx="0" cy="0"/>
        </a:xfrm>
      </p:grpSpPr>
      <p:sp>
        <p:nvSpPr>
          <p:cNvPr id="641" name="Google Shape;641;p123"/>
          <p:cNvSpPr txBox="1"/>
          <p:nvPr>
            <p:ph type="title"/>
          </p:nvPr>
        </p:nvSpPr>
        <p:spPr>
          <a:xfrm>
            <a:off x="826650" y="1704884"/>
            <a:ext cx="7490700" cy="10632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12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643" name="Shape 643"/>
        <p:cNvGrpSpPr/>
        <p:nvPr/>
      </p:nvGrpSpPr>
      <p:grpSpPr>
        <a:xfrm>
          <a:off x="0" y="0"/>
          <a:ext cx="0" cy="0"/>
          <a:chOff x="0" y="0"/>
          <a:chExt cx="0" cy="0"/>
        </a:xfrm>
      </p:grpSpPr>
      <p:sp>
        <p:nvSpPr>
          <p:cNvPr id="644" name="Google Shape;644;p12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45" name="Google Shape;645;p124"/>
          <p:cNvSpPr txBox="1"/>
          <p:nvPr>
            <p:ph idx="1" type="body"/>
          </p:nvPr>
        </p:nvSpPr>
        <p:spPr>
          <a:xfrm>
            <a:off x="826700" y="1233775"/>
            <a:ext cx="7490700" cy="32901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Font typeface="Overpass"/>
              <a:buChar char="●"/>
              <a:defRPr>
                <a:latin typeface="Overpass"/>
                <a:ea typeface="Overpass"/>
                <a:cs typeface="Overpass"/>
                <a:sym typeface="Overpass"/>
              </a:defRPr>
            </a:lvl1pPr>
            <a:lvl2pPr indent="-292100" lvl="1" marL="914400" rtl="0">
              <a:spcBef>
                <a:spcPts val="0"/>
              </a:spcBef>
              <a:spcAft>
                <a:spcPts val="0"/>
              </a:spcAft>
              <a:buSzPts val="1000"/>
              <a:buFont typeface="Overpass"/>
              <a:buChar char="○"/>
              <a:defRPr>
                <a:latin typeface="Overpass"/>
                <a:ea typeface="Overpass"/>
                <a:cs typeface="Overpass"/>
                <a:sym typeface="Overpass"/>
              </a:defRPr>
            </a:lvl2pPr>
            <a:lvl3pPr indent="-292100" lvl="2" marL="1371600" rtl="0">
              <a:spcBef>
                <a:spcPts val="0"/>
              </a:spcBef>
              <a:spcAft>
                <a:spcPts val="0"/>
              </a:spcAft>
              <a:buSzPts val="1000"/>
              <a:buFont typeface="Overpass"/>
              <a:buChar char="■"/>
              <a:defRPr>
                <a:latin typeface="Overpass"/>
                <a:ea typeface="Overpass"/>
                <a:cs typeface="Overpass"/>
                <a:sym typeface="Overpass"/>
              </a:defRPr>
            </a:lvl3pPr>
            <a:lvl4pPr indent="-292100" lvl="3" marL="1828800" rtl="0">
              <a:spcBef>
                <a:spcPts val="0"/>
              </a:spcBef>
              <a:spcAft>
                <a:spcPts val="0"/>
              </a:spcAft>
              <a:buSzPts val="1000"/>
              <a:buFont typeface="Overpass"/>
              <a:buChar char="●"/>
              <a:defRPr>
                <a:latin typeface="Overpass"/>
                <a:ea typeface="Overpass"/>
                <a:cs typeface="Overpass"/>
                <a:sym typeface="Overpass"/>
              </a:defRPr>
            </a:lvl4pPr>
            <a:lvl5pPr indent="-292100" lvl="4" marL="2286000" rtl="0">
              <a:spcBef>
                <a:spcPts val="0"/>
              </a:spcBef>
              <a:spcAft>
                <a:spcPts val="0"/>
              </a:spcAft>
              <a:buSzPts val="1000"/>
              <a:buFont typeface="Overpass"/>
              <a:buChar char="○"/>
              <a:defRPr>
                <a:latin typeface="Overpass"/>
                <a:ea typeface="Overpass"/>
                <a:cs typeface="Overpass"/>
                <a:sym typeface="Overpass"/>
              </a:defRPr>
            </a:lvl5pPr>
            <a:lvl6pPr indent="-292100" lvl="5" marL="2743200" rtl="0">
              <a:spcBef>
                <a:spcPts val="0"/>
              </a:spcBef>
              <a:spcAft>
                <a:spcPts val="0"/>
              </a:spcAft>
              <a:buSzPts val="1000"/>
              <a:buFont typeface="Overpass"/>
              <a:buChar char="■"/>
              <a:defRPr>
                <a:latin typeface="Overpass"/>
                <a:ea typeface="Overpass"/>
                <a:cs typeface="Overpass"/>
                <a:sym typeface="Overpass"/>
              </a:defRPr>
            </a:lvl6pPr>
            <a:lvl7pPr indent="-292100" lvl="6" marL="3200400" rtl="0">
              <a:spcBef>
                <a:spcPts val="0"/>
              </a:spcBef>
              <a:spcAft>
                <a:spcPts val="0"/>
              </a:spcAft>
              <a:buSzPts val="1000"/>
              <a:buFont typeface="Overpass"/>
              <a:buChar char="●"/>
              <a:defRPr>
                <a:latin typeface="Overpass"/>
                <a:ea typeface="Overpass"/>
                <a:cs typeface="Overpass"/>
                <a:sym typeface="Overpass"/>
              </a:defRPr>
            </a:lvl7pPr>
            <a:lvl8pPr indent="-292100" lvl="7" marL="3657600" rtl="0">
              <a:spcBef>
                <a:spcPts val="0"/>
              </a:spcBef>
              <a:spcAft>
                <a:spcPts val="0"/>
              </a:spcAft>
              <a:buSzPts val="1000"/>
              <a:buFont typeface="Overpass"/>
              <a:buChar char="○"/>
              <a:defRPr>
                <a:latin typeface="Overpass"/>
                <a:ea typeface="Overpass"/>
                <a:cs typeface="Overpass"/>
                <a:sym typeface="Overpass"/>
              </a:defRPr>
            </a:lvl8pPr>
            <a:lvl9pPr indent="-292100" lvl="8" marL="4114800" rtl="0">
              <a:spcBef>
                <a:spcPts val="0"/>
              </a:spcBef>
              <a:spcAft>
                <a:spcPts val="0"/>
              </a:spcAft>
              <a:buSzPts val="1000"/>
              <a:buFont typeface="Overpass"/>
              <a:buChar char="■"/>
              <a:defRPr>
                <a:latin typeface="Overpass"/>
                <a:ea typeface="Overpass"/>
                <a:cs typeface="Overpass"/>
                <a:sym typeface="Overpass"/>
              </a:defRPr>
            </a:lvl9pPr>
          </a:lstStyle>
          <a:p/>
        </p:txBody>
      </p:sp>
      <p:sp>
        <p:nvSpPr>
          <p:cNvPr id="646" name="Google Shape;646;p124"/>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647" name="Shape 647"/>
        <p:cNvGrpSpPr/>
        <p:nvPr/>
      </p:nvGrpSpPr>
      <p:grpSpPr>
        <a:xfrm>
          <a:off x="0" y="0"/>
          <a:ext cx="0" cy="0"/>
          <a:chOff x="0" y="0"/>
          <a:chExt cx="0" cy="0"/>
        </a:xfrm>
      </p:grpSpPr>
      <p:sp>
        <p:nvSpPr>
          <p:cNvPr id="648" name="Google Shape;648;p12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49" name="Google Shape;649;p125"/>
          <p:cNvSpPr txBox="1"/>
          <p:nvPr>
            <p:ph idx="1" type="body"/>
          </p:nvPr>
        </p:nvSpPr>
        <p:spPr>
          <a:xfrm>
            <a:off x="826700" y="1625925"/>
            <a:ext cx="3585000" cy="2644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50" name="Google Shape;650;p125"/>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51" name="Google Shape;651;p125"/>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652" name="Shape 652"/>
        <p:cNvGrpSpPr/>
        <p:nvPr/>
      </p:nvGrpSpPr>
      <p:grpSpPr>
        <a:xfrm>
          <a:off x="0" y="0"/>
          <a:ext cx="0" cy="0"/>
          <a:chOff x="0" y="0"/>
          <a:chExt cx="0" cy="0"/>
        </a:xfrm>
      </p:grpSpPr>
      <p:sp>
        <p:nvSpPr>
          <p:cNvPr id="653" name="Google Shape;653;p12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54" name="Google Shape;654;p126"/>
          <p:cNvSpPr txBox="1"/>
          <p:nvPr>
            <p:ph idx="1" type="body"/>
          </p:nvPr>
        </p:nvSpPr>
        <p:spPr>
          <a:xfrm>
            <a:off x="4732350" y="1625925"/>
            <a:ext cx="3585000" cy="2644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55" name="Google Shape;655;p126"/>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56" name="Google Shape;656;p126"/>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657" name="Shape 657"/>
        <p:cNvGrpSpPr/>
        <p:nvPr/>
      </p:nvGrpSpPr>
      <p:grpSpPr>
        <a:xfrm>
          <a:off x="0" y="0"/>
          <a:ext cx="0" cy="0"/>
          <a:chOff x="0" y="0"/>
          <a:chExt cx="0" cy="0"/>
        </a:xfrm>
      </p:grpSpPr>
      <p:sp>
        <p:nvSpPr>
          <p:cNvPr id="658" name="Google Shape;658;p12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59" name="Google Shape;659;p127"/>
          <p:cNvSpPr txBox="1"/>
          <p:nvPr>
            <p:ph idx="1" type="subTitle"/>
          </p:nvPr>
        </p:nvSpPr>
        <p:spPr>
          <a:xfrm>
            <a:off x="4968475" y="2753153"/>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60" name="Google Shape;660;p127"/>
          <p:cNvSpPr txBox="1"/>
          <p:nvPr>
            <p:ph idx="2" type="body"/>
          </p:nvPr>
        </p:nvSpPr>
        <p:spPr>
          <a:xfrm>
            <a:off x="4968350" y="3138578"/>
            <a:ext cx="3348900" cy="13413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61" name="Google Shape;661;p127"/>
          <p:cNvSpPr txBox="1"/>
          <p:nvPr>
            <p:ph idx="3" type="subTitle"/>
          </p:nvPr>
        </p:nvSpPr>
        <p:spPr>
          <a:xfrm>
            <a:off x="826650" y="2753153"/>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62" name="Google Shape;662;p127"/>
          <p:cNvSpPr txBox="1"/>
          <p:nvPr>
            <p:ph idx="4" type="body"/>
          </p:nvPr>
        </p:nvSpPr>
        <p:spPr>
          <a:xfrm>
            <a:off x="826525" y="3138578"/>
            <a:ext cx="3348900" cy="13413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63" name="Google Shape;663;p127"/>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64" name="Google Shape;664;p127"/>
          <p:cNvSpPr txBox="1"/>
          <p:nvPr>
            <p:ph idx="5"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665" name="Shape 665"/>
        <p:cNvGrpSpPr/>
        <p:nvPr/>
      </p:nvGrpSpPr>
      <p:grpSpPr>
        <a:xfrm>
          <a:off x="0" y="0"/>
          <a:ext cx="0" cy="0"/>
          <a:chOff x="0" y="0"/>
          <a:chExt cx="0" cy="0"/>
        </a:xfrm>
      </p:grpSpPr>
      <p:sp>
        <p:nvSpPr>
          <p:cNvPr id="666" name="Google Shape;666;p12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67" name="Google Shape;667;p128"/>
          <p:cNvSpPr txBox="1"/>
          <p:nvPr>
            <p:ph idx="1" type="subTitle"/>
          </p:nvPr>
        </p:nvSpPr>
        <p:spPr>
          <a:xfrm>
            <a:off x="4968475" y="1867647"/>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68" name="Google Shape;668;p128"/>
          <p:cNvSpPr txBox="1"/>
          <p:nvPr>
            <p:ph idx="2" type="body"/>
          </p:nvPr>
        </p:nvSpPr>
        <p:spPr>
          <a:xfrm>
            <a:off x="4968350" y="2367377"/>
            <a:ext cx="3348900" cy="20745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69" name="Google Shape;669;p128"/>
          <p:cNvSpPr txBox="1"/>
          <p:nvPr>
            <p:ph idx="3" type="subTitle"/>
          </p:nvPr>
        </p:nvSpPr>
        <p:spPr>
          <a:xfrm>
            <a:off x="826650" y="1867647"/>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70" name="Google Shape;670;p128"/>
          <p:cNvSpPr txBox="1"/>
          <p:nvPr>
            <p:ph idx="4" type="body"/>
          </p:nvPr>
        </p:nvSpPr>
        <p:spPr>
          <a:xfrm>
            <a:off x="826525" y="2367377"/>
            <a:ext cx="3348900" cy="20745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71" name="Google Shape;671;p128"/>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72" name="Google Shape;672;p128"/>
          <p:cNvSpPr txBox="1"/>
          <p:nvPr>
            <p:ph idx="5"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673" name="Shape 673"/>
        <p:cNvGrpSpPr/>
        <p:nvPr/>
      </p:nvGrpSpPr>
      <p:grpSpPr>
        <a:xfrm>
          <a:off x="0" y="0"/>
          <a:ext cx="0" cy="0"/>
          <a:chOff x="0" y="0"/>
          <a:chExt cx="0" cy="0"/>
        </a:xfrm>
      </p:grpSpPr>
      <p:sp>
        <p:nvSpPr>
          <p:cNvPr id="674" name="Google Shape;674;p12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75" name="Google Shape;675;p129"/>
          <p:cNvSpPr txBox="1"/>
          <p:nvPr>
            <p:ph idx="1" type="subTitle"/>
          </p:nvPr>
        </p:nvSpPr>
        <p:spPr>
          <a:xfrm>
            <a:off x="826650"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76" name="Google Shape;676;p129"/>
          <p:cNvSpPr txBox="1"/>
          <p:nvPr>
            <p:ph idx="2" type="body"/>
          </p:nvPr>
        </p:nvSpPr>
        <p:spPr>
          <a:xfrm>
            <a:off x="826650"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77" name="Google Shape;677;p129"/>
          <p:cNvSpPr txBox="1"/>
          <p:nvPr>
            <p:ph idx="3" type="subTitle"/>
          </p:nvPr>
        </p:nvSpPr>
        <p:spPr>
          <a:xfrm>
            <a:off x="3467638"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78" name="Google Shape;678;p129"/>
          <p:cNvSpPr txBox="1"/>
          <p:nvPr>
            <p:ph idx="4" type="body"/>
          </p:nvPr>
        </p:nvSpPr>
        <p:spPr>
          <a:xfrm>
            <a:off x="3467638"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79" name="Google Shape;679;p129"/>
          <p:cNvSpPr txBox="1"/>
          <p:nvPr>
            <p:ph idx="5" type="subTitle"/>
          </p:nvPr>
        </p:nvSpPr>
        <p:spPr>
          <a:xfrm>
            <a:off x="6108738"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80" name="Google Shape;680;p129"/>
          <p:cNvSpPr txBox="1"/>
          <p:nvPr>
            <p:ph idx="6" type="body"/>
          </p:nvPr>
        </p:nvSpPr>
        <p:spPr>
          <a:xfrm>
            <a:off x="6108738"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81" name="Google Shape;681;p129"/>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82" name="Google Shape;682;p129"/>
          <p:cNvSpPr txBox="1"/>
          <p:nvPr>
            <p:ph idx="7"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683" name="Shape 683"/>
        <p:cNvGrpSpPr/>
        <p:nvPr/>
      </p:nvGrpSpPr>
      <p:grpSpPr>
        <a:xfrm>
          <a:off x="0" y="0"/>
          <a:ext cx="0" cy="0"/>
          <a:chOff x="0" y="0"/>
          <a:chExt cx="0" cy="0"/>
        </a:xfrm>
      </p:grpSpPr>
      <p:sp>
        <p:nvSpPr>
          <p:cNvPr id="684" name="Google Shape;684;p13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85" name="Google Shape;685;p130"/>
          <p:cNvSpPr txBox="1"/>
          <p:nvPr>
            <p:ph idx="1" type="subTitle"/>
          </p:nvPr>
        </p:nvSpPr>
        <p:spPr>
          <a:xfrm>
            <a:off x="826650"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86" name="Google Shape;686;p130"/>
          <p:cNvSpPr txBox="1"/>
          <p:nvPr>
            <p:ph idx="2" type="body"/>
          </p:nvPr>
        </p:nvSpPr>
        <p:spPr>
          <a:xfrm>
            <a:off x="826650"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87" name="Google Shape;687;p130"/>
          <p:cNvSpPr txBox="1"/>
          <p:nvPr>
            <p:ph idx="3" type="subTitle"/>
          </p:nvPr>
        </p:nvSpPr>
        <p:spPr>
          <a:xfrm>
            <a:off x="3467638"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88" name="Google Shape;688;p130"/>
          <p:cNvSpPr txBox="1"/>
          <p:nvPr>
            <p:ph idx="4" type="body"/>
          </p:nvPr>
        </p:nvSpPr>
        <p:spPr>
          <a:xfrm>
            <a:off x="3467638"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89" name="Google Shape;689;p130"/>
          <p:cNvSpPr txBox="1"/>
          <p:nvPr>
            <p:ph idx="5" type="subTitle"/>
          </p:nvPr>
        </p:nvSpPr>
        <p:spPr>
          <a:xfrm>
            <a:off x="6108738"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90" name="Google Shape;690;p130"/>
          <p:cNvSpPr txBox="1"/>
          <p:nvPr>
            <p:ph idx="6" type="body"/>
          </p:nvPr>
        </p:nvSpPr>
        <p:spPr>
          <a:xfrm>
            <a:off x="6108738"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91" name="Google Shape;691;p130"/>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92" name="Google Shape;692;p130"/>
          <p:cNvSpPr txBox="1"/>
          <p:nvPr>
            <p:ph idx="7"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71" name="Google Shape;71;p15"/>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72" name="Google Shape;72;p15"/>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73" name="Google Shape;73;p15"/>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74" name="Google Shape;74;p15"/>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75" name="Google Shape;75;p15"/>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76" name="Google Shape;76;p15"/>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77" name="Google Shape;77;p15"/>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78" name="Google Shape;78;p15"/>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79" name="Google Shape;79;p15"/>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80" name="Google Shape;80;p15"/>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693" name="Shape 693"/>
        <p:cNvGrpSpPr/>
        <p:nvPr/>
      </p:nvGrpSpPr>
      <p:grpSpPr>
        <a:xfrm>
          <a:off x="0" y="0"/>
          <a:ext cx="0" cy="0"/>
          <a:chOff x="0" y="0"/>
          <a:chExt cx="0" cy="0"/>
        </a:xfrm>
      </p:grpSpPr>
      <p:sp>
        <p:nvSpPr>
          <p:cNvPr id="694" name="Google Shape;694;p13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95" name="Google Shape;695;p131"/>
          <p:cNvSpPr txBox="1"/>
          <p:nvPr>
            <p:ph idx="1" type="body"/>
          </p:nvPr>
        </p:nvSpPr>
        <p:spPr>
          <a:xfrm>
            <a:off x="826650" y="1554319"/>
            <a:ext cx="7490700" cy="393600"/>
          </a:xfrm>
          <a:prstGeom prst="rect">
            <a:avLst/>
          </a:prstGeom>
        </p:spPr>
        <p:txBody>
          <a:bodyPr anchorCtr="0" anchor="b"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696" name="Google Shape;696;p131"/>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97" name="Google Shape;697;p131"/>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698" name="Shape 698"/>
        <p:cNvGrpSpPr/>
        <p:nvPr/>
      </p:nvGrpSpPr>
      <p:grpSpPr>
        <a:xfrm>
          <a:off x="0" y="0"/>
          <a:ext cx="0" cy="0"/>
          <a:chOff x="0" y="0"/>
          <a:chExt cx="0" cy="0"/>
        </a:xfrm>
      </p:grpSpPr>
      <p:sp>
        <p:nvSpPr>
          <p:cNvPr id="699" name="Google Shape;699;p13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700" name="Google Shape;700;p132"/>
          <p:cNvSpPr txBox="1"/>
          <p:nvPr>
            <p:ph idx="1" type="body"/>
          </p:nvPr>
        </p:nvSpPr>
        <p:spPr>
          <a:xfrm>
            <a:off x="826650" y="3909498"/>
            <a:ext cx="7490700" cy="393600"/>
          </a:xfrm>
          <a:prstGeom prst="rect">
            <a:avLst/>
          </a:prstGeom>
        </p:spPr>
        <p:txBody>
          <a:bodyPr anchorCtr="0" anchor="t"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701" name="Google Shape;701;p132"/>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02" name="Google Shape;702;p132"/>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703" name="Shape 703"/>
        <p:cNvGrpSpPr/>
        <p:nvPr/>
      </p:nvGrpSpPr>
      <p:grpSpPr>
        <a:xfrm>
          <a:off x="0" y="0"/>
          <a:ext cx="0" cy="0"/>
          <a:chOff x="0" y="0"/>
          <a:chExt cx="0" cy="0"/>
        </a:xfrm>
      </p:grpSpPr>
      <p:sp>
        <p:nvSpPr>
          <p:cNvPr id="704" name="Google Shape;704;p13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705" name="Google Shape;705;p133"/>
          <p:cNvSpPr txBox="1"/>
          <p:nvPr>
            <p:ph idx="1" type="body"/>
          </p:nvPr>
        </p:nvSpPr>
        <p:spPr>
          <a:xfrm>
            <a:off x="826650" y="1512056"/>
            <a:ext cx="7490700" cy="879300"/>
          </a:xfrm>
          <a:prstGeom prst="rect">
            <a:avLst/>
          </a:prstGeom>
        </p:spPr>
        <p:txBody>
          <a:bodyPr anchorCtr="0" anchor="b"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706" name="Google Shape;706;p133"/>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07" name="Google Shape;707;p133"/>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708" name="Shape 708"/>
        <p:cNvGrpSpPr/>
        <p:nvPr/>
      </p:nvGrpSpPr>
      <p:grpSpPr>
        <a:xfrm>
          <a:off x="0" y="0"/>
          <a:ext cx="0" cy="0"/>
          <a:chOff x="0" y="0"/>
          <a:chExt cx="0" cy="0"/>
        </a:xfrm>
      </p:grpSpPr>
      <p:sp>
        <p:nvSpPr>
          <p:cNvPr id="709" name="Google Shape;709;p13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710" name="Google Shape;710;p134"/>
          <p:cNvSpPr txBox="1"/>
          <p:nvPr>
            <p:ph idx="1" type="body"/>
          </p:nvPr>
        </p:nvSpPr>
        <p:spPr>
          <a:xfrm>
            <a:off x="826650" y="3738063"/>
            <a:ext cx="7490700" cy="715800"/>
          </a:xfrm>
          <a:prstGeom prst="rect">
            <a:avLst/>
          </a:prstGeom>
        </p:spPr>
        <p:txBody>
          <a:bodyPr anchorCtr="0" anchor="t"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711" name="Google Shape;711;p134"/>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12" name="Google Shape;712;p134"/>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713" name="Shape 713"/>
        <p:cNvGrpSpPr/>
        <p:nvPr/>
      </p:nvGrpSpPr>
      <p:grpSpPr>
        <a:xfrm>
          <a:off x="0" y="0"/>
          <a:ext cx="0" cy="0"/>
          <a:chOff x="0" y="0"/>
          <a:chExt cx="0" cy="0"/>
        </a:xfrm>
      </p:grpSpPr>
      <p:sp>
        <p:nvSpPr>
          <p:cNvPr id="714" name="Google Shape;714;p13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715" name="Google Shape;715;p135"/>
          <p:cNvSpPr txBox="1"/>
          <p:nvPr>
            <p:ph idx="1" type="body"/>
          </p:nvPr>
        </p:nvSpPr>
        <p:spPr>
          <a:xfrm>
            <a:off x="826700" y="1625925"/>
            <a:ext cx="3585000" cy="25305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16" name="Google Shape;716;p135"/>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17" name="Google Shape;717;p135"/>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718" name="Shape 718"/>
        <p:cNvGrpSpPr/>
        <p:nvPr/>
      </p:nvGrpSpPr>
      <p:grpSpPr>
        <a:xfrm>
          <a:off x="0" y="0"/>
          <a:ext cx="0" cy="0"/>
          <a:chOff x="0" y="0"/>
          <a:chExt cx="0" cy="0"/>
        </a:xfrm>
      </p:grpSpPr>
      <p:sp>
        <p:nvSpPr>
          <p:cNvPr id="719" name="Google Shape;719;p13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720" name="Google Shape;720;p136"/>
          <p:cNvSpPr txBox="1"/>
          <p:nvPr>
            <p:ph idx="1" type="body"/>
          </p:nvPr>
        </p:nvSpPr>
        <p:spPr>
          <a:xfrm>
            <a:off x="4732350" y="1625925"/>
            <a:ext cx="3585000" cy="2536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21" name="Google Shape;721;p136"/>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22" name="Google Shape;722;p136"/>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723" name="Shape 723"/>
        <p:cNvGrpSpPr/>
        <p:nvPr/>
      </p:nvGrpSpPr>
      <p:grpSpPr>
        <a:xfrm>
          <a:off x="0" y="0"/>
          <a:ext cx="0" cy="0"/>
          <a:chOff x="0" y="0"/>
          <a:chExt cx="0" cy="0"/>
        </a:xfrm>
      </p:grpSpPr>
      <p:sp>
        <p:nvSpPr>
          <p:cNvPr id="724" name="Google Shape;724;p13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725" name="Google Shape;725;p137"/>
          <p:cNvSpPr txBox="1"/>
          <p:nvPr>
            <p:ph idx="1" type="body"/>
          </p:nvPr>
        </p:nvSpPr>
        <p:spPr>
          <a:xfrm>
            <a:off x="4934725" y="2048925"/>
            <a:ext cx="3382500" cy="19554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6" name="Google Shape;726;p137"/>
          <p:cNvSpPr txBox="1"/>
          <p:nvPr>
            <p:ph idx="2" type="subTitle"/>
          </p:nvPr>
        </p:nvSpPr>
        <p:spPr>
          <a:xfrm>
            <a:off x="4943325" y="1834500"/>
            <a:ext cx="3382500" cy="328800"/>
          </a:xfrm>
          <a:prstGeom prst="rect">
            <a:avLst/>
          </a:prstGeom>
        </p:spPr>
        <p:txBody>
          <a:bodyPr anchorCtr="0" anchor="b" bIns="91425" lIns="91425" spcFirstLastPara="1" rIns="91425" wrap="square" tIns="91425"/>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27" name="Google Shape;727;p137"/>
          <p:cNvSpPr txBox="1"/>
          <p:nvPr>
            <p:ph idx="3" type="subTitle"/>
          </p:nvPr>
        </p:nvSpPr>
        <p:spPr>
          <a:xfrm>
            <a:off x="826650" y="2625314"/>
            <a:ext cx="3112800" cy="1328700"/>
          </a:xfrm>
          <a:prstGeom prst="rect">
            <a:avLst/>
          </a:prstGeom>
        </p:spPr>
        <p:txBody>
          <a:bodyPr anchorCtr="0" anchor="t" bIns="91425" lIns="91425" spcFirstLastPara="1" rIns="91425" wrap="square" tIns="91425"/>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728" name="Google Shape;728;p137"/>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29" name="Google Shape;729;p137"/>
          <p:cNvSpPr txBox="1"/>
          <p:nvPr>
            <p:ph idx="4"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87" name="Shape 87"/>
        <p:cNvGrpSpPr/>
        <p:nvPr/>
      </p:nvGrpSpPr>
      <p:grpSpPr>
        <a:xfrm>
          <a:off x="0" y="0"/>
          <a:ext cx="0" cy="0"/>
          <a:chOff x="0" y="0"/>
          <a:chExt cx="0" cy="0"/>
        </a:xfrm>
      </p:grpSpPr>
      <p:sp>
        <p:nvSpPr>
          <p:cNvPr id="88" name="Google Shape;88;p1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89" name="Google Shape;89;p17"/>
          <p:cNvSpPr txBox="1"/>
          <p:nvPr>
            <p:ph idx="1" type="subTitle"/>
          </p:nvPr>
        </p:nvSpPr>
        <p:spPr>
          <a:xfrm>
            <a:off x="826650" y="1708181"/>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0" name="Google Shape;90;p17"/>
          <p:cNvSpPr txBox="1"/>
          <p:nvPr>
            <p:ph idx="2" type="subTitle"/>
          </p:nvPr>
        </p:nvSpPr>
        <p:spPr>
          <a:xfrm>
            <a:off x="826650" y="1999125"/>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1" name="Google Shape;91;p17"/>
          <p:cNvSpPr txBox="1"/>
          <p:nvPr>
            <p:ph idx="3" type="subTitle"/>
          </p:nvPr>
        </p:nvSpPr>
        <p:spPr>
          <a:xfrm>
            <a:off x="4630950" y="1708181"/>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2" name="Google Shape;92;p17"/>
          <p:cNvSpPr txBox="1"/>
          <p:nvPr>
            <p:ph idx="4" type="subTitle"/>
          </p:nvPr>
        </p:nvSpPr>
        <p:spPr>
          <a:xfrm>
            <a:off x="4630950" y="1999125"/>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3" name="Google Shape;93;p17"/>
          <p:cNvSpPr txBox="1"/>
          <p:nvPr>
            <p:ph idx="5" type="subTitle"/>
          </p:nvPr>
        </p:nvSpPr>
        <p:spPr>
          <a:xfrm>
            <a:off x="826650" y="2325375"/>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4" name="Google Shape;94;p17"/>
          <p:cNvSpPr txBox="1"/>
          <p:nvPr>
            <p:ph idx="6" type="subTitle"/>
          </p:nvPr>
        </p:nvSpPr>
        <p:spPr>
          <a:xfrm>
            <a:off x="826650" y="2616319"/>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5" name="Google Shape;95;p17"/>
          <p:cNvSpPr txBox="1"/>
          <p:nvPr>
            <p:ph idx="7" type="subTitle"/>
          </p:nvPr>
        </p:nvSpPr>
        <p:spPr>
          <a:xfrm>
            <a:off x="4630950" y="2325375"/>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96" name="Google Shape;96;p17"/>
          <p:cNvSpPr txBox="1"/>
          <p:nvPr>
            <p:ph idx="8" type="subTitle"/>
          </p:nvPr>
        </p:nvSpPr>
        <p:spPr>
          <a:xfrm>
            <a:off x="4630950" y="2616319"/>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7" name="Google Shape;97;p17"/>
          <p:cNvSpPr txBox="1"/>
          <p:nvPr>
            <p:ph idx="9" type="subTitle"/>
          </p:nvPr>
        </p:nvSpPr>
        <p:spPr>
          <a:xfrm>
            <a:off x="826650" y="2942569"/>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8" name="Google Shape;98;p17"/>
          <p:cNvSpPr txBox="1"/>
          <p:nvPr>
            <p:ph idx="13" type="subTitle"/>
          </p:nvPr>
        </p:nvSpPr>
        <p:spPr>
          <a:xfrm>
            <a:off x="826650" y="3233513"/>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9" name="Google Shape;99;p17"/>
          <p:cNvSpPr txBox="1"/>
          <p:nvPr>
            <p:ph idx="14" type="subTitle"/>
          </p:nvPr>
        </p:nvSpPr>
        <p:spPr>
          <a:xfrm>
            <a:off x="4630950" y="2942569"/>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0" name="Google Shape;100;p17"/>
          <p:cNvSpPr txBox="1"/>
          <p:nvPr>
            <p:ph idx="15" type="subTitle"/>
          </p:nvPr>
        </p:nvSpPr>
        <p:spPr>
          <a:xfrm>
            <a:off x="4630950" y="3233513"/>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1" name="Google Shape;101;p17"/>
          <p:cNvSpPr txBox="1"/>
          <p:nvPr>
            <p:ph idx="16" type="subTitle"/>
          </p:nvPr>
        </p:nvSpPr>
        <p:spPr>
          <a:xfrm>
            <a:off x="826650" y="3559763"/>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02" name="Google Shape;102;p17"/>
          <p:cNvSpPr txBox="1"/>
          <p:nvPr>
            <p:ph idx="17" type="subTitle"/>
          </p:nvPr>
        </p:nvSpPr>
        <p:spPr>
          <a:xfrm>
            <a:off x="826650" y="3850706"/>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3" name="Google Shape;103;p17"/>
          <p:cNvSpPr txBox="1"/>
          <p:nvPr>
            <p:ph idx="18" type="subTitle"/>
          </p:nvPr>
        </p:nvSpPr>
        <p:spPr>
          <a:xfrm>
            <a:off x="4630950" y="3559763"/>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4" name="Google Shape;104;p17"/>
          <p:cNvSpPr txBox="1"/>
          <p:nvPr>
            <p:ph idx="19" type="subTitle"/>
          </p:nvPr>
        </p:nvSpPr>
        <p:spPr>
          <a:xfrm>
            <a:off x="4630950" y="3850706"/>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5" name="Google Shape;105;p17"/>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6" name="Google Shape;106;p17"/>
          <p:cNvSpPr txBox="1"/>
          <p:nvPr>
            <p:ph idx="20"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107" name="Shape 107"/>
        <p:cNvGrpSpPr/>
        <p:nvPr/>
      </p:nvGrpSpPr>
      <p:grpSpPr>
        <a:xfrm>
          <a:off x="0" y="0"/>
          <a:ext cx="0" cy="0"/>
          <a:chOff x="0" y="0"/>
          <a:chExt cx="0" cy="0"/>
        </a:xfrm>
      </p:grpSpPr>
      <p:sp>
        <p:nvSpPr>
          <p:cNvPr id="108" name="Google Shape;108;p18"/>
          <p:cNvSpPr txBox="1"/>
          <p:nvPr>
            <p:ph type="title"/>
          </p:nvPr>
        </p:nvSpPr>
        <p:spPr>
          <a:xfrm>
            <a:off x="826650" y="1704884"/>
            <a:ext cx="7490700" cy="10632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1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110" name="Shape 110"/>
        <p:cNvGrpSpPr/>
        <p:nvPr/>
      </p:nvGrpSpPr>
      <p:grpSpPr>
        <a:xfrm>
          <a:off x="0" y="0"/>
          <a:ext cx="0" cy="0"/>
          <a:chOff x="0" y="0"/>
          <a:chExt cx="0" cy="0"/>
        </a:xfrm>
      </p:grpSpPr>
      <p:sp>
        <p:nvSpPr>
          <p:cNvPr id="111" name="Google Shape;111;p1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12" name="Google Shape;112;p19"/>
          <p:cNvSpPr txBox="1"/>
          <p:nvPr>
            <p:ph idx="1" type="body"/>
          </p:nvPr>
        </p:nvSpPr>
        <p:spPr>
          <a:xfrm>
            <a:off x="826700" y="1625925"/>
            <a:ext cx="7490700" cy="2644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13" name="Google Shape;113;p19"/>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4" name="Google Shape;114;p19"/>
          <p:cNvSpPr txBox="1"/>
          <p:nvPr>
            <p:ph idx="2" type="subTitle"/>
          </p:nvPr>
        </p:nvSpPr>
        <p:spPr>
          <a:xfrm>
            <a:off x="826650" y="929775"/>
            <a:ext cx="7490700" cy="6567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115" name="Shape 115"/>
        <p:cNvGrpSpPr/>
        <p:nvPr/>
      </p:nvGrpSpPr>
      <p:grpSpPr>
        <a:xfrm>
          <a:off x="0" y="0"/>
          <a:ext cx="0" cy="0"/>
          <a:chOff x="0" y="0"/>
          <a:chExt cx="0" cy="0"/>
        </a:xfrm>
      </p:grpSpPr>
      <p:sp>
        <p:nvSpPr>
          <p:cNvPr id="116" name="Google Shape;116;p2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17" name="Google Shape;117;p20"/>
          <p:cNvSpPr txBox="1"/>
          <p:nvPr>
            <p:ph idx="1" type="body"/>
          </p:nvPr>
        </p:nvSpPr>
        <p:spPr>
          <a:xfrm>
            <a:off x="826700" y="1625925"/>
            <a:ext cx="3585000" cy="2644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8" name="Google Shape;118;p20"/>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9" name="Google Shape;119;p20"/>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120" name="Shape 120"/>
        <p:cNvGrpSpPr/>
        <p:nvPr/>
      </p:nvGrpSpPr>
      <p:grpSpPr>
        <a:xfrm>
          <a:off x="0" y="0"/>
          <a:ext cx="0" cy="0"/>
          <a:chOff x="0" y="0"/>
          <a:chExt cx="0" cy="0"/>
        </a:xfrm>
      </p:grpSpPr>
      <p:sp>
        <p:nvSpPr>
          <p:cNvPr id="121" name="Google Shape;121;p2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22" name="Google Shape;122;p21"/>
          <p:cNvSpPr txBox="1"/>
          <p:nvPr>
            <p:ph idx="1" type="body"/>
          </p:nvPr>
        </p:nvSpPr>
        <p:spPr>
          <a:xfrm>
            <a:off x="4732350" y="1625925"/>
            <a:ext cx="3585000" cy="2644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3" name="Google Shape;123;p21"/>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24" name="Google Shape;124;p21"/>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125" name="Shape 125"/>
        <p:cNvGrpSpPr/>
        <p:nvPr/>
      </p:nvGrpSpPr>
      <p:grpSpPr>
        <a:xfrm>
          <a:off x="0" y="0"/>
          <a:ext cx="0" cy="0"/>
          <a:chOff x="0" y="0"/>
          <a:chExt cx="0" cy="0"/>
        </a:xfrm>
      </p:grpSpPr>
      <p:sp>
        <p:nvSpPr>
          <p:cNvPr id="126" name="Google Shape;126;p2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27" name="Google Shape;127;p22"/>
          <p:cNvSpPr txBox="1"/>
          <p:nvPr>
            <p:ph idx="1" type="subTitle"/>
          </p:nvPr>
        </p:nvSpPr>
        <p:spPr>
          <a:xfrm>
            <a:off x="4968475" y="2753153"/>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28" name="Google Shape;128;p22"/>
          <p:cNvSpPr txBox="1"/>
          <p:nvPr>
            <p:ph idx="2" type="body"/>
          </p:nvPr>
        </p:nvSpPr>
        <p:spPr>
          <a:xfrm>
            <a:off x="4968350" y="3138578"/>
            <a:ext cx="3348900" cy="13413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29" name="Google Shape;129;p22"/>
          <p:cNvSpPr txBox="1"/>
          <p:nvPr>
            <p:ph idx="3" type="subTitle"/>
          </p:nvPr>
        </p:nvSpPr>
        <p:spPr>
          <a:xfrm>
            <a:off x="826650" y="2753153"/>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0" name="Google Shape;130;p22"/>
          <p:cNvSpPr txBox="1"/>
          <p:nvPr>
            <p:ph idx="4" type="body"/>
          </p:nvPr>
        </p:nvSpPr>
        <p:spPr>
          <a:xfrm>
            <a:off x="826525" y="3138578"/>
            <a:ext cx="3348900" cy="13413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31" name="Google Shape;131;p22"/>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32" name="Google Shape;132;p22"/>
          <p:cNvSpPr txBox="1"/>
          <p:nvPr>
            <p:ph idx="5"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133" name="Shape 133"/>
        <p:cNvGrpSpPr/>
        <p:nvPr/>
      </p:nvGrpSpPr>
      <p:grpSpPr>
        <a:xfrm>
          <a:off x="0" y="0"/>
          <a:ext cx="0" cy="0"/>
          <a:chOff x="0" y="0"/>
          <a:chExt cx="0" cy="0"/>
        </a:xfrm>
      </p:grpSpPr>
      <p:sp>
        <p:nvSpPr>
          <p:cNvPr id="134" name="Google Shape;134;p2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35" name="Google Shape;135;p23"/>
          <p:cNvSpPr txBox="1"/>
          <p:nvPr>
            <p:ph idx="1" type="subTitle"/>
          </p:nvPr>
        </p:nvSpPr>
        <p:spPr>
          <a:xfrm>
            <a:off x="4968475" y="1867647"/>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6" name="Google Shape;136;p23"/>
          <p:cNvSpPr txBox="1"/>
          <p:nvPr>
            <p:ph idx="2" type="body"/>
          </p:nvPr>
        </p:nvSpPr>
        <p:spPr>
          <a:xfrm>
            <a:off x="4968350" y="2367377"/>
            <a:ext cx="3348900" cy="20745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37" name="Google Shape;137;p23"/>
          <p:cNvSpPr txBox="1"/>
          <p:nvPr>
            <p:ph idx="3" type="subTitle"/>
          </p:nvPr>
        </p:nvSpPr>
        <p:spPr>
          <a:xfrm>
            <a:off x="826650" y="1867647"/>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8" name="Google Shape;138;p23"/>
          <p:cNvSpPr txBox="1"/>
          <p:nvPr>
            <p:ph idx="4" type="body"/>
          </p:nvPr>
        </p:nvSpPr>
        <p:spPr>
          <a:xfrm>
            <a:off x="826525" y="2367377"/>
            <a:ext cx="3348900" cy="20745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39" name="Google Shape;139;p23"/>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40" name="Google Shape;140;p23"/>
          <p:cNvSpPr txBox="1"/>
          <p:nvPr>
            <p:ph idx="5"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141" name="Shape 141"/>
        <p:cNvGrpSpPr/>
        <p:nvPr/>
      </p:nvGrpSpPr>
      <p:grpSpPr>
        <a:xfrm>
          <a:off x="0" y="0"/>
          <a:ext cx="0" cy="0"/>
          <a:chOff x="0" y="0"/>
          <a:chExt cx="0" cy="0"/>
        </a:xfrm>
      </p:grpSpPr>
      <p:sp>
        <p:nvSpPr>
          <p:cNvPr id="142" name="Google Shape;142;p2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43" name="Google Shape;143;p24"/>
          <p:cNvSpPr txBox="1"/>
          <p:nvPr>
            <p:ph idx="1" type="subTitle"/>
          </p:nvPr>
        </p:nvSpPr>
        <p:spPr>
          <a:xfrm>
            <a:off x="826650"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4" name="Google Shape;144;p24"/>
          <p:cNvSpPr txBox="1"/>
          <p:nvPr>
            <p:ph idx="2" type="body"/>
          </p:nvPr>
        </p:nvSpPr>
        <p:spPr>
          <a:xfrm>
            <a:off x="826650"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45" name="Google Shape;145;p24"/>
          <p:cNvSpPr txBox="1"/>
          <p:nvPr>
            <p:ph idx="3" type="subTitle"/>
          </p:nvPr>
        </p:nvSpPr>
        <p:spPr>
          <a:xfrm>
            <a:off x="3467638"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6" name="Google Shape;146;p24"/>
          <p:cNvSpPr txBox="1"/>
          <p:nvPr>
            <p:ph idx="4" type="body"/>
          </p:nvPr>
        </p:nvSpPr>
        <p:spPr>
          <a:xfrm>
            <a:off x="3467638"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47" name="Google Shape;147;p24"/>
          <p:cNvSpPr txBox="1"/>
          <p:nvPr>
            <p:ph idx="5" type="subTitle"/>
          </p:nvPr>
        </p:nvSpPr>
        <p:spPr>
          <a:xfrm>
            <a:off x="6108738"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8" name="Google Shape;148;p24"/>
          <p:cNvSpPr txBox="1"/>
          <p:nvPr>
            <p:ph idx="6" type="body"/>
          </p:nvPr>
        </p:nvSpPr>
        <p:spPr>
          <a:xfrm>
            <a:off x="6108738"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49" name="Google Shape;149;p24"/>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50" name="Google Shape;150;p24"/>
          <p:cNvSpPr txBox="1"/>
          <p:nvPr>
            <p:ph idx="7"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151" name="Shape 151"/>
        <p:cNvGrpSpPr/>
        <p:nvPr/>
      </p:nvGrpSpPr>
      <p:grpSpPr>
        <a:xfrm>
          <a:off x="0" y="0"/>
          <a:ext cx="0" cy="0"/>
          <a:chOff x="0" y="0"/>
          <a:chExt cx="0" cy="0"/>
        </a:xfrm>
      </p:grpSpPr>
      <p:sp>
        <p:nvSpPr>
          <p:cNvPr id="152" name="Google Shape;152;p2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53" name="Google Shape;153;p25"/>
          <p:cNvSpPr txBox="1"/>
          <p:nvPr>
            <p:ph idx="1" type="subTitle"/>
          </p:nvPr>
        </p:nvSpPr>
        <p:spPr>
          <a:xfrm>
            <a:off x="826650"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54" name="Google Shape;154;p25"/>
          <p:cNvSpPr txBox="1"/>
          <p:nvPr>
            <p:ph idx="2" type="body"/>
          </p:nvPr>
        </p:nvSpPr>
        <p:spPr>
          <a:xfrm>
            <a:off x="826650"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55" name="Google Shape;155;p25"/>
          <p:cNvSpPr txBox="1"/>
          <p:nvPr>
            <p:ph idx="3" type="subTitle"/>
          </p:nvPr>
        </p:nvSpPr>
        <p:spPr>
          <a:xfrm>
            <a:off x="3467638"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56" name="Google Shape;156;p25"/>
          <p:cNvSpPr txBox="1"/>
          <p:nvPr>
            <p:ph idx="4" type="body"/>
          </p:nvPr>
        </p:nvSpPr>
        <p:spPr>
          <a:xfrm>
            <a:off x="3467638"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57" name="Google Shape;157;p25"/>
          <p:cNvSpPr txBox="1"/>
          <p:nvPr>
            <p:ph idx="5" type="subTitle"/>
          </p:nvPr>
        </p:nvSpPr>
        <p:spPr>
          <a:xfrm>
            <a:off x="6108738"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58" name="Google Shape;158;p25"/>
          <p:cNvSpPr txBox="1"/>
          <p:nvPr>
            <p:ph idx="6" type="body"/>
          </p:nvPr>
        </p:nvSpPr>
        <p:spPr>
          <a:xfrm>
            <a:off x="6108738"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59" name="Google Shape;159;p25"/>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60" name="Google Shape;160;p25"/>
          <p:cNvSpPr txBox="1"/>
          <p:nvPr>
            <p:ph idx="7"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161" name="Shape 161"/>
        <p:cNvGrpSpPr/>
        <p:nvPr/>
      </p:nvGrpSpPr>
      <p:grpSpPr>
        <a:xfrm>
          <a:off x="0" y="0"/>
          <a:ext cx="0" cy="0"/>
          <a:chOff x="0" y="0"/>
          <a:chExt cx="0" cy="0"/>
        </a:xfrm>
      </p:grpSpPr>
      <p:sp>
        <p:nvSpPr>
          <p:cNvPr id="162" name="Google Shape;162;p2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63" name="Google Shape;163;p26"/>
          <p:cNvSpPr txBox="1"/>
          <p:nvPr>
            <p:ph idx="1" type="body"/>
          </p:nvPr>
        </p:nvSpPr>
        <p:spPr>
          <a:xfrm>
            <a:off x="826650" y="1554319"/>
            <a:ext cx="7490700" cy="393600"/>
          </a:xfrm>
          <a:prstGeom prst="rect">
            <a:avLst/>
          </a:prstGeom>
        </p:spPr>
        <p:txBody>
          <a:bodyPr anchorCtr="0" anchor="b"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64" name="Google Shape;164;p26"/>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65" name="Google Shape;165;p26"/>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166" name="Shape 166"/>
        <p:cNvGrpSpPr/>
        <p:nvPr/>
      </p:nvGrpSpPr>
      <p:grpSpPr>
        <a:xfrm>
          <a:off x="0" y="0"/>
          <a:ext cx="0" cy="0"/>
          <a:chOff x="0" y="0"/>
          <a:chExt cx="0" cy="0"/>
        </a:xfrm>
      </p:grpSpPr>
      <p:sp>
        <p:nvSpPr>
          <p:cNvPr id="167" name="Google Shape;167;p2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68" name="Google Shape;168;p27"/>
          <p:cNvSpPr txBox="1"/>
          <p:nvPr>
            <p:ph idx="1" type="body"/>
          </p:nvPr>
        </p:nvSpPr>
        <p:spPr>
          <a:xfrm>
            <a:off x="826650" y="3909498"/>
            <a:ext cx="7490700" cy="393600"/>
          </a:xfrm>
          <a:prstGeom prst="rect">
            <a:avLst/>
          </a:prstGeom>
        </p:spPr>
        <p:txBody>
          <a:bodyPr anchorCtr="0" anchor="t"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69" name="Google Shape;169;p27"/>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70" name="Google Shape;170;p27"/>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2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73" name="Google Shape;173;p28"/>
          <p:cNvSpPr txBox="1"/>
          <p:nvPr>
            <p:ph idx="1" type="body"/>
          </p:nvPr>
        </p:nvSpPr>
        <p:spPr>
          <a:xfrm>
            <a:off x="826650" y="1512056"/>
            <a:ext cx="7490700" cy="879300"/>
          </a:xfrm>
          <a:prstGeom prst="rect">
            <a:avLst/>
          </a:prstGeom>
        </p:spPr>
        <p:txBody>
          <a:bodyPr anchorCtr="0" anchor="b"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74" name="Google Shape;174;p28"/>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75" name="Google Shape;175;p28"/>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2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78" name="Google Shape;178;p29"/>
          <p:cNvSpPr txBox="1"/>
          <p:nvPr>
            <p:ph idx="1" type="body"/>
          </p:nvPr>
        </p:nvSpPr>
        <p:spPr>
          <a:xfrm>
            <a:off x="826650" y="3738063"/>
            <a:ext cx="7490700" cy="715800"/>
          </a:xfrm>
          <a:prstGeom prst="rect">
            <a:avLst/>
          </a:prstGeom>
        </p:spPr>
        <p:txBody>
          <a:bodyPr anchorCtr="0" anchor="t"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79" name="Google Shape;179;p29"/>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80" name="Google Shape;180;p29"/>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3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83" name="Google Shape;183;p30"/>
          <p:cNvSpPr txBox="1"/>
          <p:nvPr>
            <p:ph idx="1" type="body"/>
          </p:nvPr>
        </p:nvSpPr>
        <p:spPr>
          <a:xfrm>
            <a:off x="826700" y="1625925"/>
            <a:ext cx="3585000" cy="25305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84" name="Google Shape;184;p30"/>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85" name="Google Shape;185;p30"/>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3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88" name="Google Shape;188;p31"/>
          <p:cNvSpPr txBox="1"/>
          <p:nvPr>
            <p:ph idx="1" type="body"/>
          </p:nvPr>
        </p:nvSpPr>
        <p:spPr>
          <a:xfrm>
            <a:off x="4732350" y="1625925"/>
            <a:ext cx="3585000" cy="2536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89" name="Google Shape;189;p31"/>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90" name="Google Shape;190;p31"/>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3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93" name="Google Shape;193;p32"/>
          <p:cNvSpPr txBox="1"/>
          <p:nvPr>
            <p:ph idx="1" type="body"/>
          </p:nvPr>
        </p:nvSpPr>
        <p:spPr>
          <a:xfrm>
            <a:off x="4934725" y="2048925"/>
            <a:ext cx="3382500" cy="19554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4" name="Google Shape;194;p32"/>
          <p:cNvSpPr txBox="1"/>
          <p:nvPr>
            <p:ph idx="2" type="subTitle"/>
          </p:nvPr>
        </p:nvSpPr>
        <p:spPr>
          <a:xfrm>
            <a:off x="4943325" y="1834500"/>
            <a:ext cx="3382500" cy="328800"/>
          </a:xfrm>
          <a:prstGeom prst="rect">
            <a:avLst/>
          </a:prstGeom>
        </p:spPr>
        <p:txBody>
          <a:bodyPr anchorCtr="0" anchor="b" bIns="91425" lIns="91425" spcFirstLastPara="1" rIns="91425" wrap="square" tIns="91425"/>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95" name="Google Shape;195;p32"/>
          <p:cNvSpPr txBox="1"/>
          <p:nvPr>
            <p:ph idx="3" type="subTitle"/>
          </p:nvPr>
        </p:nvSpPr>
        <p:spPr>
          <a:xfrm>
            <a:off x="826650" y="2625314"/>
            <a:ext cx="3112800" cy="1328700"/>
          </a:xfrm>
          <a:prstGeom prst="rect">
            <a:avLst/>
          </a:prstGeom>
        </p:spPr>
        <p:txBody>
          <a:bodyPr anchorCtr="0" anchor="t" bIns="91425" lIns="91425" spcFirstLastPara="1" rIns="91425" wrap="square" tIns="91425"/>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96" name="Google Shape;196;p32"/>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97" name="Google Shape;197;p32"/>
          <p:cNvSpPr txBox="1"/>
          <p:nvPr>
            <p:ph idx="4"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TITLE_11">
    <p:spTree>
      <p:nvGrpSpPr>
        <p:cNvPr id="198" name="Shape 198"/>
        <p:cNvGrpSpPr/>
        <p:nvPr/>
      </p:nvGrpSpPr>
      <p:grpSpPr>
        <a:xfrm>
          <a:off x="0" y="0"/>
          <a:ext cx="0" cy="0"/>
          <a:chOff x="0" y="0"/>
          <a:chExt cx="0" cy="0"/>
        </a:xfrm>
      </p:grpSpPr>
      <p:sp>
        <p:nvSpPr>
          <p:cNvPr id="199" name="Google Shape;199;p33"/>
          <p:cNvSpPr txBox="1"/>
          <p:nvPr>
            <p:ph type="title"/>
          </p:nvPr>
        </p:nvSpPr>
        <p:spPr>
          <a:xfrm>
            <a:off x="1821825" y="2171700"/>
            <a:ext cx="5943600" cy="685800"/>
          </a:xfrm>
          <a:prstGeom prst="rect">
            <a:avLst/>
          </a:prstGeom>
        </p:spPr>
        <p:txBody>
          <a:bodyPr anchorCtr="0" anchor="b" bIns="91425" lIns="91425" spcFirstLastPara="1" rIns="91425" wrap="square" tIns="91425"/>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200" name="Google Shape;200;p33"/>
          <p:cNvSpPr txBox="1"/>
          <p:nvPr>
            <p:ph idx="1" type="subTitle"/>
          </p:nvPr>
        </p:nvSpPr>
        <p:spPr>
          <a:xfrm>
            <a:off x="1821825" y="3048000"/>
            <a:ext cx="5029200" cy="285900"/>
          </a:xfrm>
          <a:prstGeom prst="rect">
            <a:avLst/>
          </a:prstGeom>
        </p:spPr>
        <p:txBody>
          <a:bodyPr anchorCtr="0" anchor="t" bIns="91425" lIns="91425" spcFirstLastPara="1" rIns="91425" wrap="square" tIns="91425"/>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201" name="Google Shape;201;p33"/>
          <p:cNvSpPr txBox="1"/>
          <p:nvPr>
            <p:ph idx="2" type="subTitle"/>
          </p:nvPr>
        </p:nvSpPr>
        <p:spPr>
          <a:xfrm>
            <a:off x="1821825" y="3505200"/>
            <a:ext cx="4572000" cy="1200000"/>
          </a:xfrm>
          <a:prstGeom prst="rect">
            <a:avLst/>
          </a:prstGeom>
        </p:spPr>
        <p:txBody>
          <a:bodyPr anchorCtr="0" anchor="t" bIns="91425" lIns="91425" spcFirstLastPara="1" rIns="91425" wrap="square" tIns="91425"/>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 name="Google Shape;18;p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9" name="Google Shape;19;p4"/>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4" name="Google Shape;204;p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05" name="Google Shape;20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6" name="Shape 20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07" name="Shape 207"/>
        <p:cNvGrpSpPr/>
        <p:nvPr/>
      </p:nvGrpSpPr>
      <p:grpSpPr>
        <a:xfrm>
          <a:off x="0" y="0"/>
          <a:ext cx="0" cy="0"/>
          <a:chOff x="0" y="0"/>
          <a:chExt cx="0" cy="0"/>
        </a:xfrm>
      </p:grpSpPr>
      <p:sp>
        <p:nvSpPr>
          <p:cNvPr id="208" name="Google Shape;208;p36"/>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9" name="Google Shape;209;p36"/>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210" name="Google Shape;210;p36"/>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1" name="Google Shape;211;p36"/>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60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2" name="Google Shape;212;p3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17500" lvl="0" marL="457200" rtl="0">
              <a:spcBef>
                <a:spcPts val="600"/>
              </a:spcBef>
              <a:spcAft>
                <a:spcPts val="0"/>
              </a:spcAft>
              <a:buClr>
                <a:schemeClr val="lt1"/>
              </a:buClr>
              <a:buSzPts val="14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13" name="Google Shape;21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4" name="Shape 214"/>
        <p:cNvGrpSpPr/>
        <p:nvPr/>
      </p:nvGrpSpPr>
      <p:grpSpPr>
        <a:xfrm>
          <a:off x="0" y="0"/>
          <a:ext cx="0" cy="0"/>
          <a:chOff x="0" y="0"/>
          <a:chExt cx="0" cy="0"/>
        </a:xfrm>
      </p:grpSpPr>
      <p:sp>
        <p:nvSpPr>
          <p:cNvPr id="215" name="Google Shape;215;p37"/>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lstStyle>
            <a:lvl1pPr indent="0" lvl="0" marL="0" rtl="0" algn="l">
              <a:lnSpc>
                <a:spcPct val="106000"/>
              </a:lnSpc>
              <a:spcBef>
                <a:spcPts val="0"/>
              </a:spcBef>
              <a:spcAft>
                <a:spcPts val="0"/>
              </a:spcAft>
              <a:buSzPts val="2800"/>
              <a:buNone/>
              <a:defRPr b="0" i="0" sz="3600" u="none">
                <a:solidFill>
                  <a:srgbClr val="000000"/>
                </a:solidFill>
              </a:defRPr>
            </a:lvl1pPr>
            <a:lvl2pPr indent="-285750" lvl="1" marL="742950" rtl="0" algn="l">
              <a:lnSpc>
                <a:spcPct val="106000"/>
              </a:lnSpc>
              <a:spcBef>
                <a:spcPts val="0"/>
              </a:spcBef>
              <a:spcAft>
                <a:spcPts val="0"/>
              </a:spcAft>
              <a:buSzPts val="2800"/>
              <a:buNone/>
              <a:defRPr b="0" i="0" sz="3600" u="none">
                <a:solidFill>
                  <a:srgbClr val="000000"/>
                </a:solidFill>
              </a:defRPr>
            </a:lvl2pPr>
            <a:lvl3pPr indent="-228600" lvl="2" marL="1143000" rtl="0" algn="l">
              <a:lnSpc>
                <a:spcPct val="106000"/>
              </a:lnSpc>
              <a:spcBef>
                <a:spcPts val="0"/>
              </a:spcBef>
              <a:spcAft>
                <a:spcPts val="0"/>
              </a:spcAft>
              <a:buSzPts val="2800"/>
              <a:buNone/>
              <a:defRPr b="0" i="0" sz="3600" u="none">
                <a:solidFill>
                  <a:srgbClr val="000000"/>
                </a:solidFill>
              </a:defRPr>
            </a:lvl3pPr>
            <a:lvl4pPr indent="-228600" lvl="3" marL="1600200" rtl="0" algn="l">
              <a:lnSpc>
                <a:spcPct val="106000"/>
              </a:lnSpc>
              <a:spcBef>
                <a:spcPts val="0"/>
              </a:spcBef>
              <a:spcAft>
                <a:spcPts val="0"/>
              </a:spcAft>
              <a:buSzPts val="2800"/>
              <a:buNone/>
              <a:defRPr b="0" i="0" sz="3600" u="none">
                <a:solidFill>
                  <a:srgbClr val="000000"/>
                </a:solidFill>
              </a:defRPr>
            </a:lvl4pPr>
            <a:lvl5pPr indent="-228600" lvl="4" marL="2057400" rtl="0" algn="l">
              <a:lnSpc>
                <a:spcPct val="106000"/>
              </a:lnSpc>
              <a:spcBef>
                <a:spcPts val="0"/>
              </a:spcBef>
              <a:spcAft>
                <a:spcPts val="0"/>
              </a:spcAft>
              <a:buSzPts val="2800"/>
              <a:buNone/>
              <a:defRPr b="0" i="0" sz="3600" u="none">
                <a:solidFill>
                  <a:srgbClr val="000000"/>
                </a:solidFill>
              </a:defRPr>
            </a:lvl5pPr>
            <a:lvl6pPr indent="-228600" lvl="5" marL="2514600" rtl="0" algn="l">
              <a:lnSpc>
                <a:spcPct val="106000"/>
              </a:lnSpc>
              <a:spcBef>
                <a:spcPts val="0"/>
              </a:spcBef>
              <a:spcAft>
                <a:spcPts val="0"/>
              </a:spcAft>
              <a:buSzPts val="2800"/>
              <a:buNone/>
              <a:defRPr b="0" i="0" sz="3600" u="none">
                <a:solidFill>
                  <a:srgbClr val="000000"/>
                </a:solidFill>
              </a:defRPr>
            </a:lvl6pPr>
            <a:lvl7pPr indent="-228600" lvl="6" marL="3429000" rtl="0" algn="l">
              <a:lnSpc>
                <a:spcPct val="106000"/>
              </a:lnSpc>
              <a:spcBef>
                <a:spcPts val="0"/>
              </a:spcBef>
              <a:spcAft>
                <a:spcPts val="0"/>
              </a:spcAft>
              <a:buSzPts val="2800"/>
              <a:buNone/>
              <a:defRPr b="0" i="0" sz="3600" u="none">
                <a:solidFill>
                  <a:srgbClr val="000000"/>
                </a:solidFill>
              </a:defRPr>
            </a:lvl7pPr>
            <a:lvl8pPr indent="-228600" lvl="7" marL="4800600" rtl="0" algn="l">
              <a:lnSpc>
                <a:spcPct val="106000"/>
              </a:lnSpc>
              <a:spcBef>
                <a:spcPts val="0"/>
              </a:spcBef>
              <a:spcAft>
                <a:spcPts val="0"/>
              </a:spcAft>
              <a:buSzPts val="2800"/>
              <a:buNone/>
              <a:defRPr b="0" i="0" sz="3600" u="none">
                <a:solidFill>
                  <a:srgbClr val="000000"/>
                </a:solidFill>
              </a:defRPr>
            </a:lvl8pPr>
            <a:lvl9pPr indent="-228600" lvl="8" marL="6629400" rtl="0" algn="l">
              <a:lnSpc>
                <a:spcPct val="106000"/>
              </a:lnSpc>
              <a:spcBef>
                <a:spcPts val="0"/>
              </a:spcBef>
              <a:spcAft>
                <a:spcPts val="0"/>
              </a:spcAft>
              <a:buSzPts val="2800"/>
              <a:buNone/>
              <a:defRPr b="0" i="0" sz="3600" u="none">
                <a:solidFill>
                  <a:srgbClr val="000000"/>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_2">
    <p:spTree>
      <p:nvGrpSpPr>
        <p:cNvPr id="216" name="Shape 216"/>
        <p:cNvGrpSpPr/>
        <p:nvPr/>
      </p:nvGrpSpPr>
      <p:grpSpPr>
        <a:xfrm>
          <a:off x="0" y="0"/>
          <a:ext cx="0" cy="0"/>
          <a:chOff x="0" y="0"/>
          <a:chExt cx="0" cy="0"/>
        </a:xfrm>
      </p:grpSpPr>
      <p:sp>
        <p:nvSpPr>
          <p:cNvPr id="217" name="Google Shape;217;p38"/>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 name="Google Shape;218;p3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219" name="Google Shape;219;p38"/>
          <p:cNvSpPr txBox="1"/>
          <p:nvPr>
            <p:ph idx="1" type="subTitle"/>
          </p:nvPr>
        </p:nvSpPr>
        <p:spPr>
          <a:xfrm>
            <a:off x="826650" y="10059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20" name="Google Shape;220;p38"/>
          <p:cNvSpPr txBox="1"/>
          <p:nvPr>
            <p:ph idx="2" type="body"/>
          </p:nvPr>
        </p:nvSpPr>
        <p:spPr>
          <a:xfrm>
            <a:off x="826700" y="1625925"/>
            <a:ext cx="7490700" cy="2644800"/>
          </a:xfrm>
          <a:prstGeom prst="rect">
            <a:avLst/>
          </a:prstGeom>
        </p:spPr>
        <p:txBody>
          <a:bodyPr anchorCtr="0" anchor="t" bIns="91425" lIns="91425" spcFirstLastPara="1" rIns="91425" wrap="square" tIns="91425"/>
          <a:lstStyle>
            <a:lvl1pPr indent="-285750" lvl="0" marL="457200" rtl="0">
              <a:spcBef>
                <a:spcPts val="600"/>
              </a:spcBef>
              <a:spcAft>
                <a:spcPts val="0"/>
              </a:spcAft>
              <a:buSzPts val="900"/>
              <a:buChar char="●"/>
              <a:defRPr/>
            </a:lvl1pPr>
            <a:lvl2pPr indent="-285750" lvl="1" marL="914400" rtl="0">
              <a:spcBef>
                <a:spcPts val="0"/>
              </a:spcBef>
              <a:spcAft>
                <a:spcPts val="0"/>
              </a:spcAft>
              <a:buSzPts val="900"/>
              <a:buChar char="○"/>
              <a:defRPr/>
            </a:lvl2pPr>
            <a:lvl3pPr indent="-285750" lvl="2" marL="1371600" rtl="0">
              <a:spcBef>
                <a:spcPts val="0"/>
              </a:spcBef>
              <a:spcAft>
                <a:spcPts val="0"/>
              </a:spcAft>
              <a:buSzPts val="900"/>
              <a:buChar char="■"/>
              <a:defRPr/>
            </a:lvl3pPr>
            <a:lvl4pPr indent="-285750" lvl="3" marL="1828800" rtl="0">
              <a:spcBef>
                <a:spcPts val="0"/>
              </a:spcBef>
              <a:spcAft>
                <a:spcPts val="0"/>
              </a:spcAft>
              <a:buSzPts val="900"/>
              <a:buChar char="●"/>
              <a:defRPr/>
            </a:lvl4pPr>
            <a:lvl5pPr indent="-285750" lvl="4" marL="2286000" rtl="0">
              <a:spcBef>
                <a:spcPts val="0"/>
              </a:spcBef>
              <a:spcAft>
                <a:spcPts val="0"/>
              </a:spcAft>
              <a:buSzPts val="900"/>
              <a:buChar char="○"/>
              <a:defRPr/>
            </a:lvl5pPr>
            <a:lvl6pPr indent="-285750" lvl="5" marL="2743200" rtl="0">
              <a:spcBef>
                <a:spcPts val="0"/>
              </a:spcBef>
              <a:spcAft>
                <a:spcPts val="0"/>
              </a:spcAft>
              <a:buSzPts val="900"/>
              <a:buChar char="■"/>
              <a:defRPr/>
            </a:lvl6pPr>
            <a:lvl7pPr indent="-285750" lvl="6" marL="3200400" rtl="0">
              <a:spcBef>
                <a:spcPts val="0"/>
              </a:spcBef>
              <a:spcAft>
                <a:spcPts val="0"/>
              </a:spcAft>
              <a:buSzPts val="900"/>
              <a:buChar char="●"/>
              <a:defRPr/>
            </a:lvl7pPr>
            <a:lvl8pPr indent="-285750" lvl="7" marL="3657600" rtl="0">
              <a:spcBef>
                <a:spcPts val="0"/>
              </a:spcBef>
              <a:spcAft>
                <a:spcPts val="0"/>
              </a:spcAft>
              <a:buSzPts val="900"/>
              <a:buChar char="○"/>
              <a:defRPr/>
            </a:lvl8pPr>
            <a:lvl9pPr indent="-285750" lvl="8" marL="4114800" rtl="0">
              <a:spcBef>
                <a:spcPts val="0"/>
              </a:spcBef>
              <a:spcAft>
                <a:spcPts val="0"/>
              </a:spcAft>
              <a:buSzPts val="9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7">
  <p:cSld name="TITLE_7">
    <p:spTree>
      <p:nvGrpSpPr>
        <p:cNvPr id="221" name="Shape 221"/>
        <p:cNvGrpSpPr/>
        <p:nvPr/>
      </p:nvGrpSpPr>
      <p:grpSpPr>
        <a:xfrm>
          <a:off x="0" y="0"/>
          <a:ext cx="0" cy="0"/>
          <a:chOff x="0" y="0"/>
          <a:chExt cx="0" cy="0"/>
        </a:xfrm>
      </p:grpSpPr>
      <p:pic>
        <p:nvPicPr>
          <p:cNvPr id="222" name="Google Shape;222;p39"/>
          <p:cNvPicPr preferRelativeResize="0"/>
          <p:nvPr/>
        </p:nvPicPr>
        <p:blipFill rotWithShape="1">
          <a:blip r:embed="rId2">
            <a:alphaModFix/>
          </a:blip>
          <a:srcRect b="0" l="0" r="0" t="0"/>
          <a:stretch/>
        </p:blipFill>
        <p:spPr>
          <a:xfrm>
            <a:off x="0" y="594"/>
            <a:ext cx="9144000" cy="51423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1">
  <p:cSld name="One column text">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800"/>
              <a:buFont typeface="Proxima Nova"/>
              <a:buNone/>
              <a:defRPr b="0" i="0" sz="24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sz="24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sz="24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sz="24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sz="24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sz="24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sz="24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sz="24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sz="2400">
                <a:solidFill>
                  <a:schemeClr val="dk1"/>
                </a:solidFill>
                <a:latin typeface="Proxima Nova"/>
                <a:ea typeface="Proxima Nova"/>
                <a:cs typeface="Proxima Nova"/>
                <a:sym typeface="Proxima Nova"/>
              </a:defRPr>
            </a:lvl9pPr>
          </a:lstStyle>
          <a:p/>
        </p:txBody>
      </p:sp>
      <p:sp>
        <p:nvSpPr>
          <p:cNvPr id="225" name="Google Shape;225;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accent3"/>
              </a:buClr>
              <a:buSzPts val="1400"/>
              <a:buFont typeface="Proxima Nova"/>
              <a:buNone/>
              <a:defRPr b="0" i="0" sz="1200" u="none" cap="none" strike="noStrike">
                <a:solidFill>
                  <a:schemeClr val="accent3"/>
                </a:solidFill>
                <a:latin typeface="Proxima Nova"/>
                <a:ea typeface="Proxima Nova"/>
                <a:cs typeface="Proxima Nova"/>
                <a:sym typeface="Proxima Nova"/>
              </a:defRPr>
            </a:lvl9pPr>
          </a:lstStyle>
          <a:p/>
        </p:txBody>
      </p:sp>
      <p:sp>
        <p:nvSpPr>
          <p:cNvPr id="226" name="Google Shape;226;p4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ype="title">
  <p:cSld name="TITLE">
    <p:spTree>
      <p:nvGrpSpPr>
        <p:cNvPr id="230" name="Shape 230"/>
        <p:cNvGrpSpPr/>
        <p:nvPr/>
      </p:nvGrpSpPr>
      <p:grpSpPr>
        <a:xfrm>
          <a:off x="0" y="0"/>
          <a:ext cx="0" cy="0"/>
          <a:chOff x="0" y="0"/>
          <a:chExt cx="0" cy="0"/>
        </a:xfrm>
      </p:grpSpPr>
      <p:sp>
        <p:nvSpPr>
          <p:cNvPr id="231" name="Google Shape;231;p42"/>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structure">
  <p:cSld name="CUSTOM">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43"/>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nature">
  <p:cSld name="CUSTOM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44"/>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 name="Shape 21"/>
        <p:cNvGrpSpPr/>
        <p:nvPr/>
      </p:nvGrpSpPr>
      <p:grpSpPr>
        <a:xfrm>
          <a:off x="0" y="0"/>
          <a:ext cx="0" cy="0"/>
          <a:chOff x="0" y="0"/>
          <a:chExt cx="0" cy="0"/>
        </a:xfrm>
      </p:grpSpPr>
      <p:sp>
        <p:nvSpPr>
          <p:cNvPr id="22" name="Google Shape;22;p5"/>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3" name="Google Shape;23;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CUSTOM_1_1">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45"/>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structure">
  <p:cSld name="CUSTOM_1_1_1">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46"/>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nature">
  <p:cSld name="CUSTOM_1_1_1_1">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47"/>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1">
  <p:cSld name="CUSTOM_1_1_1_1_1">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48"/>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2">
  <p:cSld name="CUSTOM_1_1_1_1_1_1">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49"/>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3">
  <p:cSld name="CUSTOM_1_1_1_1_1_1_1">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50"/>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ridge 1">
  <p:cSld name="CUSTOM_1_1_1_1_1_1_1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51"/>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ridge 2">
  <p:cSld name="CUSTOM_1_1_1_1_1_1_1_1_1">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52"/>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ridge 3">
  <p:cSld name="CUSTOM_1_1_1_1_1_1_1_1_1_1">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53"/>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260" name="Shape 260"/>
        <p:cNvGrpSpPr/>
        <p:nvPr/>
      </p:nvGrpSpPr>
      <p:grpSpPr>
        <a:xfrm>
          <a:off x="0" y="0"/>
          <a:ext cx="0" cy="0"/>
          <a:chOff x="0" y="0"/>
          <a:chExt cx="0" cy="0"/>
        </a:xfrm>
      </p:grpSpPr>
      <p:sp>
        <p:nvSpPr>
          <p:cNvPr id="261" name="Google Shape;261;p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262" name="Google Shape;262;p55"/>
          <p:cNvSpPr txBox="1"/>
          <p:nvPr>
            <p:ph idx="1" type="subTitle"/>
          </p:nvPr>
        </p:nvSpPr>
        <p:spPr>
          <a:xfrm>
            <a:off x="826650" y="1708181"/>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63" name="Google Shape;263;p55"/>
          <p:cNvSpPr txBox="1"/>
          <p:nvPr>
            <p:ph idx="2" type="subTitle"/>
          </p:nvPr>
        </p:nvSpPr>
        <p:spPr>
          <a:xfrm>
            <a:off x="826650" y="1999125"/>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64" name="Google Shape;264;p55"/>
          <p:cNvSpPr txBox="1"/>
          <p:nvPr>
            <p:ph idx="3" type="subTitle"/>
          </p:nvPr>
        </p:nvSpPr>
        <p:spPr>
          <a:xfrm>
            <a:off x="4630950" y="1708181"/>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65" name="Google Shape;265;p55"/>
          <p:cNvSpPr txBox="1"/>
          <p:nvPr>
            <p:ph idx="4" type="subTitle"/>
          </p:nvPr>
        </p:nvSpPr>
        <p:spPr>
          <a:xfrm>
            <a:off x="4630950" y="1999125"/>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66" name="Google Shape;266;p55"/>
          <p:cNvSpPr txBox="1"/>
          <p:nvPr>
            <p:ph idx="5" type="subTitle"/>
          </p:nvPr>
        </p:nvSpPr>
        <p:spPr>
          <a:xfrm>
            <a:off x="826650" y="2325375"/>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67" name="Google Shape;267;p55"/>
          <p:cNvSpPr txBox="1"/>
          <p:nvPr>
            <p:ph idx="6" type="subTitle"/>
          </p:nvPr>
        </p:nvSpPr>
        <p:spPr>
          <a:xfrm>
            <a:off x="826650" y="2616319"/>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68" name="Google Shape;268;p55"/>
          <p:cNvSpPr txBox="1"/>
          <p:nvPr>
            <p:ph idx="7" type="subTitle"/>
          </p:nvPr>
        </p:nvSpPr>
        <p:spPr>
          <a:xfrm>
            <a:off x="4630950" y="2325375"/>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69" name="Google Shape;269;p55"/>
          <p:cNvSpPr txBox="1"/>
          <p:nvPr>
            <p:ph idx="8" type="subTitle"/>
          </p:nvPr>
        </p:nvSpPr>
        <p:spPr>
          <a:xfrm>
            <a:off x="4630950" y="2616319"/>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70" name="Google Shape;270;p55"/>
          <p:cNvSpPr txBox="1"/>
          <p:nvPr>
            <p:ph idx="9" type="subTitle"/>
          </p:nvPr>
        </p:nvSpPr>
        <p:spPr>
          <a:xfrm>
            <a:off x="826650" y="2942569"/>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71" name="Google Shape;271;p55"/>
          <p:cNvSpPr txBox="1"/>
          <p:nvPr>
            <p:ph idx="13" type="subTitle"/>
          </p:nvPr>
        </p:nvSpPr>
        <p:spPr>
          <a:xfrm>
            <a:off x="826650" y="3233513"/>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72" name="Google Shape;272;p55"/>
          <p:cNvSpPr txBox="1"/>
          <p:nvPr>
            <p:ph idx="14" type="subTitle"/>
          </p:nvPr>
        </p:nvSpPr>
        <p:spPr>
          <a:xfrm>
            <a:off x="4630950" y="2942569"/>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73" name="Google Shape;273;p55"/>
          <p:cNvSpPr txBox="1"/>
          <p:nvPr>
            <p:ph idx="15" type="subTitle"/>
          </p:nvPr>
        </p:nvSpPr>
        <p:spPr>
          <a:xfrm>
            <a:off x="4630950" y="3233513"/>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74" name="Google Shape;274;p55"/>
          <p:cNvSpPr txBox="1"/>
          <p:nvPr>
            <p:ph idx="16" type="subTitle"/>
          </p:nvPr>
        </p:nvSpPr>
        <p:spPr>
          <a:xfrm>
            <a:off x="826650" y="3559763"/>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75" name="Google Shape;275;p55"/>
          <p:cNvSpPr txBox="1"/>
          <p:nvPr>
            <p:ph idx="17" type="subTitle"/>
          </p:nvPr>
        </p:nvSpPr>
        <p:spPr>
          <a:xfrm>
            <a:off x="826650" y="3850706"/>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76" name="Google Shape;276;p55"/>
          <p:cNvSpPr txBox="1"/>
          <p:nvPr>
            <p:ph idx="18" type="subTitle"/>
          </p:nvPr>
        </p:nvSpPr>
        <p:spPr>
          <a:xfrm>
            <a:off x="4630950" y="3559763"/>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77" name="Google Shape;277;p55"/>
          <p:cNvSpPr txBox="1"/>
          <p:nvPr>
            <p:ph idx="19" type="subTitle"/>
          </p:nvPr>
        </p:nvSpPr>
        <p:spPr>
          <a:xfrm>
            <a:off x="4630950" y="3850706"/>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78" name="Google Shape;278;p55"/>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79" name="Google Shape;279;p55"/>
          <p:cNvSpPr txBox="1"/>
          <p:nvPr>
            <p:ph idx="20"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 name="Shape 24"/>
        <p:cNvGrpSpPr/>
        <p:nvPr/>
      </p:nvGrpSpPr>
      <p:grpSpPr>
        <a:xfrm>
          <a:off x="0" y="0"/>
          <a:ext cx="0" cy="0"/>
          <a:chOff x="0" y="0"/>
          <a:chExt cx="0" cy="0"/>
        </a:xfrm>
      </p:grpSpPr>
      <p:sp>
        <p:nvSpPr>
          <p:cNvPr id="25" name="Google Shape;25;p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
        <p:nvSpPr>
          <p:cNvPr id="26" name="Google Shape;26;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280" name="Shape 280"/>
        <p:cNvGrpSpPr/>
        <p:nvPr/>
      </p:nvGrpSpPr>
      <p:grpSpPr>
        <a:xfrm>
          <a:off x="0" y="0"/>
          <a:ext cx="0" cy="0"/>
          <a:chOff x="0" y="0"/>
          <a:chExt cx="0" cy="0"/>
        </a:xfrm>
      </p:grpSpPr>
      <p:sp>
        <p:nvSpPr>
          <p:cNvPr id="281" name="Google Shape;281;p56"/>
          <p:cNvSpPr txBox="1"/>
          <p:nvPr>
            <p:ph type="title"/>
          </p:nvPr>
        </p:nvSpPr>
        <p:spPr>
          <a:xfrm>
            <a:off x="826650" y="1704884"/>
            <a:ext cx="7490700" cy="10632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5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283" name="Shape 283"/>
        <p:cNvGrpSpPr/>
        <p:nvPr/>
      </p:nvGrpSpPr>
      <p:grpSpPr>
        <a:xfrm>
          <a:off x="0" y="0"/>
          <a:ext cx="0" cy="0"/>
          <a:chOff x="0" y="0"/>
          <a:chExt cx="0" cy="0"/>
        </a:xfrm>
      </p:grpSpPr>
      <p:sp>
        <p:nvSpPr>
          <p:cNvPr id="284" name="Google Shape;284;p5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285" name="Google Shape;285;p57"/>
          <p:cNvSpPr txBox="1"/>
          <p:nvPr>
            <p:ph idx="1" type="body"/>
          </p:nvPr>
        </p:nvSpPr>
        <p:spPr>
          <a:xfrm>
            <a:off x="826700" y="1233775"/>
            <a:ext cx="7490700" cy="32901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286" name="Google Shape;286;p57"/>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287" name="Shape 287"/>
        <p:cNvGrpSpPr/>
        <p:nvPr/>
      </p:nvGrpSpPr>
      <p:grpSpPr>
        <a:xfrm>
          <a:off x="0" y="0"/>
          <a:ext cx="0" cy="0"/>
          <a:chOff x="0" y="0"/>
          <a:chExt cx="0" cy="0"/>
        </a:xfrm>
      </p:grpSpPr>
      <p:sp>
        <p:nvSpPr>
          <p:cNvPr id="288" name="Google Shape;288;p5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289" name="Google Shape;289;p58"/>
          <p:cNvSpPr txBox="1"/>
          <p:nvPr>
            <p:ph idx="1" type="body"/>
          </p:nvPr>
        </p:nvSpPr>
        <p:spPr>
          <a:xfrm>
            <a:off x="826700" y="1625925"/>
            <a:ext cx="3585000" cy="2644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90" name="Google Shape;290;p58"/>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91" name="Google Shape;291;p58"/>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292" name="Shape 292"/>
        <p:cNvGrpSpPr/>
        <p:nvPr/>
      </p:nvGrpSpPr>
      <p:grpSpPr>
        <a:xfrm>
          <a:off x="0" y="0"/>
          <a:ext cx="0" cy="0"/>
          <a:chOff x="0" y="0"/>
          <a:chExt cx="0" cy="0"/>
        </a:xfrm>
      </p:grpSpPr>
      <p:sp>
        <p:nvSpPr>
          <p:cNvPr id="293" name="Google Shape;293;p5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294" name="Google Shape;294;p59"/>
          <p:cNvSpPr txBox="1"/>
          <p:nvPr>
            <p:ph idx="1" type="body"/>
          </p:nvPr>
        </p:nvSpPr>
        <p:spPr>
          <a:xfrm>
            <a:off x="4732350" y="1625925"/>
            <a:ext cx="3585000" cy="2644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95" name="Google Shape;295;p59"/>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96" name="Google Shape;296;p59"/>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297" name="Shape 297"/>
        <p:cNvGrpSpPr/>
        <p:nvPr/>
      </p:nvGrpSpPr>
      <p:grpSpPr>
        <a:xfrm>
          <a:off x="0" y="0"/>
          <a:ext cx="0" cy="0"/>
          <a:chOff x="0" y="0"/>
          <a:chExt cx="0" cy="0"/>
        </a:xfrm>
      </p:grpSpPr>
      <p:sp>
        <p:nvSpPr>
          <p:cNvPr id="298" name="Google Shape;298;p6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299" name="Google Shape;299;p60"/>
          <p:cNvSpPr txBox="1"/>
          <p:nvPr>
            <p:ph idx="1" type="subTitle"/>
          </p:nvPr>
        </p:nvSpPr>
        <p:spPr>
          <a:xfrm>
            <a:off x="4968475" y="2753153"/>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00" name="Google Shape;300;p60"/>
          <p:cNvSpPr txBox="1"/>
          <p:nvPr>
            <p:ph idx="2" type="body"/>
          </p:nvPr>
        </p:nvSpPr>
        <p:spPr>
          <a:xfrm>
            <a:off x="4968350" y="3138578"/>
            <a:ext cx="3348900" cy="13413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01" name="Google Shape;301;p60"/>
          <p:cNvSpPr txBox="1"/>
          <p:nvPr>
            <p:ph idx="3" type="subTitle"/>
          </p:nvPr>
        </p:nvSpPr>
        <p:spPr>
          <a:xfrm>
            <a:off x="826650" y="2753153"/>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02" name="Google Shape;302;p60"/>
          <p:cNvSpPr txBox="1"/>
          <p:nvPr>
            <p:ph idx="4" type="body"/>
          </p:nvPr>
        </p:nvSpPr>
        <p:spPr>
          <a:xfrm>
            <a:off x="826525" y="3138578"/>
            <a:ext cx="3348900" cy="13413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03" name="Google Shape;303;p60"/>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04" name="Google Shape;304;p60"/>
          <p:cNvSpPr txBox="1"/>
          <p:nvPr>
            <p:ph idx="5"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305" name="Shape 305"/>
        <p:cNvGrpSpPr/>
        <p:nvPr/>
      </p:nvGrpSpPr>
      <p:grpSpPr>
        <a:xfrm>
          <a:off x="0" y="0"/>
          <a:ext cx="0" cy="0"/>
          <a:chOff x="0" y="0"/>
          <a:chExt cx="0" cy="0"/>
        </a:xfrm>
      </p:grpSpPr>
      <p:sp>
        <p:nvSpPr>
          <p:cNvPr id="306" name="Google Shape;306;p6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07" name="Google Shape;307;p61"/>
          <p:cNvSpPr txBox="1"/>
          <p:nvPr>
            <p:ph idx="1" type="subTitle"/>
          </p:nvPr>
        </p:nvSpPr>
        <p:spPr>
          <a:xfrm>
            <a:off x="4968475" y="1867647"/>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08" name="Google Shape;308;p61"/>
          <p:cNvSpPr txBox="1"/>
          <p:nvPr>
            <p:ph idx="2" type="body"/>
          </p:nvPr>
        </p:nvSpPr>
        <p:spPr>
          <a:xfrm>
            <a:off x="4968350" y="2367377"/>
            <a:ext cx="3348900" cy="20745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09" name="Google Shape;309;p61"/>
          <p:cNvSpPr txBox="1"/>
          <p:nvPr>
            <p:ph idx="3" type="subTitle"/>
          </p:nvPr>
        </p:nvSpPr>
        <p:spPr>
          <a:xfrm>
            <a:off x="826650" y="1867647"/>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10" name="Google Shape;310;p61"/>
          <p:cNvSpPr txBox="1"/>
          <p:nvPr>
            <p:ph idx="4" type="body"/>
          </p:nvPr>
        </p:nvSpPr>
        <p:spPr>
          <a:xfrm>
            <a:off x="826525" y="2367377"/>
            <a:ext cx="3348900" cy="20745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11" name="Google Shape;311;p61"/>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12" name="Google Shape;312;p61"/>
          <p:cNvSpPr txBox="1"/>
          <p:nvPr>
            <p:ph idx="5"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313" name="Shape 313"/>
        <p:cNvGrpSpPr/>
        <p:nvPr/>
      </p:nvGrpSpPr>
      <p:grpSpPr>
        <a:xfrm>
          <a:off x="0" y="0"/>
          <a:ext cx="0" cy="0"/>
          <a:chOff x="0" y="0"/>
          <a:chExt cx="0" cy="0"/>
        </a:xfrm>
      </p:grpSpPr>
      <p:sp>
        <p:nvSpPr>
          <p:cNvPr id="314" name="Google Shape;314;p6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15" name="Google Shape;315;p62"/>
          <p:cNvSpPr txBox="1"/>
          <p:nvPr>
            <p:ph idx="1" type="subTitle"/>
          </p:nvPr>
        </p:nvSpPr>
        <p:spPr>
          <a:xfrm>
            <a:off x="826650"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16" name="Google Shape;316;p62"/>
          <p:cNvSpPr txBox="1"/>
          <p:nvPr>
            <p:ph idx="2" type="body"/>
          </p:nvPr>
        </p:nvSpPr>
        <p:spPr>
          <a:xfrm>
            <a:off x="826650"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17" name="Google Shape;317;p62"/>
          <p:cNvSpPr txBox="1"/>
          <p:nvPr>
            <p:ph idx="3" type="subTitle"/>
          </p:nvPr>
        </p:nvSpPr>
        <p:spPr>
          <a:xfrm>
            <a:off x="3467638"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18" name="Google Shape;318;p62"/>
          <p:cNvSpPr txBox="1"/>
          <p:nvPr>
            <p:ph idx="4" type="body"/>
          </p:nvPr>
        </p:nvSpPr>
        <p:spPr>
          <a:xfrm>
            <a:off x="3467638"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19" name="Google Shape;319;p62"/>
          <p:cNvSpPr txBox="1"/>
          <p:nvPr>
            <p:ph idx="5" type="subTitle"/>
          </p:nvPr>
        </p:nvSpPr>
        <p:spPr>
          <a:xfrm>
            <a:off x="6108738"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20" name="Google Shape;320;p62"/>
          <p:cNvSpPr txBox="1"/>
          <p:nvPr>
            <p:ph idx="6" type="body"/>
          </p:nvPr>
        </p:nvSpPr>
        <p:spPr>
          <a:xfrm>
            <a:off x="6108738"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21" name="Google Shape;321;p62"/>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22" name="Google Shape;322;p62"/>
          <p:cNvSpPr txBox="1"/>
          <p:nvPr>
            <p:ph idx="7"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323" name="Shape 323"/>
        <p:cNvGrpSpPr/>
        <p:nvPr/>
      </p:nvGrpSpPr>
      <p:grpSpPr>
        <a:xfrm>
          <a:off x="0" y="0"/>
          <a:ext cx="0" cy="0"/>
          <a:chOff x="0" y="0"/>
          <a:chExt cx="0" cy="0"/>
        </a:xfrm>
      </p:grpSpPr>
      <p:sp>
        <p:nvSpPr>
          <p:cNvPr id="324" name="Google Shape;324;p6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25" name="Google Shape;325;p63"/>
          <p:cNvSpPr txBox="1"/>
          <p:nvPr>
            <p:ph idx="1" type="subTitle"/>
          </p:nvPr>
        </p:nvSpPr>
        <p:spPr>
          <a:xfrm>
            <a:off x="826650"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26" name="Google Shape;326;p63"/>
          <p:cNvSpPr txBox="1"/>
          <p:nvPr>
            <p:ph idx="2" type="body"/>
          </p:nvPr>
        </p:nvSpPr>
        <p:spPr>
          <a:xfrm>
            <a:off x="826650"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27" name="Google Shape;327;p63"/>
          <p:cNvSpPr txBox="1"/>
          <p:nvPr>
            <p:ph idx="3" type="subTitle"/>
          </p:nvPr>
        </p:nvSpPr>
        <p:spPr>
          <a:xfrm>
            <a:off x="3467638"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28" name="Google Shape;328;p63"/>
          <p:cNvSpPr txBox="1"/>
          <p:nvPr>
            <p:ph idx="4" type="body"/>
          </p:nvPr>
        </p:nvSpPr>
        <p:spPr>
          <a:xfrm>
            <a:off x="3467638"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29" name="Google Shape;329;p63"/>
          <p:cNvSpPr txBox="1"/>
          <p:nvPr>
            <p:ph idx="5" type="subTitle"/>
          </p:nvPr>
        </p:nvSpPr>
        <p:spPr>
          <a:xfrm>
            <a:off x="6108738"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30" name="Google Shape;330;p63"/>
          <p:cNvSpPr txBox="1"/>
          <p:nvPr>
            <p:ph idx="6" type="body"/>
          </p:nvPr>
        </p:nvSpPr>
        <p:spPr>
          <a:xfrm>
            <a:off x="6108738"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31" name="Google Shape;331;p63"/>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32" name="Google Shape;332;p63"/>
          <p:cNvSpPr txBox="1"/>
          <p:nvPr>
            <p:ph idx="7"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333" name="Shape 333"/>
        <p:cNvGrpSpPr/>
        <p:nvPr/>
      </p:nvGrpSpPr>
      <p:grpSpPr>
        <a:xfrm>
          <a:off x="0" y="0"/>
          <a:ext cx="0" cy="0"/>
          <a:chOff x="0" y="0"/>
          <a:chExt cx="0" cy="0"/>
        </a:xfrm>
      </p:grpSpPr>
      <p:sp>
        <p:nvSpPr>
          <p:cNvPr id="334" name="Google Shape;334;p6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35" name="Google Shape;335;p64"/>
          <p:cNvSpPr txBox="1"/>
          <p:nvPr>
            <p:ph idx="1" type="body"/>
          </p:nvPr>
        </p:nvSpPr>
        <p:spPr>
          <a:xfrm>
            <a:off x="826650" y="1554319"/>
            <a:ext cx="7490700" cy="393600"/>
          </a:xfrm>
          <a:prstGeom prst="rect">
            <a:avLst/>
          </a:prstGeom>
        </p:spPr>
        <p:txBody>
          <a:bodyPr anchorCtr="0" anchor="b"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36" name="Google Shape;336;p64"/>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37" name="Google Shape;337;p64"/>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338" name="Shape 338"/>
        <p:cNvGrpSpPr/>
        <p:nvPr/>
      </p:nvGrpSpPr>
      <p:grpSpPr>
        <a:xfrm>
          <a:off x="0" y="0"/>
          <a:ext cx="0" cy="0"/>
          <a:chOff x="0" y="0"/>
          <a:chExt cx="0" cy="0"/>
        </a:xfrm>
      </p:grpSpPr>
      <p:sp>
        <p:nvSpPr>
          <p:cNvPr id="339" name="Google Shape;339;p6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40" name="Google Shape;340;p65"/>
          <p:cNvSpPr txBox="1"/>
          <p:nvPr>
            <p:ph idx="1" type="body"/>
          </p:nvPr>
        </p:nvSpPr>
        <p:spPr>
          <a:xfrm>
            <a:off x="826650" y="3909498"/>
            <a:ext cx="7490700" cy="393600"/>
          </a:xfrm>
          <a:prstGeom prst="rect">
            <a:avLst/>
          </a:prstGeom>
        </p:spPr>
        <p:txBody>
          <a:bodyPr anchorCtr="0" anchor="t"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41" name="Google Shape;341;p65"/>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42" name="Google Shape;342;p65"/>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
        <p:nvSpPr>
          <p:cNvPr id="28" name="Google Shape;28;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6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45" name="Google Shape;345;p66"/>
          <p:cNvSpPr txBox="1"/>
          <p:nvPr>
            <p:ph idx="1" type="body"/>
          </p:nvPr>
        </p:nvSpPr>
        <p:spPr>
          <a:xfrm>
            <a:off x="826650" y="1512056"/>
            <a:ext cx="7490700" cy="879300"/>
          </a:xfrm>
          <a:prstGeom prst="rect">
            <a:avLst/>
          </a:prstGeom>
        </p:spPr>
        <p:txBody>
          <a:bodyPr anchorCtr="0" anchor="b"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46" name="Google Shape;346;p66"/>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47" name="Google Shape;347;p66"/>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6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50" name="Google Shape;350;p67"/>
          <p:cNvSpPr txBox="1"/>
          <p:nvPr>
            <p:ph idx="1" type="body"/>
          </p:nvPr>
        </p:nvSpPr>
        <p:spPr>
          <a:xfrm>
            <a:off x="826650" y="3738063"/>
            <a:ext cx="7490700" cy="715800"/>
          </a:xfrm>
          <a:prstGeom prst="rect">
            <a:avLst/>
          </a:prstGeom>
        </p:spPr>
        <p:txBody>
          <a:bodyPr anchorCtr="0" anchor="t"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51" name="Google Shape;351;p67"/>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52" name="Google Shape;352;p67"/>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6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55" name="Google Shape;355;p68"/>
          <p:cNvSpPr txBox="1"/>
          <p:nvPr>
            <p:ph idx="1" type="body"/>
          </p:nvPr>
        </p:nvSpPr>
        <p:spPr>
          <a:xfrm>
            <a:off x="826700" y="1625925"/>
            <a:ext cx="3585000" cy="25305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56" name="Google Shape;356;p68"/>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57" name="Google Shape;357;p68"/>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6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60" name="Google Shape;360;p69"/>
          <p:cNvSpPr txBox="1"/>
          <p:nvPr>
            <p:ph idx="1" type="body"/>
          </p:nvPr>
        </p:nvSpPr>
        <p:spPr>
          <a:xfrm>
            <a:off x="4732350" y="1625925"/>
            <a:ext cx="3585000" cy="2536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61" name="Google Shape;361;p69"/>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62" name="Google Shape;362;p69"/>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363" name="Shape 363"/>
        <p:cNvGrpSpPr/>
        <p:nvPr/>
      </p:nvGrpSpPr>
      <p:grpSpPr>
        <a:xfrm>
          <a:off x="0" y="0"/>
          <a:ext cx="0" cy="0"/>
          <a:chOff x="0" y="0"/>
          <a:chExt cx="0" cy="0"/>
        </a:xfrm>
      </p:grpSpPr>
      <p:sp>
        <p:nvSpPr>
          <p:cNvPr id="364" name="Google Shape;364;p7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65" name="Google Shape;365;p70"/>
          <p:cNvSpPr txBox="1"/>
          <p:nvPr>
            <p:ph idx="1" type="body"/>
          </p:nvPr>
        </p:nvSpPr>
        <p:spPr>
          <a:xfrm>
            <a:off x="4934725" y="2048925"/>
            <a:ext cx="3382500" cy="19554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6" name="Google Shape;366;p70"/>
          <p:cNvSpPr txBox="1"/>
          <p:nvPr>
            <p:ph idx="2" type="subTitle"/>
          </p:nvPr>
        </p:nvSpPr>
        <p:spPr>
          <a:xfrm>
            <a:off x="4943325" y="1834500"/>
            <a:ext cx="3382500" cy="328800"/>
          </a:xfrm>
          <a:prstGeom prst="rect">
            <a:avLst/>
          </a:prstGeom>
        </p:spPr>
        <p:txBody>
          <a:bodyPr anchorCtr="0" anchor="b" bIns="91425" lIns="91425" spcFirstLastPara="1" rIns="91425" wrap="square" tIns="91425"/>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67" name="Google Shape;367;p70"/>
          <p:cNvSpPr txBox="1"/>
          <p:nvPr>
            <p:ph idx="3" type="subTitle"/>
          </p:nvPr>
        </p:nvSpPr>
        <p:spPr>
          <a:xfrm>
            <a:off x="826650" y="2625314"/>
            <a:ext cx="3112800" cy="1328700"/>
          </a:xfrm>
          <a:prstGeom prst="rect">
            <a:avLst/>
          </a:prstGeom>
        </p:spPr>
        <p:txBody>
          <a:bodyPr anchorCtr="0" anchor="t" bIns="91425" lIns="91425" spcFirstLastPara="1" rIns="91425" wrap="square" tIns="91425"/>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368" name="Google Shape;368;p70"/>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69" name="Google Shape;369;p70"/>
          <p:cNvSpPr txBox="1"/>
          <p:nvPr>
            <p:ph idx="4"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spTree>
      <p:nvGrpSpPr>
        <p:cNvPr id="370" name="Shape 370"/>
        <p:cNvGrpSpPr/>
        <p:nvPr/>
      </p:nvGrpSpPr>
      <p:grpSpPr>
        <a:xfrm>
          <a:off x="0" y="0"/>
          <a:ext cx="0" cy="0"/>
          <a:chOff x="0" y="0"/>
          <a:chExt cx="0" cy="0"/>
        </a:xfrm>
      </p:grpSpPr>
      <p:sp>
        <p:nvSpPr>
          <p:cNvPr id="371" name="Google Shape;371;p71"/>
          <p:cNvSpPr txBox="1"/>
          <p:nvPr>
            <p:ph type="title"/>
          </p:nvPr>
        </p:nvSpPr>
        <p:spPr>
          <a:xfrm>
            <a:off x="134350" y="104500"/>
            <a:ext cx="4060800" cy="350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434343"/>
              </a:buClr>
              <a:buSzPts val="2800"/>
              <a:buFont typeface="Arial"/>
              <a:buNone/>
              <a:defRPr b="0" i="0" sz="24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800"/>
              <a:buFont typeface="Arial"/>
              <a:buNone/>
              <a:defRPr b="0" i="0" sz="1400" u="none" cap="none" strike="noStrike">
                <a:solidFill>
                  <a:srgbClr val="434343"/>
                </a:solidFill>
                <a:latin typeface="Arial"/>
                <a:ea typeface="Arial"/>
                <a:cs typeface="Arial"/>
                <a:sym typeface="Arial"/>
              </a:defRPr>
            </a:lvl2pPr>
            <a:lvl3pPr indent="0" lvl="2" rtl="0">
              <a:spcBef>
                <a:spcPts val="0"/>
              </a:spcBef>
              <a:spcAft>
                <a:spcPts val="0"/>
              </a:spcAft>
              <a:buClr>
                <a:srgbClr val="434343"/>
              </a:buClr>
              <a:buSzPts val="2800"/>
              <a:buFont typeface="Arial"/>
              <a:buNone/>
              <a:defRPr sz="1800">
                <a:solidFill>
                  <a:srgbClr val="434343"/>
                </a:solidFill>
              </a:defRPr>
            </a:lvl3pPr>
            <a:lvl4pPr indent="0" lvl="3" rtl="0">
              <a:spcBef>
                <a:spcPts val="0"/>
              </a:spcBef>
              <a:spcAft>
                <a:spcPts val="0"/>
              </a:spcAft>
              <a:buClr>
                <a:srgbClr val="434343"/>
              </a:buClr>
              <a:buSzPts val="2800"/>
              <a:buFont typeface="Arial"/>
              <a:buNone/>
              <a:defRPr sz="1800">
                <a:solidFill>
                  <a:srgbClr val="434343"/>
                </a:solidFill>
              </a:defRPr>
            </a:lvl4pPr>
            <a:lvl5pPr indent="0" lvl="4" rtl="0">
              <a:spcBef>
                <a:spcPts val="0"/>
              </a:spcBef>
              <a:spcAft>
                <a:spcPts val="0"/>
              </a:spcAft>
              <a:buClr>
                <a:srgbClr val="434343"/>
              </a:buClr>
              <a:buSzPts val="2800"/>
              <a:buFont typeface="Arial"/>
              <a:buNone/>
              <a:defRPr sz="1800">
                <a:solidFill>
                  <a:srgbClr val="434343"/>
                </a:solidFill>
              </a:defRPr>
            </a:lvl5pPr>
            <a:lvl6pPr indent="0" lvl="5" rtl="0">
              <a:spcBef>
                <a:spcPts val="0"/>
              </a:spcBef>
              <a:spcAft>
                <a:spcPts val="0"/>
              </a:spcAft>
              <a:buClr>
                <a:srgbClr val="434343"/>
              </a:buClr>
              <a:buSzPts val="2800"/>
              <a:buFont typeface="Arial"/>
              <a:buNone/>
              <a:defRPr sz="1800">
                <a:solidFill>
                  <a:srgbClr val="434343"/>
                </a:solidFill>
              </a:defRPr>
            </a:lvl6pPr>
            <a:lvl7pPr indent="0" lvl="6" rtl="0">
              <a:spcBef>
                <a:spcPts val="0"/>
              </a:spcBef>
              <a:spcAft>
                <a:spcPts val="0"/>
              </a:spcAft>
              <a:buClr>
                <a:srgbClr val="434343"/>
              </a:buClr>
              <a:buSzPts val="2800"/>
              <a:buFont typeface="Arial"/>
              <a:buNone/>
              <a:defRPr sz="1800">
                <a:solidFill>
                  <a:srgbClr val="434343"/>
                </a:solidFill>
              </a:defRPr>
            </a:lvl7pPr>
            <a:lvl8pPr indent="0" lvl="7" rtl="0">
              <a:spcBef>
                <a:spcPts val="0"/>
              </a:spcBef>
              <a:spcAft>
                <a:spcPts val="0"/>
              </a:spcAft>
              <a:buClr>
                <a:srgbClr val="434343"/>
              </a:buClr>
              <a:buSzPts val="2800"/>
              <a:buFont typeface="Arial"/>
              <a:buNone/>
              <a:defRPr sz="1800">
                <a:solidFill>
                  <a:srgbClr val="434343"/>
                </a:solidFill>
              </a:defRPr>
            </a:lvl8pPr>
            <a:lvl9pPr indent="0" lvl="8" rtl="0">
              <a:spcBef>
                <a:spcPts val="0"/>
              </a:spcBef>
              <a:spcAft>
                <a:spcPts val="0"/>
              </a:spcAft>
              <a:buClr>
                <a:srgbClr val="434343"/>
              </a:buClr>
              <a:buSzPts val="2800"/>
              <a:buFont typeface="Arial"/>
              <a:buNone/>
              <a:defRPr sz="1800">
                <a:solidFill>
                  <a:srgbClr val="434343"/>
                </a:solidFill>
              </a:defRPr>
            </a:lvl9pPr>
          </a:lstStyle>
          <a:p/>
        </p:txBody>
      </p:sp>
      <p:sp>
        <p:nvSpPr>
          <p:cNvPr id="372" name="Google Shape;372;p7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nature">
    <p:bg>
      <p:bgPr>
        <a:blipFill rotWithShape="1">
          <a:blip r:embed="rId2">
            <a:alphaModFix/>
          </a:blip>
          <a:stretch>
            <a:fillRect b="0" l="0" r="0" t="0"/>
          </a:stretch>
        </a:blipFill>
      </p:bgPr>
    </p:bg>
    <p:spTree>
      <p:nvGrpSpPr>
        <p:cNvPr id="375" name="Shape 375"/>
        <p:cNvGrpSpPr/>
        <p:nvPr/>
      </p:nvGrpSpPr>
      <p:grpSpPr>
        <a:xfrm>
          <a:off x="0" y="0"/>
          <a:ext cx="0" cy="0"/>
          <a:chOff x="0" y="0"/>
          <a:chExt cx="0" cy="0"/>
        </a:xfrm>
      </p:grpSpPr>
      <p:sp>
        <p:nvSpPr>
          <p:cNvPr id="376" name="Google Shape;376;p73"/>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SzPts val="1400"/>
              <a:buFont typeface="Proxima Nova"/>
              <a:buNone/>
              <a:defRPr b="1" sz="1800">
                <a:latin typeface="Proxima Nova"/>
                <a:ea typeface="Proxima Nova"/>
                <a:cs typeface="Proxima Nova"/>
                <a:sym typeface="Proxima Nova"/>
              </a:defRPr>
            </a:lvl2pPr>
            <a:lvl3pPr indent="0" lvl="2" rtl="0">
              <a:spcBef>
                <a:spcPts val="0"/>
              </a:spcBef>
              <a:spcAft>
                <a:spcPts val="0"/>
              </a:spcAft>
              <a:buSzPts val="1400"/>
              <a:buFont typeface="Proxima Nova"/>
              <a:buNone/>
              <a:defRPr b="1" sz="1800">
                <a:latin typeface="Proxima Nova"/>
                <a:ea typeface="Proxima Nova"/>
                <a:cs typeface="Proxima Nova"/>
                <a:sym typeface="Proxima Nova"/>
              </a:defRPr>
            </a:lvl3pPr>
            <a:lvl4pPr indent="0" lvl="3" rtl="0">
              <a:spcBef>
                <a:spcPts val="0"/>
              </a:spcBef>
              <a:spcAft>
                <a:spcPts val="0"/>
              </a:spcAft>
              <a:buSzPts val="1400"/>
              <a:buFont typeface="Proxima Nova"/>
              <a:buNone/>
              <a:defRPr b="1" sz="1800">
                <a:latin typeface="Proxima Nova"/>
                <a:ea typeface="Proxima Nova"/>
                <a:cs typeface="Proxima Nova"/>
                <a:sym typeface="Proxima Nova"/>
              </a:defRPr>
            </a:lvl4pPr>
            <a:lvl5pPr indent="0" lvl="4" rtl="0">
              <a:spcBef>
                <a:spcPts val="0"/>
              </a:spcBef>
              <a:spcAft>
                <a:spcPts val="0"/>
              </a:spcAft>
              <a:buSzPts val="1400"/>
              <a:buFont typeface="Proxima Nova"/>
              <a:buNone/>
              <a:defRPr b="1" sz="1800">
                <a:latin typeface="Proxima Nova"/>
                <a:ea typeface="Proxima Nova"/>
                <a:cs typeface="Proxima Nova"/>
                <a:sym typeface="Proxima Nova"/>
              </a:defRPr>
            </a:lvl5pPr>
            <a:lvl6pPr indent="0" lvl="5" rtl="0">
              <a:spcBef>
                <a:spcPts val="0"/>
              </a:spcBef>
              <a:spcAft>
                <a:spcPts val="0"/>
              </a:spcAft>
              <a:buSzPts val="1400"/>
              <a:buFont typeface="Proxima Nova"/>
              <a:buNone/>
              <a:defRPr b="1" sz="1800">
                <a:latin typeface="Proxima Nova"/>
                <a:ea typeface="Proxima Nova"/>
                <a:cs typeface="Proxima Nova"/>
                <a:sym typeface="Proxima Nova"/>
              </a:defRPr>
            </a:lvl6pPr>
            <a:lvl7pPr indent="0" lvl="6" rtl="0">
              <a:spcBef>
                <a:spcPts val="0"/>
              </a:spcBef>
              <a:spcAft>
                <a:spcPts val="0"/>
              </a:spcAft>
              <a:buSzPts val="1400"/>
              <a:buFont typeface="Proxima Nova"/>
              <a:buNone/>
              <a:defRPr b="1" sz="1800">
                <a:latin typeface="Proxima Nova"/>
                <a:ea typeface="Proxima Nova"/>
                <a:cs typeface="Proxima Nova"/>
                <a:sym typeface="Proxima Nova"/>
              </a:defRPr>
            </a:lvl7pPr>
            <a:lvl8pPr indent="0" lvl="7" rtl="0">
              <a:spcBef>
                <a:spcPts val="0"/>
              </a:spcBef>
              <a:spcAft>
                <a:spcPts val="0"/>
              </a:spcAft>
              <a:buSzPts val="1400"/>
              <a:buFont typeface="Proxima Nova"/>
              <a:buNone/>
              <a:defRPr b="1" sz="1800">
                <a:latin typeface="Proxima Nova"/>
                <a:ea typeface="Proxima Nova"/>
                <a:cs typeface="Proxima Nova"/>
                <a:sym typeface="Proxima Nova"/>
              </a:defRPr>
            </a:lvl8pPr>
            <a:lvl9pPr indent="0" lvl="8" rtl="0">
              <a:spcBef>
                <a:spcPts val="0"/>
              </a:spcBef>
              <a:spcAft>
                <a:spcPts val="0"/>
              </a:spcAft>
              <a:buSzPts val="1400"/>
              <a:buFont typeface="Proxima Nova"/>
              <a:buNone/>
              <a:defRPr b="1" sz="1800">
                <a:latin typeface="Proxima Nova"/>
                <a:ea typeface="Proxima Nova"/>
                <a:cs typeface="Proxima Nova"/>
                <a:sym typeface="Proxima Nova"/>
              </a:defRPr>
            </a:lvl9pPr>
          </a:lstStyle>
          <a:p/>
        </p:txBody>
      </p:sp>
      <p:pic>
        <p:nvPicPr>
          <p:cNvPr descr="social_google-01.png" id="377" name="Google Shape;377;p73"/>
          <p:cNvPicPr preferRelativeResize="0"/>
          <p:nvPr/>
        </p:nvPicPr>
        <p:blipFill rotWithShape="1">
          <a:blip r:embed="rId3">
            <a:alphaModFix/>
          </a:blip>
          <a:srcRect b="0" l="0" r="0" t="0"/>
          <a:stretch/>
        </p:blipFill>
        <p:spPr>
          <a:xfrm>
            <a:off x="1921550" y="3260550"/>
            <a:ext cx="317400" cy="317400"/>
          </a:xfrm>
          <a:prstGeom prst="rect">
            <a:avLst/>
          </a:prstGeom>
          <a:noFill/>
          <a:ln>
            <a:noFill/>
          </a:ln>
        </p:spPr>
      </p:pic>
      <p:pic>
        <p:nvPicPr>
          <p:cNvPr descr="social_linkedin-01.png" id="378" name="Google Shape;378;p73"/>
          <p:cNvPicPr preferRelativeResize="0"/>
          <p:nvPr/>
        </p:nvPicPr>
        <p:blipFill rotWithShape="1">
          <a:blip r:embed="rId4">
            <a:alphaModFix/>
          </a:blip>
          <a:srcRect b="0" l="0" r="0" t="0"/>
          <a:stretch/>
        </p:blipFill>
        <p:spPr>
          <a:xfrm>
            <a:off x="1921550" y="3728718"/>
            <a:ext cx="317400" cy="317400"/>
          </a:xfrm>
          <a:prstGeom prst="rect">
            <a:avLst/>
          </a:prstGeom>
          <a:noFill/>
          <a:ln>
            <a:noFill/>
          </a:ln>
        </p:spPr>
      </p:pic>
      <p:pic>
        <p:nvPicPr>
          <p:cNvPr descr="social_youtube-01.png" id="379" name="Google Shape;379;p73"/>
          <p:cNvPicPr preferRelativeResize="0"/>
          <p:nvPr/>
        </p:nvPicPr>
        <p:blipFill rotWithShape="1">
          <a:blip r:embed="rId5">
            <a:alphaModFix/>
          </a:blip>
          <a:srcRect b="0" l="0" r="0" t="0"/>
          <a:stretch/>
        </p:blipFill>
        <p:spPr>
          <a:xfrm>
            <a:off x="1921550" y="4196887"/>
            <a:ext cx="317400" cy="317400"/>
          </a:xfrm>
          <a:prstGeom prst="rect">
            <a:avLst/>
          </a:prstGeom>
          <a:noFill/>
          <a:ln>
            <a:noFill/>
          </a:ln>
        </p:spPr>
      </p:pic>
      <p:pic>
        <p:nvPicPr>
          <p:cNvPr descr="social_facebook-01.png" id="380" name="Google Shape;380;p73"/>
          <p:cNvPicPr preferRelativeResize="0"/>
          <p:nvPr/>
        </p:nvPicPr>
        <p:blipFill rotWithShape="1">
          <a:blip r:embed="rId6">
            <a:alphaModFix/>
          </a:blip>
          <a:srcRect b="0" l="0" r="0" t="0"/>
          <a:stretch/>
        </p:blipFill>
        <p:spPr>
          <a:xfrm>
            <a:off x="4722125" y="3260550"/>
            <a:ext cx="317400" cy="317400"/>
          </a:xfrm>
          <a:prstGeom prst="rect">
            <a:avLst/>
          </a:prstGeom>
          <a:noFill/>
          <a:ln>
            <a:noFill/>
          </a:ln>
        </p:spPr>
      </p:pic>
      <p:pic>
        <p:nvPicPr>
          <p:cNvPr descr="social_twitter-01.png" id="381" name="Google Shape;381;p73"/>
          <p:cNvPicPr preferRelativeResize="0"/>
          <p:nvPr/>
        </p:nvPicPr>
        <p:blipFill rotWithShape="1">
          <a:blip r:embed="rId7">
            <a:alphaModFix/>
          </a:blip>
          <a:srcRect b="0" l="0" r="0" t="0"/>
          <a:stretch/>
        </p:blipFill>
        <p:spPr>
          <a:xfrm>
            <a:off x="4722125" y="3728718"/>
            <a:ext cx="317400" cy="317400"/>
          </a:xfrm>
          <a:prstGeom prst="rect">
            <a:avLst/>
          </a:prstGeom>
          <a:noFill/>
          <a:ln>
            <a:noFill/>
          </a:ln>
        </p:spPr>
      </p:pic>
      <p:sp>
        <p:nvSpPr>
          <p:cNvPr id="382" name="Google Shape;382;p73"/>
          <p:cNvSpPr txBox="1"/>
          <p:nvPr>
            <p:ph idx="1" type="subTitle"/>
          </p:nvPr>
        </p:nvSpPr>
        <p:spPr>
          <a:xfrm>
            <a:off x="2276725" y="3264787"/>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
        <p:nvSpPr>
          <p:cNvPr id="383" name="Google Shape;383;p73"/>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
        <p:nvSpPr>
          <p:cNvPr id="384" name="Google Shape;384;p73"/>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
        <p:nvSpPr>
          <p:cNvPr id="385" name="Google Shape;385;p73"/>
          <p:cNvSpPr txBox="1"/>
          <p:nvPr>
            <p:ph idx="4" type="subTitle"/>
          </p:nvPr>
        </p:nvSpPr>
        <p:spPr>
          <a:xfrm>
            <a:off x="5069150" y="3264787"/>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
        <p:nvSpPr>
          <p:cNvPr id="386" name="Google Shape;386;p73"/>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spTree>
      <p:nvGrpSpPr>
        <p:cNvPr id="387" name="Shape 387"/>
        <p:cNvGrpSpPr/>
        <p:nvPr/>
      </p:nvGrpSpPr>
      <p:grpSpPr>
        <a:xfrm>
          <a:off x="0" y="0"/>
          <a:ext cx="0" cy="0"/>
          <a:chOff x="0" y="0"/>
          <a:chExt cx="0" cy="0"/>
        </a:xfrm>
      </p:grpSpPr>
      <p:sp>
        <p:nvSpPr>
          <p:cNvPr id="388" name="Google Shape;388;p74"/>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SzPts val="1400"/>
              <a:buFont typeface="Proxima Nova"/>
              <a:buNone/>
              <a:defRPr b="1" sz="1800">
                <a:latin typeface="Proxima Nova"/>
                <a:ea typeface="Proxima Nova"/>
                <a:cs typeface="Proxima Nova"/>
                <a:sym typeface="Proxima Nova"/>
              </a:defRPr>
            </a:lvl2pPr>
            <a:lvl3pPr indent="0" lvl="2" rtl="0">
              <a:spcBef>
                <a:spcPts val="0"/>
              </a:spcBef>
              <a:spcAft>
                <a:spcPts val="0"/>
              </a:spcAft>
              <a:buSzPts val="1400"/>
              <a:buFont typeface="Proxima Nova"/>
              <a:buNone/>
              <a:defRPr b="1" sz="1800">
                <a:latin typeface="Proxima Nova"/>
                <a:ea typeface="Proxima Nova"/>
                <a:cs typeface="Proxima Nova"/>
                <a:sym typeface="Proxima Nova"/>
              </a:defRPr>
            </a:lvl3pPr>
            <a:lvl4pPr indent="0" lvl="3" rtl="0">
              <a:spcBef>
                <a:spcPts val="0"/>
              </a:spcBef>
              <a:spcAft>
                <a:spcPts val="0"/>
              </a:spcAft>
              <a:buSzPts val="1400"/>
              <a:buFont typeface="Proxima Nova"/>
              <a:buNone/>
              <a:defRPr b="1" sz="1800">
                <a:latin typeface="Proxima Nova"/>
                <a:ea typeface="Proxima Nova"/>
                <a:cs typeface="Proxima Nova"/>
                <a:sym typeface="Proxima Nova"/>
              </a:defRPr>
            </a:lvl4pPr>
            <a:lvl5pPr indent="0" lvl="4" rtl="0">
              <a:spcBef>
                <a:spcPts val="0"/>
              </a:spcBef>
              <a:spcAft>
                <a:spcPts val="0"/>
              </a:spcAft>
              <a:buSzPts val="1400"/>
              <a:buFont typeface="Proxima Nova"/>
              <a:buNone/>
              <a:defRPr b="1" sz="1800">
                <a:latin typeface="Proxima Nova"/>
                <a:ea typeface="Proxima Nova"/>
                <a:cs typeface="Proxima Nova"/>
                <a:sym typeface="Proxima Nova"/>
              </a:defRPr>
            </a:lvl5pPr>
            <a:lvl6pPr indent="0" lvl="5" rtl="0">
              <a:spcBef>
                <a:spcPts val="0"/>
              </a:spcBef>
              <a:spcAft>
                <a:spcPts val="0"/>
              </a:spcAft>
              <a:buSzPts val="1400"/>
              <a:buFont typeface="Proxima Nova"/>
              <a:buNone/>
              <a:defRPr b="1" sz="1800">
                <a:latin typeface="Proxima Nova"/>
                <a:ea typeface="Proxima Nova"/>
                <a:cs typeface="Proxima Nova"/>
                <a:sym typeface="Proxima Nova"/>
              </a:defRPr>
            </a:lvl6pPr>
            <a:lvl7pPr indent="0" lvl="6" rtl="0">
              <a:spcBef>
                <a:spcPts val="0"/>
              </a:spcBef>
              <a:spcAft>
                <a:spcPts val="0"/>
              </a:spcAft>
              <a:buSzPts val="1400"/>
              <a:buFont typeface="Proxima Nova"/>
              <a:buNone/>
              <a:defRPr b="1" sz="1800">
                <a:latin typeface="Proxima Nova"/>
                <a:ea typeface="Proxima Nova"/>
                <a:cs typeface="Proxima Nova"/>
                <a:sym typeface="Proxima Nova"/>
              </a:defRPr>
            </a:lvl7pPr>
            <a:lvl8pPr indent="0" lvl="7" rtl="0">
              <a:spcBef>
                <a:spcPts val="0"/>
              </a:spcBef>
              <a:spcAft>
                <a:spcPts val="0"/>
              </a:spcAft>
              <a:buSzPts val="1400"/>
              <a:buFont typeface="Proxima Nova"/>
              <a:buNone/>
              <a:defRPr b="1" sz="1800">
                <a:latin typeface="Proxima Nova"/>
                <a:ea typeface="Proxima Nova"/>
                <a:cs typeface="Proxima Nova"/>
                <a:sym typeface="Proxima Nova"/>
              </a:defRPr>
            </a:lvl8pPr>
            <a:lvl9pPr indent="0" lvl="8" rtl="0">
              <a:spcBef>
                <a:spcPts val="0"/>
              </a:spcBef>
              <a:spcAft>
                <a:spcPts val="0"/>
              </a:spcAft>
              <a:buSzPts val="1400"/>
              <a:buFont typeface="Proxima Nova"/>
              <a:buNone/>
              <a:defRPr b="1" sz="1800">
                <a:latin typeface="Proxima Nova"/>
                <a:ea typeface="Proxima Nova"/>
                <a:cs typeface="Proxima Nova"/>
                <a:sym typeface="Proxima Nova"/>
              </a:defRPr>
            </a:lvl9pPr>
          </a:lstStyle>
          <a:p/>
        </p:txBody>
      </p:sp>
      <p:pic>
        <p:nvPicPr>
          <p:cNvPr descr="social_google-01.png" id="389" name="Google Shape;389;p74"/>
          <p:cNvPicPr preferRelativeResize="0"/>
          <p:nvPr/>
        </p:nvPicPr>
        <p:blipFill rotWithShape="1">
          <a:blip r:embed="rId2">
            <a:alphaModFix/>
          </a:blip>
          <a:srcRect b="0" l="0" r="0" t="0"/>
          <a:stretch/>
        </p:blipFill>
        <p:spPr>
          <a:xfrm>
            <a:off x="1921550" y="3260550"/>
            <a:ext cx="317400" cy="317400"/>
          </a:xfrm>
          <a:prstGeom prst="rect">
            <a:avLst/>
          </a:prstGeom>
          <a:noFill/>
          <a:ln>
            <a:noFill/>
          </a:ln>
        </p:spPr>
      </p:pic>
      <p:pic>
        <p:nvPicPr>
          <p:cNvPr descr="social_linkedin-01.png" id="390" name="Google Shape;390;p74"/>
          <p:cNvPicPr preferRelativeResize="0"/>
          <p:nvPr/>
        </p:nvPicPr>
        <p:blipFill rotWithShape="1">
          <a:blip r:embed="rId3">
            <a:alphaModFix/>
          </a:blip>
          <a:srcRect b="0" l="0" r="0" t="0"/>
          <a:stretch/>
        </p:blipFill>
        <p:spPr>
          <a:xfrm>
            <a:off x="1921550" y="3728718"/>
            <a:ext cx="317400" cy="317400"/>
          </a:xfrm>
          <a:prstGeom prst="rect">
            <a:avLst/>
          </a:prstGeom>
          <a:noFill/>
          <a:ln>
            <a:noFill/>
          </a:ln>
        </p:spPr>
      </p:pic>
      <p:pic>
        <p:nvPicPr>
          <p:cNvPr descr="social_youtube-01.png" id="391" name="Google Shape;391;p74"/>
          <p:cNvPicPr preferRelativeResize="0"/>
          <p:nvPr/>
        </p:nvPicPr>
        <p:blipFill rotWithShape="1">
          <a:blip r:embed="rId4">
            <a:alphaModFix/>
          </a:blip>
          <a:srcRect b="0" l="0" r="0" t="0"/>
          <a:stretch/>
        </p:blipFill>
        <p:spPr>
          <a:xfrm>
            <a:off x="1921550" y="4196887"/>
            <a:ext cx="317400" cy="317400"/>
          </a:xfrm>
          <a:prstGeom prst="rect">
            <a:avLst/>
          </a:prstGeom>
          <a:noFill/>
          <a:ln>
            <a:noFill/>
          </a:ln>
        </p:spPr>
      </p:pic>
      <p:pic>
        <p:nvPicPr>
          <p:cNvPr descr="social_facebook-01.png" id="392" name="Google Shape;392;p74"/>
          <p:cNvPicPr preferRelativeResize="0"/>
          <p:nvPr/>
        </p:nvPicPr>
        <p:blipFill rotWithShape="1">
          <a:blip r:embed="rId5">
            <a:alphaModFix/>
          </a:blip>
          <a:srcRect b="0" l="0" r="0" t="0"/>
          <a:stretch/>
        </p:blipFill>
        <p:spPr>
          <a:xfrm>
            <a:off x="4722125" y="3260550"/>
            <a:ext cx="317400" cy="317400"/>
          </a:xfrm>
          <a:prstGeom prst="rect">
            <a:avLst/>
          </a:prstGeom>
          <a:noFill/>
          <a:ln>
            <a:noFill/>
          </a:ln>
        </p:spPr>
      </p:pic>
      <p:pic>
        <p:nvPicPr>
          <p:cNvPr descr="social_twitter-01.png" id="393" name="Google Shape;393;p74"/>
          <p:cNvPicPr preferRelativeResize="0"/>
          <p:nvPr/>
        </p:nvPicPr>
        <p:blipFill rotWithShape="1">
          <a:blip r:embed="rId6">
            <a:alphaModFix/>
          </a:blip>
          <a:srcRect b="0" l="0" r="0" t="0"/>
          <a:stretch/>
        </p:blipFill>
        <p:spPr>
          <a:xfrm>
            <a:off x="4722125" y="3728718"/>
            <a:ext cx="317400" cy="317400"/>
          </a:xfrm>
          <a:prstGeom prst="rect">
            <a:avLst/>
          </a:prstGeom>
          <a:noFill/>
          <a:ln>
            <a:noFill/>
          </a:ln>
        </p:spPr>
      </p:pic>
      <p:sp>
        <p:nvSpPr>
          <p:cNvPr id="394" name="Google Shape;394;p74"/>
          <p:cNvSpPr txBox="1"/>
          <p:nvPr>
            <p:ph idx="1" type="subTitle"/>
          </p:nvPr>
        </p:nvSpPr>
        <p:spPr>
          <a:xfrm>
            <a:off x="2276725" y="3264787"/>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
        <p:nvSpPr>
          <p:cNvPr id="395" name="Google Shape;395;p74"/>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
        <p:nvSpPr>
          <p:cNvPr id="396" name="Google Shape;396;p74"/>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
        <p:nvSpPr>
          <p:cNvPr id="397" name="Google Shape;397;p74"/>
          <p:cNvSpPr txBox="1"/>
          <p:nvPr>
            <p:ph idx="4" type="subTitle"/>
          </p:nvPr>
        </p:nvSpPr>
        <p:spPr>
          <a:xfrm>
            <a:off x="5069150" y="3264787"/>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
        <p:nvSpPr>
          <p:cNvPr id="398" name="Google Shape;398;p74"/>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1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404" name="Shape 404"/>
        <p:cNvGrpSpPr/>
        <p:nvPr/>
      </p:nvGrpSpPr>
      <p:grpSpPr>
        <a:xfrm>
          <a:off x="0" y="0"/>
          <a:ext cx="0" cy="0"/>
          <a:chOff x="0" y="0"/>
          <a:chExt cx="0" cy="0"/>
        </a:xfrm>
      </p:grpSpPr>
      <p:sp>
        <p:nvSpPr>
          <p:cNvPr id="405" name="Google Shape;405;p76"/>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06" name="Google Shape;406;p76"/>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07" name="Google Shape;407;p76"/>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
        <p:nvSpPr>
          <p:cNvPr id="408" name="Google Shape;408;p76"/>
          <p:cNvSpPr txBox="1"/>
          <p:nvPr>
            <p:ph idx="1" type="body"/>
          </p:nvPr>
        </p:nvSpPr>
        <p:spPr>
          <a:xfrm>
            <a:off x="685800" y="1292612"/>
            <a:ext cx="7772400" cy="32748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280"/>
              </a:spcBef>
              <a:spcAft>
                <a:spcPts val="0"/>
              </a:spcAft>
              <a:buClr>
                <a:srgbClr val="000000"/>
              </a:buClr>
              <a:buSzPts val="1400"/>
              <a:buFont typeface="Proxima Nova"/>
              <a:buNone/>
              <a:defRPr b="0" i="0" sz="2000" u="none" cap="none" strike="noStrike">
                <a:solidFill>
                  <a:srgbClr val="000000"/>
                </a:solidFill>
                <a:latin typeface="Proxima Nova"/>
                <a:ea typeface="Proxima Nova"/>
                <a:cs typeface="Proxima Nova"/>
                <a:sym typeface="Proxima Nova"/>
              </a:defRPr>
            </a:lvl1pPr>
            <a:lvl2pPr indent="-355600" lvl="1" marL="914400" marR="0" rtl="0" algn="l">
              <a:lnSpc>
                <a:spcPct val="100000"/>
              </a:lnSpc>
              <a:spcBef>
                <a:spcPts val="360"/>
              </a:spcBef>
              <a:spcAft>
                <a:spcPts val="0"/>
              </a:spcAft>
              <a:buClr>
                <a:schemeClr val="dk1"/>
              </a:buClr>
              <a:buSzPts val="2000"/>
              <a:buFont typeface="Proxima Nova"/>
              <a:buChar char="●"/>
              <a:defRPr b="0" i="0" sz="2000" u="none" cap="none" strike="noStrike">
                <a:solidFill>
                  <a:schemeClr val="dk1"/>
                </a:solidFill>
                <a:latin typeface="Proxima Nova"/>
                <a:ea typeface="Proxima Nova"/>
                <a:cs typeface="Proxima Nova"/>
                <a:sym typeface="Proxima Nova"/>
              </a:defRPr>
            </a:lvl2pPr>
            <a:lvl3pPr indent="-342900" lvl="2" marL="1371600" marR="0" rtl="0" algn="l">
              <a:lnSpc>
                <a:spcPct val="100000"/>
              </a:lnSpc>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3pPr>
            <a:lvl4pPr indent="-342900" lvl="3" marL="1828800" marR="0" rtl="0" algn="l">
              <a:lnSpc>
                <a:spcPct val="100000"/>
              </a:lnSpc>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4pPr>
            <a:lvl5pPr indent="-342900" lvl="4" marL="2286000" marR="0" rtl="0" algn="l">
              <a:lnSpc>
                <a:spcPct val="100000"/>
              </a:lnSpc>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5pPr>
            <a:lvl6pPr indent="-342900" lvl="5" marL="2743200" marR="0" rtl="0" algn="l">
              <a:lnSpc>
                <a:spcPct val="100000"/>
              </a:lnSpc>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100000"/>
              </a:lnSpc>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100000"/>
              </a:lnSpc>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100000"/>
              </a:lnSpc>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xt only">
  <p:cSld name="1_text only">
    <p:spTree>
      <p:nvGrpSpPr>
        <p:cNvPr id="415" name="Shape 415"/>
        <p:cNvGrpSpPr/>
        <p:nvPr/>
      </p:nvGrpSpPr>
      <p:grpSpPr>
        <a:xfrm>
          <a:off x="0" y="0"/>
          <a:ext cx="0" cy="0"/>
          <a:chOff x="0" y="0"/>
          <a:chExt cx="0" cy="0"/>
        </a:xfrm>
      </p:grpSpPr>
      <p:sp>
        <p:nvSpPr>
          <p:cNvPr id="416" name="Google Shape;416;p78"/>
          <p:cNvSpPr txBox="1"/>
          <p:nvPr>
            <p:ph idx="1" type="body"/>
          </p:nvPr>
        </p:nvSpPr>
        <p:spPr>
          <a:xfrm>
            <a:off x="685800" y="1047750"/>
            <a:ext cx="7772400" cy="2859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000000"/>
              </a:buClr>
              <a:buSzPts val="1400"/>
              <a:buFont typeface="Arial"/>
              <a:buNone/>
              <a:defRPr b="0" i="0" sz="1399" u="none" cap="none" strike="noStrike">
                <a:solidFill>
                  <a:srgbClr val="000000"/>
                </a:solidFill>
                <a:latin typeface="Arial"/>
                <a:ea typeface="Arial"/>
                <a:cs typeface="Arial"/>
                <a:sym typeface="Arial"/>
              </a:defRPr>
            </a:lvl1pPr>
            <a:lvl2pPr indent="-406209" lvl="1" marL="914400" marR="0" rtl="0" algn="l">
              <a:lnSpc>
                <a:spcPct val="115000"/>
              </a:lnSpc>
              <a:spcBef>
                <a:spcPts val="559"/>
              </a:spcBef>
              <a:spcAft>
                <a:spcPts val="0"/>
              </a:spcAft>
              <a:buClr>
                <a:schemeClr val="dk1"/>
              </a:buClr>
              <a:buSzPts val="2797"/>
              <a:buFont typeface="Arial"/>
              <a:buChar char="–"/>
              <a:defRPr b="0" i="0" sz="2797" u="none" cap="none" strike="noStrike">
                <a:solidFill>
                  <a:schemeClr val="dk1"/>
                </a:solidFill>
                <a:latin typeface="Calibri"/>
                <a:ea typeface="Calibri"/>
                <a:cs typeface="Calibri"/>
                <a:sym typeface="Calibri"/>
              </a:defRPr>
            </a:lvl2pPr>
            <a:lvl3pPr indent="-380872" lvl="2" marL="1371600" marR="0" rtl="0" algn="l">
              <a:lnSpc>
                <a:spcPct val="115000"/>
              </a:lnSpc>
              <a:spcBef>
                <a:spcPts val="480"/>
              </a:spcBef>
              <a:spcAft>
                <a:spcPts val="0"/>
              </a:spcAft>
              <a:buClr>
                <a:schemeClr val="dk1"/>
              </a:buClr>
              <a:buSzPts val="2398"/>
              <a:buFont typeface="Arial"/>
              <a:buChar char="•"/>
              <a:defRPr b="0" i="0" sz="2398" u="none" cap="none" strike="noStrike">
                <a:solidFill>
                  <a:schemeClr val="dk1"/>
                </a:solidFill>
                <a:latin typeface="Calibri"/>
                <a:ea typeface="Calibri"/>
                <a:cs typeface="Calibri"/>
                <a:sym typeface="Calibri"/>
              </a:defRPr>
            </a:lvl3pPr>
            <a:lvl4pPr indent="-355472" lvl="3" marL="18288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4pPr>
            <a:lvl5pPr indent="-355473" lvl="4" marL="22860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5pPr>
            <a:lvl6pPr indent="-355473" lvl="5" marL="27432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6pPr>
            <a:lvl7pPr indent="-355473" lvl="6" marL="32004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7pPr>
            <a:lvl8pPr indent="-355472" lvl="7" marL="36576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8pPr>
            <a:lvl9pPr indent="-355472" lvl="8" marL="41148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9pPr>
          </a:lstStyle>
          <a:p/>
        </p:txBody>
      </p:sp>
      <p:sp>
        <p:nvSpPr>
          <p:cNvPr id="417" name="Google Shape;417;p78"/>
          <p:cNvSpPr txBox="1"/>
          <p:nvPr>
            <p:ph idx="11" type="ftr"/>
          </p:nvPr>
        </p:nvSpPr>
        <p:spPr>
          <a:xfrm>
            <a:off x="457202" y="4800601"/>
            <a:ext cx="71628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4C4C4C"/>
              </a:buClr>
              <a:buSzPts val="1400"/>
              <a:buFont typeface="Arial"/>
              <a:buNone/>
              <a:defRPr b="0" i="0" sz="799" u="none" cap="none" strike="noStrike">
                <a:solidFill>
                  <a:srgbClr val="4C4C4C"/>
                </a:solidFill>
                <a:latin typeface="Arial"/>
                <a:ea typeface="Arial"/>
                <a:cs typeface="Arial"/>
                <a:sym typeface="Arial"/>
              </a:defRPr>
            </a:lvl1pPr>
            <a:lvl2pPr indent="-12288" lvl="1" marL="456788" marR="0" rtl="0" algn="l">
              <a:lnSpc>
                <a:spcPct val="100000"/>
              </a:lnSpc>
              <a:spcBef>
                <a:spcPts val="0"/>
              </a:spcBef>
              <a:spcAft>
                <a:spcPts val="0"/>
              </a:spcAft>
              <a:buClr>
                <a:schemeClr val="dk1"/>
              </a:buClr>
              <a:buSzPts val="1400"/>
              <a:buFont typeface="Calibri"/>
              <a:buNone/>
              <a:defRPr b="0" i="0" sz="1798" u="none" cap="none" strike="noStrike">
                <a:solidFill>
                  <a:schemeClr val="dk1"/>
                </a:solidFill>
                <a:latin typeface="Calibri"/>
                <a:ea typeface="Calibri"/>
                <a:cs typeface="Calibri"/>
                <a:sym typeface="Calibri"/>
              </a:defRPr>
            </a:lvl2pPr>
            <a:lvl3pPr indent="-11877" lvl="2" marL="913577" marR="0" rtl="0" algn="l">
              <a:lnSpc>
                <a:spcPct val="100000"/>
              </a:lnSpc>
              <a:spcBef>
                <a:spcPts val="0"/>
              </a:spcBef>
              <a:spcAft>
                <a:spcPts val="0"/>
              </a:spcAft>
              <a:buClr>
                <a:schemeClr val="dk1"/>
              </a:buClr>
              <a:buSzPts val="1400"/>
              <a:buFont typeface="Calibri"/>
              <a:buNone/>
              <a:defRPr b="0" i="0" sz="1798" u="none" cap="none" strike="noStrike">
                <a:solidFill>
                  <a:schemeClr val="dk1"/>
                </a:solidFill>
                <a:latin typeface="Calibri"/>
                <a:ea typeface="Calibri"/>
                <a:cs typeface="Calibri"/>
                <a:sym typeface="Calibri"/>
              </a:defRPr>
            </a:lvl3pPr>
            <a:lvl4pPr indent="-11465" lvl="3" marL="1370365" marR="0" rtl="0" algn="l">
              <a:lnSpc>
                <a:spcPct val="100000"/>
              </a:lnSpc>
              <a:spcBef>
                <a:spcPts val="0"/>
              </a:spcBef>
              <a:spcAft>
                <a:spcPts val="0"/>
              </a:spcAft>
              <a:buClr>
                <a:schemeClr val="dk1"/>
              </a:buClr>
              <a:buSzPts val="1400"/>
              <a:buFont typeface="Calibri"/>
              <a:buNone/>
              <a:defRPr b="0" i="0" sz="1798" u="none" cap="none" strike="noStrike">
                <a:solidFill>
                  <a:schemeClr val="dk1"/>
                </a:solidFill>
                <a:latin typeface="Calibri"/>
                <a:ea typeface="Calibri"/>
                <a:cs typeface="Calibri"/>
                <a:sym typeface="Calibri"/>
              </a:defRPr>
            </a:lvl4pPr>
            <a:lvl5pPr indent="-11054" lvl="4" marL="1827154" marR="0" rtl="0" algn="l">
              <a:lnSpc>
                <a:spcPct val="100000"/>
              </a:lnSpc>
              <a:spcBef>
                <a:spcPts val="0"/>
              </a:spcBef>
              <a:spcAft>
                <a:spcPts val="0"/>
              </a:spcAft>
              <a:buClr>
                <a:schemeClr val="dk1"/>
              </a:buClr>
              <a:buSzPts val="1400"/>
              <a:buFont typeface="Calibri"/>
              <a:buNone/>
              <a:defRPr b="0" i="0" sz="1798" u="none" cap="none" strike="noStrike">
                <a:solidFill>
                  <a:schemeClr val="dk1"/>
                </a:solidFill>
                <a:latin typeface="Calibri"/>
                <a:ea typeface="Calibri"/>
                <a:cs typeface="Calibri"/>
                <a:sym typeface="Calibri"/>
              </a:defRPr>
            </a:lvl5pPr>
            <a:lvl6pPr indent="-10642" lvl="5" marL="2283942" marR="0" rtl="0" algn="l">
              <a:lnSpc>
                <a:spcPct val="100000"/>
              </a:lnSpc>
              <a:spcBef>
                <a:spcPts val="0"/>
              </a:spcBef>
              <a:spcAft>
                <a:spcPts val="0"/>
              </a:spcAft>
              <a:buClr>
                <a:schemeClr val="dk1"/>
              </a:buClr>
              <a:buSzPts val="1400"/>
              <a:buFont typeface="Calibri"/>
              <a:buNone/>
              <a:defRPr b="0" i="0" sz="1798" u="none" cap="none" strike="noStrike">
                <a:solidFill>
                  <a:schemeClr val="dk1"/>
                </a:solidFill>
                <a:latin typeface="Calibri"/>
                <a:ea typeface="Calibri"/>
                <a:cs typeface="Calibri"/>
                <a:sym typeface="Calibri"/>
              </a:defRPr>
            </a:lvl6pPr>
            <a:lvl7pPr indent="-10231" lvl="6" marL="2740731" marR="0" rtl="0" algn="l">
              <a:lnSpc>
                <a:spcPct val="100000"/>
              </a:lnSpc>
              <a:spcBef>
                <a:spcPts val="0"/>
              </a:spcBef>
              <a:spcAft>
                <a:spcPts val="0"/>
              </a:spcAft>
              <a:buClr>
                <a:schemeClr val="dk1"/>
              </a:buClr>
              <a:buSzPts val="1400"/>
              <a:buFont typeface="Calibri"/>
              <a:buNone/>
              <a:defRPr b="0" i="0" sz="1798" u="none" cap="none" strike="noStrike">
                <a:solidFill>
                  <a:schemeClr val="dk1"/>
                </a:solidFill>
                <a:latin typeface="Calibri"/>
                <a:ea typeface="Calibri"/>
                <a:cs typeface="Calibri"/>
                <a:sym typeface="Calibri"/>
              </a:defRPr>
            </a:lvl7pPr>
            <a:lvl8pPr indent="-9819" lvl="7" marL="3197519" marR="0" rtl="0" algn="l">
              <a:lnSpc>
                <a:spcPct val="100000"/>
              </a:lnSpc>
              <a:spcBef>
                <a:spcPts val="0"/>
              </a:spcBef>
              <a:spcAft>
                <a:spcPts val="0"/>
              </a:spcAft>
              <a:buClr>
                <a:schemeClr val="dk1"/>
              </a:buClr>
              <a:buSzPts val="1400"/>
              <a:buFont typeface="Calibri"/>
              <a:buNone/>
              <a:defRPr b="0" i="0" sz="1798" u="none" cap="none" strike="noStrike">
                <a:solidFill>
                  <a:schemeClr val="dk1"/>
                </a:solidFill>
                <a:latin typeface="Calibri"/>
                <a:ea typeface="Calibri"/>
                <a:cs typeface="Calibri"/>
                <a:sym typeface="Calibri"/>
              </a:defRPr>
            </a:lvl8pPr>
            <a:lvl9pPr indent="-9408" lvl="8" marL="3654308" marR="0" rtl="0" algn="l">
              <a:lnSpc>
                <a:spcPct val="100000"/>
              </a:lnSpc>
              <a:spcBef>
                <a:spcPts val="0"/>
              </a:spcBef>
              <a:spcAft>
                <a:spcPts val="0"/>
              </a:spcAft>
              <a:buClr>
                <a:schemeClr val="dk1"/>
              </a:buClr>
              <a:buSzPts val="1400"/>
              <a:buFont typeface="Calibri"/>
              <a:buNone/>
              <a:defRPr b="0" i="0" sz="1798" u="none" cap="none" strike="noStrike">
                <a:solidFill>
                  <a:schemeClr val="dk1"/>
                </a:solidFill>
                <a:latin typeface="Calibri"/>
                <a:ea typeface="Calibri"/>
                <a:cs typeface="Calibri"/>
                <a:sym typeface="Calibri"/>
              </a:defRPr>
            </a:lvl9pPr>
          </a:lstStyle>
          <a:p/>
        </p:txBody>
      </p:sp>
      <p:sp>
        <p:nvSpPr>
          <p:cNvPr id="418" name="Google Shape;418;p78"/>
          <p:cNvSpPr txBox="1"/>
          <p:nvPr>
            <p:ph idx="12" type="sldNum"/>
          </p:nvPr>
        </p:nvSpPr>
        <p:spPr>
          <a:xfrm>
            <a:off x="-76200" y="4800601"/>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Font typeface="Arial"/>
              <a:buNone/>
              <a:defRPr b="0" i="0" sz="799"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799"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799"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799"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799"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799"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799"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799"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799"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19" name="Google Shape;419;p78"/>
          <p:cNvSpPr txBox="1"/>
          <p:nvPr>
            <p:ph type="title"/>
          </p:nvPr>
        </p:nvSpPr>
        <p:spPr>
          <a:xfrm>
            <a:off x="685800" y="1"/>
            <a:ext cx="7772400" cy="1028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797" u="none" cap="none" strike="noStrike">
                <a:solidFill>
                  <a:srgbClr val="000000"/>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4396"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ts val="1400"/>
              <a:buFont typeface="Proxima Nova"/>
              <a:buNone/>
              <a:defRPr b="0" i="0" sz="4396"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ts val="1400"/>
              <a:buFont typeface="Proxima Nova"/>
              <a:buNone/>
              <a:defRPr b="0" i="0" sz="4396"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ts val="1400"/>
              <a:buFont typeface="Proxima Nova"/>
              <a:buNone/>
              <a:defRPr b="0" i="0" sz="4396" u="none" cap="none" strike="noStrike">
                <a:solidFill>
                  <a:schemeClr val="dk1"/>
                </a:solidFill>
                <a:latin typeface="Calibri"/>
                <a:ea typeface="Calibri"/>
                <a:cs typeface="Calibri"/>
                <a:sym typeface="Calibri"/>
              </a:defRPr>
            </a:lvl5pPr>
            <a:lvl6pPr indent="-12288" lvl="5" marL="456788" marR="0" rtl="0" algn="ctr">
              <a:spcBef>
                <a:spcPts val="0"/>
              </a:spcBef>
              <a:spcAft>
                <a:spcPts val="0"/>
              </a:spcAft>
              <a:buClr>
                <a:schemeClr val="dk1"/>
              </a:buClr>
              <a:buSzPts val="1400"/>
              <a:buFont typeface="Proxima Nova"/>
              <a:buNone/>
              <a:defRPr b="0" i="0" sz="4396" u="none" cap="none" strike="noStrike">
                <a:solidFill>
                  <a:schemeClr val="dk1"/>
                </a:solidFill>
                <a:latin typeface="Calibri"/>
                <a:ea typeface="Calibri"/>
                <a:cs typeface="Calibri"/>
                <a:sym typeface="Calibri"/>
              </a:defRPr>
            </a:lvl6pPr>
            <a:lvl7pPr indent="-11877" lvl="6" marL="913577" marR="0" rtl="0" algn="ctr">
              <a:spcBef>
                <a:spcPts val="0"/>
              </a:spcBef>
              <a:spcAft>
                <a:spcPts val="0"/>
              </a:spcAft>
              <a:buClr>
                <a:schemeClr val="dk1"/>
              </a:buClr>
              <a:buSzPts val="1400"/>
              <a:buFont typeface="Proxima Nova"/>
              <a:buNone/>
              <a:defRPr b="0" i="0" sz="4396" u="none" cap="none" strike="noStrike">
                <a:solidFill>
                  <a:schemeClr val="dk1"/>
                </a:solidFill>
                <a:latin typeface="Calibri"/>
                <a:ea typeface="Calibri"/>
                <a:cs typeface="Calibri"/>
                <a:sym typeface="Calibri"/>
              </a:defRPr>
            </a:lvl7pPr>
            <a:lvl8pPr indent="-11465" lvl="7" marL="1370365" marR="0" rtl="0" algn="ctr">
              <a:spcBef>
                <a:spcPts val="0"/>
              </a:spcBef>
              <a:spcAft>
                <a:spcPts val="0"/>
              </a:spcAft>
              <a:buClr>
                <a:schemeClr val="dk1"/>
              </a:buClr>
              <a:buSzPts val="1400"/>
              <a:buFont typeface="Proxima Nova"/>
              <a:buNone/>
              <a:defRPr b="0" i="0" sz="4396" u="none" cap="none" strike="noStrike">
                <a:solidFill>
                  <a:schemeClr val="dk1"/>
                </a:solidFill>
                <a:latin typeface="Calibri"/>
                <a:ea typeface="Calibri"/>
                <a:cs typeface="Calibri"/>
                <a:sym typeface="Calibri"/>
              </a:defRPr>
            </a:lvl8pPr>
            <a:lvl9pPr indent="-11054" lvl="8" marL="1827154" marR="0" rtl="0" algn="ctr">
              <a:spcBef>
                <a:spcPts val="0"/>
              </a:spcBef>
              <a:spcAft>
                <a:spcPts val="0"/>
              </a:spcAft>
              <a:buClr>
                <a:schemeClr val="dk1"/>
              </a:buClr>
              <a:buSzPts val="1400"/>
              <a:buFont typeface="Proxima Nova"/>
              <a:buNone/>
              <a:defRPr b="0" i="0" sz="4396" u="none" cap="none" strike="noStrike">
                <a:solidFill>
                  <a:schemeClr val="dk1"/>
                </a:solidFill>
                <a:latin typeface="Calibri"/>
                <a:ea typeface="Calibri"/>
                <a:cs typeface="Calibri"/>
                <a:sym typeface="Calibri"/>
              </a:defRPr>
            </a:lvl9pPr>
          </a:lstStyle>
          <a:p/>
        </p:txBody>
      </p:sp>
      <p:sp>
        <p:nvSpPr>
          <p:cNvPr id="420" name="Google Shape;420;p78"/>
          <p:cNvSpPr txBox="1"/>
          <p:nvPr>
            <p:ph idx="2" type="body"/>
          </p:nvPr>
        </p:nvSpPr>
        <p:spPr>
          <a:xfrm>
            <a:off x="685800" y="1657351"/>
            <a:ext cx="7772400" cy="742800"/>
          </a:xfrm>
          <a:prstGeom prst="rect">
            <a:avLst/>
          </a:prstGeom>
          <a:noFill/>
          <a:ln>
            <a:noFill/>
          </a:ln>
        </p:spPr>
        <p:txBody>
          <a:bodyPr anchorCtr="0" anchor="b" bIns="91425" lIns="91425" spcFirstLastPara="1" rIns="91425" wrap="square" tIns="91425"/>
          <a:lstStyle>
            <a:lvl1pPr indent="-228600" lvl="0" marL="457200" marR="0" rtl="0" algn="l">
              <a:lnSpc>
                <a:spcPct val="110000"/>
              </a:lnSpc>
              <a:spcBef>
                <a:spcPts val="280"/>
              </a:spcBef>
              <a:spcAft>
                <a:spcPts val="0"/>
              </a:spcAft>
              <a:buClr>
                <a:srgbClr val="000000"/>
              </a:buClr>
              <a:buSzPts val="1400"/>
              <a:buFont typeface="Arial"/>
              <a:buNone/>
              <a:defRPr b="0" i="0" sz="1399" u="none" cap="none" strike="noStrike">
                <a:solidFill>
                  <a:srgbClr val="000000"/>
                </a:solidFill>
                <a:latin typeface="Arial"/>
                <a:ea typeface="Arial"/>
                <a:cs typeface="Arial"/>
                <a:sym typeface="Arial"/>
              </a:defRPr>
            </a:lvl1pPr>
            <a:lvl2pPr indent="-342772" lvl="1" marL="914400" marR="0" rtl="0" algn="l">
              <a:lnSpc>
                <a:spcPct val="115000"/>
              </a:lnSpc>
              <a:spcBef>
                <a:spcPts val="360"/>
              </a:spcBef>
              <a:spcAft>
                <a:spcPts val="0"/>
              </a:spcAft>
              <a:buClr>
                <a:schemeClr val="dk1"/>
              </a:buClr>
              <a:buSzPts val="1798"/>
              <a:buFont typeface="Arial"/>
              <a:buChar char="–"/>
              <a:defRPr b="0" i="0" sz="1798" u="none" cap="none" strike="noStrike">
                <a:solidFill>
                  <a:schemeClr val="dk1"/>
                </a:solidFill>
                <a:latin typeface="Arial"/>
                <a:ea typeface="Arial"/>
                <a:cs typeface="Arial"/>
                <a:sym typeface="Arial"/>
              </a:defRPr>
            </a:lvl2pPr>
            <a:lvl3pPr indent="-342772" lvl="2" marL="1371600" marR="0" rtl="0" algn="l">
              <a:lnSpc>
                <a:spcPct val="115000"/>
              </a:lnSpc>
              <a:spcBef>
                <a:spcPts val="360"/>
              </a:spcBef>
              <a:spcAft>
                <a:spcPts val="0"/>
              </a:spcAft>
              <a:buClr>
                <a:schemeClr val="dk1"/>
              </a:buClr>
              <a:buSzPts val="1798"/>
              <a:buFont typeface="Arial"/>
              <a:buChar char="•"/>
              <a:defRPr b="0" i="0" sz="1798" u="none" cap="none" strike="noStrike">
                <a:solidFill>
                  <a:schemeClr val="dk1"/>
                </a:solidFill>
                <a:latin typeface="Arial"/>
                <a:ea typeface="Arial"/>
                <a:cs typeface="Arial"/>
                <a:sym typeface="Arial"/>
              </a:defRPr>
            </a:lvl3pPr>
            <a:lvl4pPr indent="-342772" lvl="3" marL="1828800" marR="0" rtl="0" algn="l">
              <a:lnSpc>
                <a:spcPct val="115000"/>
              </a:lnSpc>
              <a:spcBef>
                <a:spcPts val="360"/>
              </a:spcBef>
              <a:spcAft>
                <a:spcPts val="0"/>
              </a:spcAft>
              <a:buClr>
                <a:schemeClr val="dk1"/>
              </a:buClr>
              <a:buSzPts val="1798"/>
              <a:buFont typeface="Arial"/>
              <a:buChar char="–"/>
              <a:defRPr b="0" i="0" sz="1798" u="none" cap="none" strike="noStrike">
                <a:solidFill>
                  <a:schemeClr val="dk1"/>
                </a:solidFill>
                <a:latin typeface="Arial"/>
                <a:ea typeface="Arial"/>
                <a:cs typeface="Arial"/>
                <a:sym typeface="Arial"/>
              </a:defRPr>
            </a:lvl4pPr>
            <a:lvl5pPr indent="-342773" lvl="4" marL="2286000" marR="0" rtl="0" algn="l">
              <a:lnSpc>
                <a:spcPct val="115000"/>
              </a:lnSpc>
              <a:spcBef>
                <a:spcPts val="360"/>
              </a:spcBef>
              <a:spcAft>
                <a:spcPts val="0"/>
              </a:spcAft>
              <a:buClr>
                <a:schemeClr val="dk1"/>
              </a:buClr>
              <a:buSzPts val="1798"/>
              <a:buFont typeface="Arial"/>
              <a:buChar char="»"/>
              <a:defRPr b="0" i="0" sz="1798" u="none" cap="none" strike="noStrike">
                <a:solidFill>
                  <a:schemeClr val="dk1"/>
                </a:solidFill>
                <a:latin typeface="Arial"/>
                <a:ea typeface="Arial"/>
                <a:cs typeface="Arial"/>
                <a:sym typeface="Arial"/>
              </a:defRPr>
            </a:lvl5pPr>
            <a:lvl6pPr indent="-355473" lvl="5" marL="27432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6pPr>
            <a:lvl7pPr indent="-355473" lvl="6" marL="32004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7pPr>
            <a:lvl8pPr indent="-355472" lvl="7" marL="36576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8pPr>
            <a:lvl9pPr indent="-355472" lvl="8" marL="41148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9pPr>
          </a:lstStyle>
          <a:p/>
        </p:txBody>
      </p:sp>
      <p:sp>
        <p:nvSpPr>
          <p:cNvPr id="421" name="Google Shape;421;p78"/>
          <p:cNvSpPr txBox="1"/>
          <p:nvPr>
            <p:ph idx="3" type="body"/>
          </p:nvPr>
        </p:nvSpPr>
        <p:spPr>
          <a:xfrm>
            <a:off x="685800" y="2571750"/>
            <a:ext cx="7772400" cy="1828800"/>
          </a:xfrm>
          <a:prstGeom prst="rect">
            <a:avLst/>
          </a:prstGeom>
          <a:noFill/>
          <a:ln>
            <a:noFill/>
          </a:ln>
        </p:spPr>
        <p:txBody>
          <a:bodyPr anchorCtr="0" anchor="t" bIns="91425" lIns="91425" spcFirstLastPara="1" rIns="91425" wrap="square" tIns="91425"/>
          <a:lstStyle>
            <a:lvl1pPr indent="-304736" lvl="0" marL="457200" marR="0" rtl="0" algn="l">
              <a:lnSpc>
                <a:spcPct val="110000"/>
              </a:lnSpc>
              <a:spcBef>
                <a:spcPts val="240"/>
              </a:spcBef>
              <a:spcAft>
                <a:spcPts val="0"/>
              </a:spcAft>
              <a:buClr>
                <a:srgbClr val="000000"/>
              </a:buClr>
              <a:buSzPts val="1199"/>
              <a:buFont typeface="Arial"/>
              <a:buChar char="•"/>
              <a:defRPr b="0" i="0" sz="1199" u="none" cap="none" strike="noStrike">
                <a:solidFill>
                  <a:srgbClr val="000000"/>
                </a:solidFill>
                <a:latin typeface="Arial"/>
                <a:ea typeface="Arial"/>
                <a:cs typeface="Arial"/>
                <a:sym typeface="Arial"/>
              </a:defRPr>
            </a:lvl1pPr>
            <a:lvl2pPr indent="-304736" lvl="1" marL="914400" marR="0" rtl="0" algn="l">
              <a:lnSpc>
                <a:spcPct val="110000"/>
              </a:lnSpc>
              <a:spcBef>
                <a:spcPts val="240"/>
              </a:spcBef>
              <a:spcAft>
                <a:spcPts val="0"/>
              </a:spcAft>
              <a:buClr>
                <a:srgbClr val="000000"/>
              </a:buClr>
              <a:buSzPts val="1199"/>
              <a:buFont typeface="Arial"/>
              <a:buChar char="•"/>
              <a:defRPr b="0" i="0" sz="1199" u="none" cap="none" strike="noStrike">
                <a:solidFill>
                  <a:srgbClr val="000000"/>
                </a:solidFill>
                <a:latin typeface="Arial"/>
                <a:ea typeface="Arial"/>
                <a:cs typeface="Arial"/>
                <a:sym typeface="Arial"/>
              </a:defRPr>
            </a:lvl2pPr>
            <a:lvl3pPr indent="-304736" lvl="2" marL="1371600" marR="0" rtl="0" algn="l">
              <a:lnSpc>
                <a:spcPct val="110000"/>
              </a:lnSpc>
              <a:spcBef>
                <a:spcPts val="240"/>
              </a:spcBef>
              <a:spcAft>
                <a:spcPts val="0"/>
              </a:spcAft>
              <a:buClr>
                <a:srgbClr val="000000"/>
              </a:buClr>
              <a:buSzPts val="1199"/>
              <a:buFont typeface="Arial"/>
              <a:buChar char="•"/>
              <a:defRPr b="0" i="0" sz="1199" u="none" cap="none" strike="noStrike">
                <a:solidFill>
                  <a:srgbClr val="000000"/>
                </a:solidFill>
                <a:latin typeface="Arial"/>
                <a:ea typeface="Arial"/>
                <a:cs typeface="Arial"/>
                <a:sym typeface="Arial"/>
              </a:defRPr>
            </a:lvl3pPr>
            <a:lvl4pPr indent="-304736" lvl="3" marL="1828800" marR="0" rtl="0" algn="l">
              <a:lnSpc>
                <a:spcPct val="110000"/>
              </a:lnSpc>
              <a:spcBef>
                <a:spcPts val="240"/>
              </a:spcBef>
              <a:spcAft>
                <a:spcPts val="0"/>
              </a:spcAft>
              <a:buClr>
                <a:srgbClr val="000000"/>
              </a:buClr>
              <a:buSzPts val="1199"/>
              <a:buFont typeface="Arial"/>
              <a:buChar char="•"/>
              <a:defRPr b="0" i="0" sz="1199" u="none" cap="none" strike="noStrike">
                <a:solidFill>
                  <a:srgbClr val="000000"/>
                </a:solidFill>
                <a:latin typeface="Arial"/>
                <a:ea typeface="Arial"/>
                <a:cs typeface="Arial"/>
                <a:sym typeface="Arial"/>
              </a:defRPr>
            </a:lvl4pPr>
            <a:lvl5pPr indent="-304736" lvl="4" marL="2286000" marR="0" rtl="0" algn="l">
              <a:lnSpc>
                <a:spcPct val="110000"/>
              </a:lnSpc>
              <a:spcBef>
                <a:spcPts val="240"/>
              </a:spcBef>
              <a:spcAft>
                <a:spcPts val="0"/>
              </a:spcAft>
              <a:buClr>
                <a:srgbClr val="000000"/>
              </a:buClr>
              <a:buSzPts val="1199"/>
              <a:buFont typeface="Arial"/>
              <a:buChar char="•"/>
              <a:defRPr b="0" i="0" sz="1199" u="none" cap="none" strike="noStrike">
                <a:solidFill>
                  <a:srgbClr val="000000"/>
                </a:solidFill>
                <a:latin typeface="Arial"/>
                <a:ea typeface="Arial"/>
                <a:cs typeface="Arial"/>
                <a:sym typeface="Arial"/>
              </a:defRPr>
            </a:lvl5pPr>
            <a:lvl6pPr indent="-355473" lvl="5" marL="27432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6pPr>
            <a:lvl7pPr indent="-355473" lvl="6" marL="32004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7pPr>
            <a:lvl8pPr indent="-355472" lvl="7" marL="36576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8pPr>
            <a:lvl9pPr indent="-355472" lvl="8" marL="4114800" marR="0" rtl="0" algn="l">
              <a:lnSpc>
                <a:spcPct val="115000"/>
              </a:lnSpc>
              <a:spcBef>
                <a:spcPts val="400"/>
              </a:spcBef>
              <a:spcAft>
                <a:spcPts val="0"/>
              </a:spcAft>
              <a:buClr>
                <a:schemeClr val="dk1"/>
              </a:buClr>
              <a:buSzPts val="1998"/>
              <a:buFont typeface="Arial"/>
              <a:buChar char="•"/>
              <a:defRPr b="0" i="0" sz="1998"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3" name="Google Shape;33;p9"/>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4" name="Google Shape;34;p9"/>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spTree>
      <p:nvGrpSpPr>
        <p:cNvPr id="422" name="Shape 422"/>
        <p:cNvGrpSpPr/>
        <p:nvPr/>
      </p:nvGrpSpPr>
      <p:grpSpPr>
        <a:xfrm>
          <a:off x="0" y="0"/>
          <a:ext cx="0" cy="0"/>
          <a:chOff x="0" y="0"/>
          <a:chExt cx="0" cy="0"/>
        </a:xfrm>
      </p:grpSpPr>
      <p:sp>
        <p:nvSpPr>
          <p:cNvPr id="423" name="Google Shape;423;p79"/>
          <p:cNvSpPr txBox="1"/>
          <p:nvPr>
            <p:ph type="title"/>
          </p:nvPr>
        </p:nvSpPr>
        <p:spPr>
          <a:xfrm>
            <a:off x="826650" y="1704884"/>
            <a:ext cx="7490700" cy="10632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9pPr>
          </a:lstStyle>
          <a:p/>
        </p:txBody>
      </p:sp>
      <p:sp>
        <p:nvSpPr>
          <p:cNvPr id="424" name="Google Shape;424;p79"/>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425" name="Shape 425"/>
        <p:cNvGrpSpPr/>
        <p:nvPr/>
      </p:nvGrpSpPr>
      <p:grpSpPr>
        <a:xfrm>
          <a:off x="0" y="0"/>
          <a:ext cx="0" cy="0"/>
          <a:chOff x="0" y="0"/>
          <a:chExt cx="0" cy="0"/>
        </a:xfrm>
      </p:grpSpPr>
      <p:sp>
        <p:nvSpPr>
          <p:cNvPr id="426" name="Google Shape;426;p80"/>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27" name="Google Shape;427;p80"/>
          <p:cNvSpPr txBox="1"/>
          <p:nvPr>
            <p:ph idx="1" type="body"/>
          </p:nvPr>
        </p:nvSpPr>
        <p:spPr>
          <a:xfrm>
            <a:off x="826700" y="1241651"/>
            <a:ext cx="7490700" cy="30675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428" name="Google Shape;428;p8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spTree>
      <p:nvGrpSpPr>
        <p:cNvPr id="429" name="Shape 429"/>
        <p:cNvGrpSpPr/>
        <p:nvPr/>
      </p:nvGrpSpPr>
      <p:grpSpPr>
        <a:xfrm>
          <a:off x="0" y="0"/>
          <a:ext cx="0" cy="0"/>
          <a:chOff x="0" y="0"/>
          <a:chExt cx="0" cy="0"/>
        </a:xfrm>
      </p:grpSpPr>
      <p:sp>
        <p:nvSpPr>
          <p:cNvPr id="430" name="Google Shape;430;p81"/>
          <p:cNvSpPr txBox="1"/>
          <p:nvPr>
            <p:ph type="title"/>
          </p:nvPr>
        </p:nvSpPr>
        <p:spPr>
          <a:xfrm>
            <a:off x="813650" y="1"/>
            <a:ext cx="7560000" cy="10593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rgbClr val="434343"/>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9pPr>
          </a:lstStyle>
          <a:p/>
        </p:txBody>
      </p:sp>
      <p:sp>
        <p:nvSpPr>
          <p:cNvPr id="431" name="Google Shape;431;p81"/>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432" name="Google Shape;432;p81"/>
          <p:cNvSpPr txBox="1"/>
          <p:nvPr>
            <p:ph idx="1" type="body"/>
          </p:nvPr>
        </p:nvSpPr>
        <p:spPr>
          <a:xfrm>
            <a:off x="826700" y="1244925"/>
            <a:ext cx="7490700" cy="33582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3" name="Shape 433"/>
        <p:cNvGrpSpPr/>
        <p:nvPr/>
      </p:nvGrpSpPr>
      <p:grpSpPr>
        <a:xfrm>
          <a:off x="0" y="0"/>
          <a:ext cx="0" cy="0"/>
          <a:chOff x="0" y="0"/>
          <a:chExt cx="0" cy="0"/>
        </a:xfrm>
      </p:grpSpPr>
      <p:sp>
        <p:nvSpPr>
          <p:cNvPr id="434" name="Google Shape;434;p8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9pPr>
          </a:lstStyle>
          <a:p/>
        </p:txBody>
      </p:sp>
      <p:sp>
        <p:nvSpPr>
          <p:cNvPr id="435" name="Google Shape;435;p82"/>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Slide">
  <p:cSld name="1_Content Slide">
    <p:spTree>
      <p:nvGrpSpPr>
        <p:cNvPr id="436" name="Shape 436"/>
        <p:cNvGrpSpPr/>
        <p:nvPr/>
      </p:nvGrpSpPr>
      <p:grpSpPr>
        <a:xfrm>
          <a:off x="0" y="0"/>
          <a:ext cx="0" cy="0"/>
          <a:chOff x="0" y="0"/>
          <a:chExt cx="0" cy="0"/>
        </a:xfrm>
      </p:grpSpPr>
      <p:sp>
        <p:nvSpPr>
          <p:cNvPr id="437" name="Google Shape;437;p83"/>
          <p:cNvSpPr txBox="1"/>
          <p:nvPr>
            <p:ph type="title"/>
          </p:nvPr>
        </p:nvSpPr>
        <p:spPr>
          <a:xfrm>
            <a:off x="813650" y="1"/>
            <a:ext cx="7560000" cy="10593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rgbClr val="434343"/>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sz="2800">
                <a:solidFill>
                  <a:srgbClr val="434343"/>
                </a:solidFill>
                <a:latin typeface="Proxima Nova"/>
                <a:ea typeface="Proxima Nova"/>
                <a:cs typeface="Proxima Nova"/>
                <a:sym typeface="Proxima Nova"/>
              </a:defRPr>
            </a:lvl9pPr>
          </a:lstStyle>
          <a:p/>
        </p:txBody>
      </p:sp>
      <p:sp>
        <p:nvSpPr>
          <p:cNvPr id="438" name="Google Shape;438;p83"/>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439" name="Google Shape;439;p83"/>
          <p:cNvSpPr txBox="1"/>
          <p:nvPr>
            <p:ph idx="1" type="body"/>
          </p:nvPr>
        </p:nvSpPr>
        <p:spPr>
          <a:xfrm>
            <a:off x="826700" y="1244925"/>
            <a:ext cx="7490700" cy="33582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ext only">
  <p:cSld name="14_text only">
    <p:spTree>
      <p:nvGrpSpPr>
        <p:cNvPr id="440" name="Shape 440"/>
        <p:cNvGrpSpPr/>
        <p:nvPr/>
      </p:nvGrpSpPr>
      <p:grpSpPr>
        <a:xfrm>
          <a:off x="0" y="0"/>
          <a:ext cx="0" cy="0"/>
          <a:chOff x="0" y="0"/>
          <a:chExt cx="0" cy="0"/>
        </a:xfrm>
      </p:grpSpPr>
      <p:sp>
        <p:nvSpPr>
          <p:cNvPr id="441" name="Google Shape;441;p84"/>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42" name="Google Shape;442;p84"/>
          <p:cNvSpPr txBox="1"/>
          <p:nvPr>
            <p:ph idx="1" type="body"/>
          </p:nvPr>
        </p:nvSpPr>
        <p:spPr>
          <a:xfrm>
            <a:off x="826700" y="1244925"/>
            <a:ext cx="7490700" cy="33582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443" name="Google Shape;443;p84"/>
          <p:cNvSpPr txBox="1"/>
          <p:nvPr>
            <p:ph type="title"/>
          </p:nvPr>
        </p:nvSpPr>
        <p:spPr>
          <a:xfrm>
            <a:off x="826650" y="1"/>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_text only">
  <p:cSld name="18_text only">
    <p:spTree>
      <p:nvGrpSpPr>
        <p:cNvPr id="444" name="Shape 444"/>
        <p:cNvGrpSpPr/>
        <p:nvPr/>
      </p:nvGrpSpPr>
      <p:grpSpPr>
        <a:xfrm>
          <a:off x="0" y="0"/>
          <a:ext cx="0" cy="0"/>
          <a:chOff x="0" y="0"/>
          <a:chExt cx="0" cy="0"/>
        </a:xfrm>
      </p:grpSpPr>
      <p:sp>
        <p:nvSpPr>
          <p:cNvPr id="445" name="Google Shape;445;p85"/>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46" name="Google Shape;446;p85"/>
          <p:cNvSpPr txBox="1"/>
          <p:nvPr>
            <p:ph idx="1" type="body"/>
          </p:nvPr>
        </p:nvSpPr>
        <p:spPr>
          <a:xfrm>
            <a:off x="826700" y="1244925"/>
            <a:ext cx="7490700" cy="33582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447" name="Google Shape;447;p85"/>
          <p:cNvSpPr txBox="1"/>
          <p:nvPr>
            <p:ph type="title"/>
          </p:nvPr>
        </p:nvSpPr>
        <p:spPr>
          <a:xfrm>
            <a:off x="826650" y="1"/>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_text only">
  <p:cSld name="19_text only">
    <p:spTree>
      <p:nvGrpSpPr>
        <p:cNvPr id="448" name="Shape 448"/>
        <p:cNvGrpSpPr/>
        <p:nvPr/>
      </p:nvGrpSpPr>
      <p:grpSpPr>
        <a:xfrm>
          <a:off x="0" y="0"/>
          <a:ext cx="0" cy="0"/>
          <a:chOff x="0" y="0"/>
          <a:chExt cx="0" cy="0"/>
        </a:xfrm>
      </p:grpSpPr>
      <p:sp>
        <p:nvSpPr>
          <p:cNvPr id="449" name="Google Shape;449;p86"/>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50" name="Google Shape;450;p86"/>
          <p:cNvSpPr txBox="1"/>
          <p:nvPr>
            <p:ph idx="1" type="body"/>
          </p:nvPr>
        </p:nvSpPr>
        <p:spPr>
          <a:xfrm>
            <a:off x="826700" y="1244925"/>
            <a:ext cx="7490700" cy="33582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451" name="Google Shape;451;p86"/>
          <p:cNvSpPr txBox="1"/>
          <p:nvPr>
            <p:ph type="title"/>
          </p:nvPr>
        </p:nvSpPr>
        <p:spPr>
          <a:xfrm>
            <a:off x="826650" y="1"/>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_text only">
  <p:cSld name="20_text only">
    <p:spTree>
      <p:nvGrpSpPr>
        <p:cNvPr id="452" name="Shape 452"/>
        <p:cNvGrpSpPr/>
        <p:nvPr/>
      </p:nvGrpSpPr>
      <p:grpSpPr>
        <a:xfrm>
          <a:off x="0" y="0"/>
          <a:ext cx="0" cy="0"/>
          <a:chOff x="0" y="0"/>
          <a:chExt cx="0" cy="0"/>
        </a:xfrm>
      </p:grpSpPr>
      <p:sp>
        <p:nvSpPr>
          <p:cNvPr id="453" name="Google Shape;453;p87"/>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54" name="Google Shape;454;p87"/>
          <p:cNvSpPr txBox="1"/>
          <p:nvPr>
            <p:ph idx="1" type="body"/>
          </p:nvPr>
        </p:nvSpPr>
        <p:spPr>
          <a:xfrm>
            <a:off x="826700" y="1244925"/>
            <a:ext cx="7490700" cy="33582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455" name="Google Shape;455;p87"/>
          <p:cNvSpPr txBox="1"/>
          <p:nvPr>
            <p:ph type="title"/>
          </p:nvPr>
        </p:nvSpPr>
        <p:spPr>
          <a:xfrm>
            <a:off x="826650" y="1"/>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456" name="Shape 456"/>
        <p:cNvGrpSpPr/>
        <p:nvPr/>
      </p:nvGrpSpPr>
      <p:grpSpPr>
        <a:xfrm>
          <a:off x="0" y="0"/>
          <a:ext cx="0" cy="0"/>
          <a:chOff x="0" y="0"/>
          <a:chExt cx="0" cy="0"/>
        </a:xfrm>
      </p:grpSpPr>
      <p:sp>
        <p:nvSpPr>
          <p:cNvPr id="457" name="Google Shape;457;p88"/>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458" name="Google Shape;458;p88"/>
          <p:cNvSpPr txBox="1"/>
          <p:nvPr>
            <p:ph idx="1" type="subTitle"/>
          </p:nvPr>
        </p:nvSpPr>
        <p:spPr>
          <a:xfrm>
            <a:off x="826650" y="1708181"/>
            <a:ext cx="3753900" cy="246300"/>
          </a:xfrm>
          <a:prstGeom prst="rect">
            <a:avLst/>
          </a:prstGeom>
          <a:noFill/>
          <a:ln>
            <a:noFill/>
          </a:ln>
        </p:spPr>
        <p:txBody>
          <a:bodyPr anchorCtr="0" anchor="ctr"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9pPr>
          </a:lstStyle>
          <a:p/>
        </p:txBody>
      </p:sp>
      <p:sp>
        <p:nvSpPr>
          <p:cNvPr id="459" name="Google Shape;459;p88"/>
          <p:cNvSpPr txBox="1"/>
          <p:nvPr>
            <p:ph idx="2" type="subTitle"/>
          </p:nvPr>
        </p:nvSpPr>
        <p:spPr>
          <a:xfrm>
            <a:off x="826650" y="1999125"/>
            <a:ext cx="3753900" cy="246300"/>
          </a:xfrm>
          <a:prstGeom prst="rect">
            <a:avLst/>
          </a:prstGeom>
          <a:noFill/>
          <a:ln>
            <a:noFill/>
          </a:ln>
        </p:spPr>
        <p:txBody>
          <a:bodyPr anchorCtr="0" anchor="b"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460" name="Google Shape;460;p88"/>
          <p:cNvSpPr txBox="1"/>
          <p:nvPr>
            <p:ph idx="3" type="subTitle"/>
          </p:nvPr>
        </p:nvSpPr>
        <p:spPr>
          <a:xfrm>
            <a:off x="4630950" y="1708181"/>
            <a:ext cx="3753900" cy="246300"/>
          </a:xfrm>
          <a:prstGeom prst="rect">
            <a:avLst/>
          </a:prstGeom>
          <a:noFill/>
          <a:ln>
            <a:noFill/>
          </a:ln>
        </p:spPr>
        <p:txBody>
          <a:bodyPr anchorCtr="0" anchor="ctr"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9pPr>
          </a:lstStyle>
          <a:p/>
        </p:txBody>
      </p:sp>
      <p:sp>
        <p:nvSpPr>
          <p:cNvPr id="461" name="Google Shape;461;p88"/>
          <p:cNvSpPr txBox="1"/>
          <p:nvPr>
            <p:ph idx="4" type="subTitle"/>
          </p:nvPr>
        </p:nvSpPr>
        <p:spPr>
          <a:xfrm>
            <a:off x="4630950" y="1999125"/>
            <a:ext cx="3753900" cy="246300"/>
          </a:xfrm>
          <a:prstGeom prst="rect">
            <a:avLst/>
          </a:prstGeom>
          <a:noFill/>
          <a:ln>
            <a:noFill/>
          </a:ln>
        </p:spPr>
        <p:txBody>
          <a:bodyPr anchorCtr="0" anchor="b"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462" name="Google Shape;462;p88"/>
          <p:cNvSpPr txBox="1"/>
          <p:nvPr>
            <p:ph idx="5" type="subTitle"/>
          </p:nvPr>
        </p:nvSpPr>
        <p:spPr>
          <a:xfrm>
            <a:off x="826650" y="2325375"/>
            <a:ext cx="3753900" cy="246300"/>
          </a:xfrm>
          <a:prstGeom prst="rect">
            <a:avLst/>
          </a:prstGeom>
          <a:noFill/>
          <a:ln>
            <a:noFill/>
          </a:ln>
        </p:spPr>
        <p:txBody>
          <a:bodyPr anchorCtr="0" anchor="ctr"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9pPr>
          </a:lstStyle>
          <a:p/>
        </p:txBody>
      </p:sp>
      <p:sp>
        <p:nvSpPr>
          <p:cNvPr id="463" name="Google Shape;463;p88"/>
          <p:cNvSpPr txBox="1"/>
          <p:nvPr>
            <p:ph idx="6" type="subTitle"/>
          </p:nvPr>
        </p:nvSpPr>
        <p:spPr>
          <a:xfrm>
            <a:off x="826650" y="2616318"/>
            <a:ext cx="3753900" cy="246300"/>
          </a:xfrm>
          <a:prstGeom prst="rect">
            <a:avLst/>
          </a:prstGeom>
          <a:noFill/>
          <a:ln>
            <a:noFill/>
          </a:ln>
        </p:spPr>
        <p:txBody>
          <a:bodyPr anchorCtr="0" anchor="b"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464" name="Google Shape;464;p88"/>
          <p:cNvSpPr txBox="1"/>
          <p:nvPr>
            <p:ph idx="7" type="subTitle"/>
          </p:nvPr>
        </p:nvSpPr>
        <p:spPr>
          <a:xfrm>
            <a:off x="4630950" y="2325375"/>
            <a:ext cx="3753900" cy="246300"/>
          </a:xfrm>
          <a:prstGeom prst="rect">
            <a:avLst/>
          </a:prstGeom>
          <a:noFill/>
          <a:ln>
            <a:noFill/>
          </a:ln>
        </p:spPr>
        <p:txBody>
          <a:bodyPr anchorCtr="0" anchor="ctr"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
        <p:nvSpPr>
          <p:cNvPr id="465" name="Google Shape;465;p88"/>
          <p:cNvSpPr txBox="1"/>
          <p:nvPr>
            <p:ph idx="8" type="subTitle"/>
          </p:nvPr>
        </p:nvSpPr>
        <p:spPr>
          <a:xfrm>
            <a:off x="4630950" y="2616318"/>
            <a:ext cx="3753900" cy="246300"/>
          </a:xfrm>
          <a:prstGeom prst="rect">
            <a:avLst/>
          </a:prstGeom>
          <a:noFill/>
          <a:ln>
            <a:noFill/>
          </a:ln>
        </p:spPr>
        <p:txBody>
          <a:bodyPr anchorCtr="0" anchor="b"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466" name="Google Shape;466;p88"/>
          <p:cNvSpPr txBox="1"/>
          <p:nvPr>
            <p:ph idx="9" type="subTitle"/>
          </p:nvPr>
        </p:nvSpPr>
        <p:spPr>
          <a:xfrm>
            <a:off x="826650" y="2942568"/>
            <a:ext cx="3753900" cy="246300"/>
          </a:xfrm>
          <a:prstGeom prst="rect">
            <a:avLst/>
          </a:prstGeom>
          <a:noFill/>
          <a:ln>
            <a:noFill/>
          </a:ln>
        </p:spPr>
        <p:txBody>
          <a:bodyPr anchorCtr="0" anchor="ctr"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9pPr>
          </a:lstStyle>
          <a:p/>
        </p:txBody>
      </p:sp>
      <p:sp>
        <p:nvSpPr>
          <p:cNvPr id="467" name="Google Shape;467;p88"/>
          <p:cNvSpPr txBox="1"/>
          <p:nvPr>
            <p:ph idx="13" type="subTitle"/>
          </p:nvPr>
        </p:nvSpPr>
        <p:spPr>
          <a:xfrm>
            <a:off x="826650" y="3233512"/>
            <a:ext cx="3753900" cy="246300"/>
          </a:xfrm>
          <a:prstGeom prst="rect">
            <a:avLst/>
          </a:prstGeom>
          <a:noFill/>
          <a:ln>
            <a:noFill/>
          </a:ln>
        </p:spPr>
        <p:txBody>
          <a:bodyPr anchorCtr="0" anchor="b"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468" name="Google Shape;468;p88"/>
          <p:cNvSpPr txBox="1"/>
          <p:nvPr>
            <p:ph idx="14" type="subTitle"/>
          </p:nvPr>
        </p:nvSpPr>
        <p:spPr>
          <a:xfrm>
            <a:off x="4630950" y="2942568"/>
            <a:ext cx="3753900" cy="246300"/>
          </a:xfrm>
          <a:prstGeom prst="rect">
            <a:avLst/>
          </a:prstGeom>
          <a:noFill/>
          <a:ln>
            <a:noFill/>
          </a:ln>
        </p:spPr>
        <p:txBody>
          <a:bodyPr anchorCtr="0" anchor="ctr"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9pPr>
          </a:lstStyle>
          <a:p/>
        </p:txBody>
      </p:sp>
      <p:sp>
        <p:nvSpPr>
          <p:cNvPr id="469" name="Google Shape;469;p88"/>
          <p:cNvSpPr txBox="1"/>
          <p:nvPr>
            <p:ph idx="15" type="subTitle"/>
          </p:nvPr>
        </p:nvSpPr>
        <p:spPr>
          <a:xfrm>
            <a:off x="4630950" y="3233512"/>
            <a:ext cx="3753900" cy="246300"/>
          </a:xfrm>
          <a:prstGeom prst="rect">
            <a:avLst/>
          </a:prstGeom>
          <a:noFill/>
          <a:ln>
            <a:noFill/>
          </a:ln>
        </p:spPr>
        <p:txBody>
          <a:bodyPr anchorCtr="0" anchor="b"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470" name="Google Shape;470;p88"/>
          <p:cNvSpPr txBox="1"/>
          <p:nvPr>
            <p:ph idx="16" type="subTitle"/>
          </p:nvPr>
        </p:nvSpPr>
        <p:spPr>
          <a:xfrm>
            <a:off x="826650" y="3559762"/>
            <a:ext cx="3753900" cy="246300"/>
          </a:xfrm>
          <a:prstGeom prst="rect">
            <a:avLst/>
          </a:prstGeom>
          <a:noFill/>
          <a:ln>
            <a:noFill/>
          </a:ln>
        </p:spPr>
        <p:txBody>
          <a:bodyPr anchorCtr="0" anchor="ctr"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
        <p:nvSpPr>
          <p:cNvPr id="471" name="Google Shape;471;p88"/>
          <p:cNvSpPr txBox="1"/>
          <p:nvPr>
            <p:ph idx="17" type="subTitle"/>
          </p:nvPr>
        </p:nvSpPr>
        <p:spPr>
          <a:xfrm>
            <a:off x="826650" y="3850706"/>
            <a:ext cx="3753900" cy="246300"/>
          </a:xfrm>
          <a:prstGeom prst="rect">
            <a:avLst/>
          </a:prstGeom>
          <a:noFill/>
          <a:ln>
            <a:noFill/>
          </a:ln>
        </p:spPr>
        <p:txBody>
          <a:bodyPr anchorCtr="0" anchor="b"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472" name="Google Shape;472;p88"/>
          <p:cNvSpPr txBox="1"/>
          <p:nvPr>
            <p:ph idx="18" type="subTitle"/>
          </p:nvPr>
        </p:nvSpPr>
        <p:spPr>
          <a:xfrm>
            <a:off x="4630950" y="3559762"/>
            <a:ext cx="3753900" cy="246300"/>
          </a:xfrm>
          <a:prstGeom prst="rect">
            <a:avLst/>
          </a:prstGeom>
          <a:noFill/>
          <a:ln>
            <a:noFill/>
          </a:ln>
        </p:spPr>
        <p:txBody>
          <a:bodyPr anchorCtr="0" anchor="ctr"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600" u="none" cap="none" strike="noStrike">
                <a:solidFill>
                  <a:schemeClr val="dk1"/>
                </a:solidFill>
                <a:latin typeface="Proxima Nova"/>
                <a:ea typeface="Proxima Nova"/>
                <a:cs typeface="Proxima Nova"/>
                <a:sym typeface="Proxima Nova"/>
              </a:defRPr>
            </a:lvl9pPr>
          </a:lstStyle>
          <a:p/>
        </p:txBody>
      </p:sp>
      <p:sp>
        <p:nvSpPr>
          <p:cNvPr id="473" name="Google Shape;473;p88"/>
          <p:cNvSpPr txBox="1"/>
          <p:nvPr>
            <p:ph idx="19" type="subTitle"/>
          </p:nvPr>
        </p:nvSpPr>
        <p:spPr>
          <a:xfrm>
            <a:off x="4630950" y="3850706"/>
            <a:ext cx="3753900" cy="246300"/>
          </a:xfrm>
          <a:prstGeom prst="rect">
            <a:avLst/>
          </a:prstGeom>
          <a:noFill/>
          <a:ln>
            <a:noFill/>
          </a:ln>
        </p:spPr>
        <p:txBody>
          <a:bodyPr anchorCtr="0" anchor="b"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474" name="Google Shape;474;p8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475" name="Google Shape;475;p88"/>
          <p:cNvSpPr txBox="1"/>
          <p:nvPr>
            <p:ph idx="20"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7" name="Google Shape;37;p10"/>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8" name="Google Shape;38;p10"/>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spTree>
      <p:nvGrpSpPr>
        <p:cNvPr id="476" name="Shape 476"/>
        <p:cNvGrpSpPr/>
        <p:nvPr/>
      </p:nvGrpSpPr>
      <p:grpSpPr>
        <a:xfrm>
          <a:off x="0" y="0"/>
          <a:ext cx="0" cy="0"/>
          <a:chOff x="0" y="0"/>
          <a:chExt cx="0" cy="0"/>
        </a:xfrm>
      </p:grpSpPr>
      <p:sp>
        <p:nvSpPr>
          <p:cNvPr id="477" name="Google Shape;477;p89"/>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78" name="Google Shape;478;p89"/>
          <p:cNvSpPr txBox="1"/>
          <p:nvPr>
            <p:ph idx="1" type="body"/>
          </p:nvPr>
        </p:nvSpPr>
        <p:spPr>
          <a:xfrm>
            <a:off x="826700" y="1244925"/>
            <a:ext cx="3585000" cy="32115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479" name="Google Shape;479;p8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spTree>
      <p:nvGrpSpPr>
        <p:cNvPr id="480" name="Shape 480"/>
        <p:cNvGrpSpPr/>
        <p:nvPr/>
      </p:nvGrpSpPr>
      <p:grpSpPr>
        <a:xfrm>
          <a:off x="0" y="0"/>
          <a:ext cx="0" cy="0"/>
          <a:chOff x="0" y="0"/>
          <a:chExt cx="0" cy="0"/>
        </a:xfrm>
      </p:grpSpPr>
      <p:sp>
        <p:nvSpPr>
          <p:cNvPr id="481" name="Google Shape;481;p90"/>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82" name="Google Shape;482;p90"/>
          <p:cNvSpPr txBox="1"/>
          <p:nvPr>
            <p:ph idx="1" type="body"/>
          </p:nvPr>
        </p:nvSpPr>
        <p:spPr>
          <a:xfrm>
            <a:off x="4732350" y="1244925"/>
            <a:ext cx="3585000" cy="32019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483" name="Google Shape;483;p9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spTree>
      <p:nvGrpSpPr>
        <p:cNvPr id="484" name="Shape 484"/>
        <p:cNvGrpSpPr/>
        <p:nvPr/>
      </p:nvGrpSpPr>
      <p:grpSpPr>
        <a:xfrm>
          <a:off x="0" y="0"/>
          <a:ext cx="0" cy="0"/>
          <a:chOff x="0" y="0"/>
          <a:chExt cx="0" cy="0"/>
        </a:xfrm>
      </p:grpSpPr>
      <p:sp>
        <p:nvSpPr>
          <p:cNvPr id="485" name="Google Shape;485;p91"/>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86" name="Google Shape;486;p91"/>
          <p:cNvSpPr txBox="1"/>
          <p:nvPr>
            <p:ph idx="1" type="subTitle"/>
          </p:nvPr>
        </p:nvSpPr>
        <p:spPr>
          <a:xfrm>
            <a:off x="4968475" y="2753153"/>
            <a:ext cx="3348900" cy="4998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487" name="Google Shape;487;p91"/>
          <p:cNvSpPr txBox="1"/>
          <p:nvPr>
            <p:ph idx="2" type="body"/>
          </p:nvPr>
        </p:nvSpPr>
        <p:spPr>
          <a:xfrm>
            <a:off x="4968350" y="3138578"/>
            <a:ext cx="3348900" cy="13413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488" name="Google Shape;488;p91"/>
          <p:cNvSpPr txBox="1"/>
          <p:nvPr>
            <p:ph idx="3" type="subTitle"/>
          </p:nvPr>
        </p:nvSpPr>
        <p:spPr>
          <a:xfrm>
            <a:off x="826650" y="2753153"/>
            <a:ext cx="3348900" cy="4998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489" name="Google Shape;489;p91"/>
          <p:cNvSpPr txBox="1"/>
          <p:nvPr>
            <p:ph idx="4" type="body"/>
          </p:nvPr>
        </p:nvSpPr>
        <p:spPr>
          <a:xfrm>
            <a:off x="826525" y="3138578"/>
            <a:ext cx="3348900" cy="13413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490" name="Google Shape;490;p9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491" name="Google Shape;491;p91"/>
          <p:cNvSpPr txBox="1"/>
          <p:nvPr>
            <p:ph idx="5"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spTree>
      <p:nvGrpSpPr>
        <p:cNvPr id="492" name="Shape 492"/>
        <p:cNvGrpSpPr/>
        <p:nvPr/>
      </p:nvGrpSpPr>
      <p:grpSpPr>
        <a:xfrm>
          <a:off x="0" y="0"/>
          <a:ext cx="0" cy="0"/>
          <a:chOff x="0" y="0"/>
          <a:chExt cx="0" cy="0"/>
        </a:xfrm>
      </p:grpSpPr>
      <p:sp>
        <p:nvSpPr>
          <p:cNvPr id="493" name="Google Shape;493;p92"/>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94" name="Google Shape;494;p92"/>
          <p:cNvSpPr txBox="1"/>
          <p:nvPr>
            <p:ph idx="1" type="subTitle"/>
          </p:nvPr>
        </p:nvSpPr>
        <p:spPr>
          <a:xfrm>
            <a:off x="4968475" y="1867646"/>
            <a:ext cx="3348900" cy="4998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495" name="Google Shape;495;p92"/>
          <p:cNvSpPr txBox="1"/>
          <p:nvPr>
            <p:ph idx="2" type="body"/>
          </p:nvPr>
        </p:nvSpPr>
        <p:spPr>
          <a:xfrm>
            <a:off x="4968350" y="2367376"/>
            <a:ext cx="3348900" cy="20745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496" name="Google Shape;496;p92"/>
          <p:cNvSpPr txBox="1"/>
          <p:nvPr>
            <p:ph idx="3" type="subTitle"/>
          </p:nvPr>
        </p:nvSpPr>
        <p:spPr>
          <a:xfrm>
            <a:off x="826650" y="1867646"/>
            <a:ext cx="3348900" cy="4998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497" name="Google Shape;497;p92"/>
          <p:cNvSpPr txBox="1"/>
          <p:nvPr>
            <p:ph idx="4" type="body"/>
          </p:nvPr>
        </p:nvSpPr>
        <p:spPr>
          <a:xfrm>
            <a:off x="826525" y="2367376"/>
            <a:ext cx="3348900" cy="20745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498" name="Google Shape;498;p9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499" name="Google Shape;499;p92"/>
          <p:cNvSpPr txBox="1"/>
          <p:nvPr>
            <p:ph idx="5"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spTree>
      <p:nvGrpSpPr>
        <p:cNvPr id="500" name="Shape 500"/>
        <p:cNvGrpSpPr/>
        <p:nvPr/>
      </p:nvGrpSpPr>
      <p:grpSpPr>
        <a:xfrm>
          <a:off x="0" y="0"/>
          <a:ext cx="0" cy="0"/>
          <a:chOff x="0" y="0"/>
          <a:chExt cx="0" cy="0"/>
        </a:xfrm>
      </p:grpSpPr>
      <p:sp>
        <p:nvSpPr>
          <p:cNvPr id="501" name="Google Shape;501;p93"/>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02" name="Google Shape;502;p93"/>
          <p:cNvSpPr txBox="1"/>
          <p:nvPr>
            <p:ph idx="1" type="subTitle"/>
          </p:nvPr>
        </p:nvSpPr>
        <p:spPr>
          <a:xfrm>
            <a:off x="826650" y="2644931"/>
            <a:ext cx="2208600" cy="579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503" name="Google Shape;503;p93"/>
          <p:cNvSpPr txBox="1"/>
          <p:nvPr>
            <p:ph idx="2" type="body"/>
          </p:nvPr>
        </p:nvSpPr>
        <p:spPr>
          <a:xfrm>
            <a:off x="826650" y="3110231"/>
            <a:ext cx="2208600" cy="12174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504" name="Google Shape;504;p93"/>
          <p:cNvSpPr txBox="1"/>
          <p:nvPr>
            <p:ph idx="3" type="subTitle"/>
          </p:nvPr>
        </p:nvSpPr>
        <p:spPr>
          <a:xfrm>
            <a:off x="3467637" y="2644931"/>
            <a:ext cx="2208600" cy="579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505" name="Google Shape;505;p93"/>
          <p:cNvSpPr txBox="1"/>
          <p:nvPr>
            <p:ph idx="4" type="body"/>
          </p:nvPr>
        </p:nvSpPr>
        <p:spPr>
          <a:xfrm>
            <a:off x="3467637" y="3110231"/>
            <a:ext cx="2208600" cy="12174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506" name="Google Shape;506;p93"/>
          <p:cNvSpPr txBox="1"/>
          <p:nvPr>
            <p:ph idx="5" type="subTitle"/>
          </p:nvPr>
        </p:nvSpPr>
        <p:spPr>
          <a:xfrm>
            <a:off x="6108737" y="2644931"/>
            <a:ext cx="2208600" cy="579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507" name="Google Shape;507;p93"/>
          <p:cNvSpPr txBox="1"/>
          <p:nvPr>
            <p:ph idx="6" type="body"/>
          </p:nvPr>
        </p:nvSpPr>
        <p:spPr>
          <a:xfrm>
            <a:off x="6108737" y="3110231"/>
            <a:ext cx="2208600" cy="12174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508" name="Google Shape;508;p9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09" name="Google Shape;509;p93"/>
          <p:cNvSpPr txBox="1"/>
          <p:nvPr>
            <p:ph idx="7"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spTree>
      <p:nvGrpSpPr>
        <p:cNvPr id="510" name="Shape 510"/>
        <p:cNvGrpSpPr/>
        <p:nvPr/>
      </p:nvGrpSpPr>
      <p:grpSpPr>
        <a:xfrm>
          <a:off x="0" y="0"/>
          <a:ext cx="0" cy="0"/>
          <a:chOff x="0" y="0"/>
          <a:chExt cx="0" cy="0"/>
        </a:xfrm>
      </p:grpSpPr>
      <p:sp>
        <p:nvSpPr>
          <p:cNvPr id="511" name="Google Shape;511;p94"/>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12" name="Google Shape;512;p94"/>
          <p:cNvSpPr txBox="1"/>
          <p:nvPr>
            <p:ph idx="1" type="subTitle"/>
          </p:nvPr>
        </p:nvSpPr>
        <p:spPr>
          <a:xfrm>
            <a:off x="826650" y="1809825"/>
            <a:ext cx="2208600" cy="579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513" name="Google Shape;513;p94"/>
          <p:cNvSpPr txBox="1"/>
          <p:nvPr>
            <p:ph idx="2" type="body"/>
          </p:nvPr>
        </p:nvSpPr>
        <p:spPr>
          <a:xfrm>
            <a:off x="826650" y="2332275"/>
            <a:ext cx="2208600" cy="12174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514" name="Google Shape;514;p94"/>
          <p:cNvSpPr txBox="1"/>
          <p:nvPr>
            <p:ph idx="3" type="subTitle"/>
          </p:nvPr>
        </p:nvSpPr>
        <p:spPr>
          <a:xfrm>
            <a:off x="3467637" y="1809825"/>
            <a:ext cx="2208600" cy="579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515" name="Google Shape;515;p94"/>
          <p:cNvSpPr txBox="1"/>
          <p:nvPr>
            <p:ph idx="4" type="body"/>
          </p:nvPr>
        </p:nvSpPr>
        <p:spPr>
          <a:xfrm>
            <a:off x="3467637" y="2332275"/>
            <a:ext cx="2208600" cy="12174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516" name="Google Shape;516;p94"/>
          <p:cNvSpPr txBox="1"/>
          <p:nvPr>
            <p:ph idx="5" type="subTitle"/>
          </p:nvPr>
        </p:nvSpPr>
        <p:spPr>
          <a:xfrm>
            <a:off x="6108737" y="1809825"/>
            <a:ext cx="2208600" cy="579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517" name="Google Shape;517;p94"/>
          <p:cNvSpPr txBox="1"/>
          <p:nvPr>
            <p:ph idx="6" type="body"/>
          </p:nvPr>
        </p:nvSpPr>
        <p:spPr>
          <a:xfrm>
            <a:off x="6108737" y="2332275"/>
            <a:ext cx="2208600" cy="1217400"/>
          </a:xfrm>
          <a:prstGeom prst="rect">
            <a:avLst/>
          </a:prstGeom>
          <a:noFill/>
          <a:ln>
            <a:noFill/>
          </a:ln>
        </p:spPr>
        <p:txBody>
          <a:bodyPr anchorCtr="0" anchor="t" bIns="91425" lIns="91425" spcFirstLastPara="1" rIns="91425" wrap="square" tIns="91425"/>
          <a:lstStyle>
            <a:lvl1pPr indent="-304800" lvl="0" marL="457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ctr">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518" name="Google Shape;518;p9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19" name="Google Shape;519;p94"/>
          <p:cNvSpPr txBox="1"/>
          <p:nvPr>
            <p:ph idx="7"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spTree>
      <p:nvGrpSpPr>
        <p:cNvPr id="520" name="Shape 520"/>
        <p:cNvGrpSpPr/>
        <p:nvPr/>
      </p:nvGrpSpPr>
      <p:grpSpPr>
        <a:xfrm>
          <a:off x="0" y="0"/>
          <a:ext cx="0" cy="0"/>
          <a:chOff x="0" y="0"/>
          <a:chExt cx="0" cy="0"/>
        </a:xfrm>
      </p:grpSpPr>
      <p:sp>
        <p:nvSpPr>
          <p:cNvPr id="521" name="Google Shape;521;p95"/>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22" name="Google Shape;522;p95"/>
          <p:cNvSpPr txBox="1"/>
          <p:nvPr>
            <p:ph idx="1" type="body"/>
          </p:nvPr>
        </p:nvSpPr>
        <p:spPr>
          <a:xfrm>
            <a:off x="826650" y="1554318"/>
            <a:ext cx="7490700" cy="393600"/>
          </a:xfrm>
          <a:prstGeom prst="rect">
            <a:avLst/>
          </a:prstGeom>
          <a:noFill/>
          <a:ln>
            <a:noFill/>
          </a:ln>
        </p:spPr>
        <p:txBody>
          <a:bodyPr anchorCtr="0" anchor="b" bIns="91425" lIns="91425" spcFirstLastPara="1" rIns="91425" wrap="square" tIns="91425"/>
          <a:lstStyle>
            <a:lvl1pPr indent="-317500" lvl="0" marL="4572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523" name="Google Shape;523;p9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24" name="Google Shape;524;p95"/>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spTree>
      <p:nvGrpSpPr>
        <p:cNvPr id="525" name="Shape 525"/>
        <p:cNvGrpSpPr/>
        <p:nvPr/>
      </p:nvGrpSpPr>
      <p:grpSpPr>
        <a:xfrm>
          <a:off x="0" y="0"/>
          <a:ext cx="0" cy="0"/>
          <a:chOff x="0" y="0"/>
          <a:chExt cx="0" cy="0"/>
        </a:xfrm>
      </p:grpSpPr>
      <p:sp>
        <p:nvSpPr>
          <p:cNvPr id="526" name="Google Shape;526;p96"/>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27" name="Google Shape;527;p96"/>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lstStyle>
            <a:lvl1pPr indent="-317500" lvl="0" marL="4572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528" name="Google Shape;528;p9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29" name="Google Shape;529;p96"/>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530" name="Shape 530"/>
        <p:cNvGrpSpPr/>
        <p:nvPr/>
      </p:nvGrpSpPr>
      <p:grpSpPr>
        <a:xfrm>
          <a:off x="0" y="0"/>
          <a:ext cx="0" cy="0"/>
          <a:chOff x="0" y="0"/>
          <a:chExt cx="0" cy="0"/>
        </a:xfrm>
      </p:grpSpPr>
      <p:sp>
        <p:nvSpPr>
          <p:cNvPr id="531" name="Google Shape;531;p97"/>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32" name="Google Shape;532;p97"/>
          <p:cNvSpPr txBox="1"/>
          <p:nvPr>
            <p:ph idx="1" type="body"/>
          </p:nvPr>
        </p:nvSpPr>
        <p:spPr>
          <a:xfrm>
            <a:off x="826650" y="1512056"/>
            <a:ext cx="7490700" cy="879300"/>
          </a:xfrm>
          <a:prstGeom prst="rect">
            <a:avLst/>
          </a:prstGeom>
          <a:noFill/>
          <a:ln>
            <a:noFill/>
          </a:ln>
        </p:spPr>
        <p:txBody>
          <a:bodyPr anchorCtr="0" anchor="b" bIns="91425" lIns="91425" spcFirstLastPara="1" rIns="91425" wrap="square" tIns="91425"/>
          <a:lstStyle>
            <a:lvl1pPr indent="-317500" lvl="0" marL="4572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533" name="Google Shape;533;p9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34" name="Google Shape;534;p97"/>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535" name="Shape 535"/>
        <p:cNvGrpSpPr/>
        <p:nvPr/>
      </p:nvGrpSpPr>
      <p:grpSpPr>
        <a:xfrm>
          <a:off x="0" y="0"/>
          <a:ext cx="0" cy="0"/>
          <a:chOff x="0" y="0"/>
          <a:chExt cx="0" cy="0"/>
        </a:xfrm>
      </p:grpSpPr>
      <p:sp>
        <p:nvSpPr>
          <p:cNvPr id="536" name="Google Shape;536;p98"/>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37" name="Google Shape;537;p98"/>
          <p:cNvSpPr txBox="1"/>
          <p:nvPr>
            <p:ph idx="1" type="body"/>
          </p:nvPr>
        </p:nvSpPr>
        <p:spPr>
          <a:xfrm>
            <a:off x="826650" y="3738062"/>
            <a:ext cx="7490700" cy="715800"/>
          </a:xfrm>
          <a:prstGeom prst="rect">
            <a:avLst/>
          </a:prstGeom>
          <a:noFill/>
          <a:ln>
            <a:noFill/>
          </a:ln>
        </p:spPr>
        <p:txBody>
          <a:bodyPr anchorCtr="0" anchor="t" bIns="91425" lIns="91425" spcFirstLastPara="1" rIns="91425" wrap="square" tIns="91425"/>
          <a:lstStyle>
            <a:lvl1pPr indent="-317500" lvl="0" marL="4572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ctr">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538" name="Google Shape;538;p9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39" name="Google Shape;539;p98"/>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41" name="Google Shape;41;p11"/>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42" name="Google Shape;42;p11"/>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540" name="Shape 540"/>
        <p:cNvGrpSpPr/>
        <p:nvPr/>
      </p:nvGrpSpPr>
      <p:grpSpPr>
        <a:xfrm>
          <a:off x="0" y="0"/>
          <a:ext cx="0" cy="0"/>
          <a:chOff x="0" y="0"/>
          <a:chExt cx="0" cy="0"/>
        </a:xfrm>
      </p:grpSpPr>
      <p:sp>
        <p:nvSpPr>
          <p:cNvPr id="541" name="Google Shape;541;p99"/>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42" name="Google Shape;542;p99"/>
          <p:cNvSpPr txBox="1"/>
          <p:nvPr>
            <p:ph idx="1" type="body"/>
          </p:nvPr>
        </p:nvSpPr>
        <p:spPr>
          <a:xfrm>
            <a:off x="826700" y="1625925"/>
            <a:ext cx="3585000" cy="25305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543" name="Google Shape;543;p9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44" name="Google Shape;544;p99"/>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545" name="Shape 545"/>
        <p:cNvGrpSpPr/>
        <p:nvPr/>
      </p:nvGrpSpPr>
      <p:grpSpPr>
        <a:xfrm>
          <a:off x="0" y="0"/>
          <a:ext cx="0" cy="0"/>
          <a:chOff x="0" y="0"/>
          <a:chExt cx="0" cy="0"/>
        </a:xfrm>
      </p:grpSpPr>
      <p:sp>
        <p:nvSpPr>
          <p:cNvPr id="546" name="Google Shape;546;p100"/>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47" name="Google Shape;547;p100"/>
          <p:cNvSpPr txBox="1"/>
          <p:nvPr>
            <p:ph idx="1" type="body"/>
          </p:nvPr>
        </p:nvSpPr>
        <p:spPr>
          <a:xfrm>
            <a:off x="4732350" y="1625925"/>
            <a:ext cx="3585000" cy="25368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548" name="Google Shape;548;p10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49" name="Google Shape;549;p100"/>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550" name="Shape 550"/>
        <p:cNvGrpSpPr/>
        <p:nvPr/>
      </p:nvGrpSpPr>
      <p:grpSpPr>
        <a:xfrm>
          <a:off x="0" y="0"/>
          <a:ext cx="0" cy="0"/>
          <a:chOff x="0" y="0"/>
          <a:chExt cx="0" cy="0"/>
        </a:xfrm>
      </p:grpSpPr>
      <p:sp>
        <p:nvSpPr>
          <p:cNvPr id="551" name="Google Shape;551;p101"/>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52" name="Google Shape;552;p101"/>
          <p:cNvSpPr txBox="1"/>
          <p:nvPr>
            <p:ph idx="1" type="body"/>
          </p:nvPr>
        </p:nvSpPr>
        <p:spPr>
          <a:xfrm>
            <a:off x="4934725" y="2048925"/>
            <a:ext cx="3382500" cy="1955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1pPr>
            <a:lvl2pPr indent="-304800" lvl="1" marL="914400" marR="0" rtl="0" algn="l">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2pPr>
            <a:lvl3pPr indent="-304800" lvl="2" marL="1371600" marR="0" rtl="0" algn="l">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3pPr>
            <a:lvl4pPr indent="-304800" lvl="3" marL="1828800" marR="0" rtl="0" algn="l">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4pPr>
            <a:lvl5pPr indent="-304800" lvl="4" marL="2286000" marR="0" rtl="0" algn="l">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5pPr>
            <a:lvl6pPr indent="-304800" lvl="5" marL="2743200" marR="0" rtl="0" algn="l">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6pPr>
            <a:lvl7pPr indent="-304800" lvl="6" marL="3200400" marR="0" rtl="0" algn="l">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7pPr>
            <a:lvl8pPr indent="-304800" lvl="7" marL="3657600" marR="0" rtl="0" algn="l">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8pPr>
            <a:lvl9pPr indent="-304800" lvl="8" marL="4114800" marR="0" rtl="0" algn="l">
              <a:lnSpc>
                <a:spcPct val="115000"/>
              </a:lnSpc>
              <a:spcBef>
                <a:spcPts val="0"/>
              </a:spcBef>
              <a:spcAft>
                <a:spcPts val="0"/>
              </a:spcAft>
              <a:buClr>
                <a:schemeClr val="dk1"/>
              </a:buClr>
              <a:buSzPts val="1200"/>
              <a:buFont typeface="Proxima Nova"/>
              <a:buChar char="■"/>
              <a:defRPr b="0" i="0" sz="1200" u="none" cap="none" strike="noStrike">
                <a:solidFill>
                  <a:schemeClr val="dk1"/>
                </a:solidFill>
                <a:latin typeface="Proxima Nova"/>
                <a:ea typeface="Proxima Nova"/>
                <a:cs typeface="Proxima Nova"/>
                <a:sym typeface="Proxima Nova"/>
              </a:defRPr>
            </a:lvl9pPr>
          </a:lstStyle>
          <a:p/>
        </p:txBody>
      </p:sp>
      <p:sp>
        <p:nvSpPr>
          <p:cNvPr id="553" name="Google Shape;553;p101"/>
          <p:cNvSpPr txBox="1"/>
          <p:nvPr>
            <p:ph idx="2" type="subTitle"/>
          </p:nvPr>
        </p:nvSpPr>
        <p:spPr>
          <a:xfrm>
            <a:off x="4943325" y="1834500"/>
            <a:ext cx="3382500" cy="328800"/>
          </a:xfrm>
          <a:prstGeom prst="rect">
            <a:avLst/>
          </a:prstGeom>
          <a:noFill/>
          <a:ln>
            <a:noFill/>
          </a:ln>
        </p:spPr>
        <p:txBody>
          <a:bodyPr anchorCtr="0" anchor="b"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554" name="Google Shape;554;p101"/>
          <p:cNvSpPr txBox="1"/>
          <p:nvPr>
            <p:ph idx="3" type="subTitle"/>
          </p:nvPr>
        </p:nvSpPr>
        <p:spPr>
          <a:xfrm>
            <a:off x="826650" y="2625314"/>
            <a:ext cx="3112800" cy="1328700"/>
          </a:xfrm>
          <a:prstGeom prst="rect">
            <a:avLst/>
          </a:prstGeom>
          <a:noFill/>
          <a:ln>
            <a:noFill/>
          </a:ln>
        </p:spPr>
        <p:txBody>
          <a:bodyPr anchorCtr="0" anchor="t" bIns="91425" lIns="91425" spcFirstLastPara="1" rIns="91425" wrap="square" tIns="91425"/>
          <a:lstStyle>
            <a:lvl1pPr indent="0" lvl="0" marL="0" marR="0" rtl="0" algn="ctr">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1" i="0" sz="1400" u="none" cap="none" strike="noStrike">
                <a:solidFill>
                  <a:schemeClr val="dk1"/>
                </a:solidFill>
                <a:latin typeface="Proxima Nova"/>
                <a:ea typeface="Proxima Nova"/>
                <a:cs typeface="Proxima Nova"/>
                <a:sym typeface="Proxima Nova"/>
              </a:defRPr>
            </a:lvl9pPr>
          </a:lstStyle>
          <a:p/>
        </p:txBody>
      </p:sp>
      <p:sp>
        <p:nvSpPr>
          <p:cNvPr id="555" name="Google Shape;555;p10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56" name="Google Shape;556;p101"/>
          <p:cNvSpPr txBox="1"/>
          <p:nvPr>
            <p:ph idx="4"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2">
  <p:cSld name="blue bridge 2">
    <p:bg>
      <p:bgPr>
        <a:blipFill rotWithShape="1">
          <a:blip r:embed="rId2">
            <a:alphaModFix/>
          </a:blip>
          <a:stretch>
            <a:fillRect b="0" l="0" r="0" t="0"/>
          </a:stretch>
        </a:blipFill>
      </p:bgPr>
    </p:bg>
    <p:spTree>
      <p:nvGrpSpPr>
        <p:cNvPr id="557" name="Shape 557"/>
        <p:cNvGrpSpPr/>
        <p:nvPr/>
      </p:nvGrpSpPr>
      <p:grpSpPr>
        <a:xfrm>
          <a:off x="0" y="0"/>
          <a:ext cx="0" cy="0"/>
          <a:chOff x="0" y="0"/>
          <a:chExt cx="0" cy="0"/>
        </a:xfrm>
      </p:grpSpPr>
      <p:sp>
        <p:nvSpPr>
          <p:cNvPr id="558" name="Google Shape;558;p102"/>
          <p:cNvSpPr txBox="1"/>
          <p:nvPr>
            <p:ph type="title"/>
          </p:nvPr>
        </p:nvSpPr>
        <p:spPr>
          <a:xfrm>
            <a:off x="826650" y="1660725"/>
            <a:ext cx="7490700" cy="1822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text only_1">
    <p:spTree>
      <p:nvGrpSpPr>
        <p:cNvPr id="559" name="Shape 559"/>
        <p:cNvGrpSpPr/>
        <p:nvPr/>
      </p:nvGrpSpPr>
      <p:grpSpPr>
        <a:xfrm>
          <a:off x="0" y="0"/>
          <a:ext cx="0" cy="0"/>
          <a:chOff x="0" y="0"/>
          <a:chExt cx="0" cy="0"/>
        </a:xfrm>
      </p:grpSpPr>
      <p:sp>
        <p:nvSpPr>
          <p:cNvPr id="560" name="Google Shape;560;p103"/>
          <p:cNvSpPr txBox="1"/>
          <p:nvPr>
            <p:ph idx="12" type="sldNum"/>
          </p:nvPr>
        </p:nvSpPr>
        <p:spPr>
          <a:xfrm>
            <a:off x="103324" y="4733950"/>
            <a:ext cx="551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61" name="Google Shape;561;p103"/>
          <p:cNvSpPr txBox="1"/>
          <p:nvPr>
            <p:ph idx="1" type="body"/>
          </p:nvPr>
        </p:nvSpPr>
        <p:spPr>
          <a:xfrm>
            <a:off x="826700" y="1625925"/>
            <a:ext cx="7490700" cy="26448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562" name="Google Shape;562;p10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63" name="Google Shape;563;p103"/>
          <p:cNvSpPr txBox="1"/>
          <p:nvPr>
            <p:ph idx="2" type="subTitle"/>
          </p:nvPr>
        </p:nvSpPr>
        <p:spPr>
          <a:xfrm>
            <a:off x="826650" y="929775"/>
            <a:ext cx="7490700" cy="656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1">
  <p:cSld name="CUSTOM_1_1_1_1_1">
    <p:bg>
      <p:bgPr>
        <a:blipFill>
          <a:blip r:embed="rId2">
            <a:alphaModFix/>
          </a:blip>
          <a:stretch>
            <a:fillRect/>
          </a:stretch>
        </a:blipFill>
      </p:bgPr>
    </p:bg>
    <p:spTree>
      <p:nvGrpSpPr>
        <p:cNvPr id="564" name="Shape 564"/>
        <p:cNvGrpSpPr/>
        <p:nvPr/>
      </p:nvGrpSpPr>
      <p:grpSpPr>
        <a:xfrm>
          <a:off x="0" y="0"/>
          <a:ext cx="0" cy="0"/>
          <a:chOff x="0" y="0"/>
          <a:chExt cx="0" cy="0"/>
        </a:xfrm>
      </p:grpSpPr>
      <p:sp>
        <p:nvSpPr>
          <p:cNvPr id="565" name="Google Shape;565;p104"/>
          <p:cNvSpPr txBox="1"/>
          <p:nvPr>
            <p:ph type="title"/>
          </p:nvPr>
        </p:nvSpPr>
        <p:spPr>
          <a:xfrm>
            <a:off x="826650" y="1660725"/>
            <a:ext cx="7490700" cy="1822200"/>
          </a:xfrm>
          <a:prstGeom prst="rect">
            <a:avLst/>
          </a:prstGeom>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
    <p:spTree>
      <p:nvGrpSpPr>
        <p:cNvPr id="566" name="Shape 566"/>
        <p:cNvGrpSpPr/>
        <p:nvPr/>
      </p:nvGrpSpPr>
      <p:grpSpPr>
        <a:xfrm>
          <a:off x="0" y="0"/>
          <a:ext cx="0" cy="0"/>
          <a:chOff x="0" y="0"/>
          <a:chExt cx="0" cy="0"/>
        </a:xfrm>
      </p:grpSpPr>
      <p:sp>
        <p:nvSpPr>
          <p:cNvPr id="567" name="Google Shape;567;p10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568" name="Google Shape;568;p105"/>
          <p:cNvSpPr txBox="1"/>
          <p:nvPr>
            <p:ph idx="1" type="body"/>
          </p:nvPr>
        </p:nvSpPr>
        <p:spPr>
          <a:xfrm>
            <a:off x="826700" y="1233775"/>
            <a:ext cx="7490700" cy="32901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48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48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6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6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6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6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6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60"/>
              </a:spcBef>
              <a:spcAft>
                <a:spcPts val="0"/>
              </a:spcAft>
              <a:buSzPts val="1000"/>
              <a:buFont typeface="Proxima Nova"/>
              <a:buChar char="■"/>
              <a:defRPr>
                <a:latin typeface="Proxima Nova"/>
                <a:ea typeface="Proxima Nova"/>
                <a:cs typeface="Proxima Nova"/>
                <a:sym typeface="Proxima Nova"/>
              </a:defRPr>
            </a:lvl9pPr>
          </a:lstStyle>
          <a:p/>
        </p:txBody>
      </p:sp>
      <p:sp>
        <p:nvSpPr>
          <p:cNvPr id="569" name="Google Shape;569;p105"/>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p:cSld name="text left, graphic right_1">
    <p:spTree>
      <p:nvGrpSpPr>
        <p:cNvPr id="570" name="Shape 570"/>
        <p:cNvGrpSpPr/>
        <p:nvPr/>
      </p:nvGrpSpPr>
      <p:grpSpPr>
        <a:xfrm>
          <a:off x="0" y="0"/>
          <a:ext cx="0" cy="0"/>
          <a:chOff x="0" y="0"/>
          <a:chExt cx="0" cy="0"/>
        </a:xfrm>
      </p:grpSpPr>
      <p:sp>
        <p:nvSpPr>
          <p:cNvPr id="571" name="Google Shape;571;p106"/>
          <p:cNvSpPr txBox="1"/>
          <p:nvPr>
            <p:ph idx="12" type="sldNum"/>
          </p:nvPr>
        </p:nvSpPr>
        <p:spPr>
          <a:xfrm>
            <a:off x="103324" y="4733950"/>
            <a:ext cx="5694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572" name="Google Shape;572;p106"/>
          <p:cNvSpPr txBox="1"/>
          <p:nvPr>
            <p:ph idx="1" type="body"/>
          </p:nvPr>
        </p:nvSpPr>
        <p:spPr>
          <a:xfrm>
            <a:off x="826700" y="1625925"/>
            <a:ext cx="3585000" cy="26448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573" name="Google Shape;573;p10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574" name="Google Shape;574;p106"/>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chemeClr val="dk1"/>
              </a:buClr>
              <a:buSzPts val="1400"/>
              <a:buFont typeface="Proxima Nova"/>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nature">
    <p:bg>
      <p:bgPr>
        <a:blipFill rotWithShape="1">
          <a:blip r:embed="rId2">
            <a:alphaModFix/>
          </a:blip>
          <a:stretch>
            <a:fillRect b="0" l="0" r="0" t="0"/>
          </a:stretch>
        </a:blipFill>
      </p:bgPr>
    </p:bg>
    <p:spTree>
      <p:nvGrpSpPr>
        <p:cNvPr id="575" name="Shape 575"/>
        <p:cNvGrpSpPr/>
        <p:nvPr/>
      </p:nvGrpSpPr>
      <p:grpSpPr>
        <a:xfrm>
          <a:off x="0" y="0"/>
          <a:ext cx="0" cy="0"/>
          <a:chOff x="0" y="0"/>
          <a:chExt cx="0" cy="0"/>
        </a:xfrm>
      </p:grpSpPr>
      <p:sp>
        <p:nvSpPr>
          <p:cNvPr id="576" name="Google Shape;576;p107"/>
          <p:cNvSpPr txBox="1"/>
          <p:nvPr>
            <p:ph type="title"/>
          </p:nvPr>
        </p:nvSpPr>
        <p:spPr>
          <a:xfrm>
            <a:off x="1786275" y="1895025"/>
            <a:ext cx="5938800" cy="1214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1"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1"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1"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1"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1"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1"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1"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1" sz="2800">
                <a:solidFill>
                  <a:schemeClr val="dk1"/>
                </a:solidFill>
                <a:latin typeface="Proxima Nova"/>
                <a:ea typeface="Proxima Nova"/>
                <a:cs typeface="Proxima Nova"/>
                <a:sym typeface="Proxima Nova"/>
              </a:defRPr>
            </a:lvl9pPr>
          </a:lstStyle>
          <a:p/>
        </p:txBody>
      </p:sp>
      <p:pic>
        <p:nvPicPr>
          <p:cNvPr descr="social_google-01.png" id="577" name="Google Shape;577;p107"/>
          <p:cNvPicPr preferRelativeResize="0"/>
          <p:nvPr/>
        </p:nvPicPr>
        <p:blipFill rotWithShape="1">
          <a:blip r:embed="rId3">
            <a:alphaModFix/>
          </a:blip>
          <a:srcRect b="0" l="0" r="0" t="0"/>
          <a:stretch/>
        </p:blipFill>
        <p:spPr>
          <a:xfrm>
            <a:off x="1921550" y="3260550"/>
            <a:ext cx="317400" cy="317400"/>
          </a:xfrm>
          <a:prstGeom prst="rect">
            <a:avLst/>
          </a:prstGeom>
          <a:noFill/>
          <a:ln>
            <a:noFill/>
          </a:ln>
        </p:spPr>
      </p:pic>
      <p:pic>
        <p:nvPicPr>
          <p:cNvPr descr="social_linkedin-01.png" id="578" name="Google Shape;578;p107"/>
          <p:cNvPicPr preferRelativeResize="0"/>
          <p:nvPr/>
        </p:nvPicPr>
        <p:blipFill rotWithShape="1">
          <a:blip r:embed="rId4">
            <a:alphaModFix/>
          </a:blip>
          <a:srcRect b="0" l="0" r="0" t="0"/>
          <a:stretch/>
        </p:blipFill>
        <p:spPr>
          <a:xfrm>
            <a:off x="1921550" y="3728718"/>
            <a:ext cx="317400" cy="317400"/>
          </a:xfrm>
          <a:prstGeom prst="rect">
            <a:avLst/>
          </a:prstGeom>
          <a:noFill/>
          <a:ln>
            <a:noFill/>
          </a:ln>
        </p:spPr>
      </p:pic>
      <p:pic>
        <p:nvPicPr>
          <p:cNvPr descr="social_youtube-01.png" id="579" name="Google Shape;579;p107"/>
          <p:cNvPicPr preferRelativeResize="0"/>
          <p:nvPr/>
        </p:nvPicPr>
        <p:blipFill rotWithShape="1">
          <a:blip r:embed="rId5">
            <a:alphaModFix/>
          </a:blip>
          <a:srcRect b="0" l="0" r="0" t="0"/>
          <a:stretch/>
        </p:blipFill>
        <p:spPr>
          <a:xfrm>
            <a:off x="1921550" y="4196887"/>
            <a:ext cx="317400" cy="317400"/>
          </a:xfrm>
          <a:prstGeom prst="rect">
            <a:avLst/>
          </a:prstGeom>
          <a:noFill/>
          <a:ln>
            <a:noFill/>
          </a:ln>
        </p:spPr>
      </p:pic>
      <p:pic>
        <p:nvPicPr>
          <p:cNvPr descr="social_facebook-01.png" id="580" name="Google Shape;580;p107"/>
          <p:cNvPicPr preferRelativeResize="0"/>
          <p:nvPr/>
        </p:nvPicPr>
        <p:blipFill rotWithShape="1">
          <a:blip r:embed="rId6">
            <a:alphaModFix/>
          </a:blip>
          <a:srcRect b="0" l="0" r="0" t="0"/>
          <a:stretch/>
        </p:blipFill>
        <p:spPr>
          <a:xfrm>
            <a:off x="4722125" y="3260550"/>
            <a:ext cx="317400" cy="317400"/>
          </a:xfrm>
          <a:prstGeom prst="rect">
            <a:avLst/>
          </a:prstGeom>
          <a:noFill/>
          <a:ln>
            <a:noFill/>
          </a:ln>
        </p:spPr>
      </p:pic>
      <p:pic>
        <p:nvPicPr>
          <p:cNvPr descr="social_twitter-01.png" id="581" name="Google Shape;581;p107"/>
          <p:cNvPicPr preferRelativeResize="0"/>
          <p:nvPr/>
        </p:nvPicPr>
        <p:blipFill rotWithShape="1">
          <a:blip r:embed="rId7">
            <a:alphaModFix/>
          </a:blip>
          <a:srcRect b="0" l="0" r="0" t="0"/>
          <a:stretch/>
        </p:blipFill>
        <p:spPr>
          <a:xfrm>
            <a:off x="4722125" y="3728718"/>
            <a:ext cx="317400" cy="317400"/>
          </a:xfrm>
          <a:prstGeom prst="rect">
            <a:avLst/>
          </a:prstGeom>
          <a:noFill/>
          <a:ln>
            <a:noFill/>
          </a:ln>
        </p:spPr>
      </p:pic>
      <p:sp>
        <p:nvSpPr>
          <p:cNvPr id="582" name="Google Shape;582;p107"/>
          <p:cNvSpPr txBox="1"/>
          <p:nvPr>
            <p:ph idx="1" type="subTitle"/>
          </p:nvPr>
        </p:nvSpPr>
        <p:spPr>
          <a:xfrm>
            <a:off x="2276725" y="3264787"/>
            <a:ext cx="2378700" cy="309900"/>
          </a:xfrm>
          <a:prstGeom prst="rect">
            <a:avLst/>
          </a:prstGeom>
          <a:noFill/>
          <a:ln>
            <a:noFill/>
          </a:ln>
        </p:spPr>
        <p:txBody>
          <a:bodyPr anchorCtr="0" anchor="t"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9pPr>
          </a:lstStyle>
          <a:p/>
        </p:txBody>
      </p:sp>
      <p:sp>
        <p:nvSpPr>
          <p:cNvPr id="583" name="Google Shape;583;p107"/>
          <p:cNvSpPr txBox="1"/>
          <p:nvPr>
            <p:ph idx="2" type="subTitle"/>
          </p:nvPr>
        </p:nvSpPr>
        <p:spPr>
          <a:xfrm>
            <a:off x="2276725" y="3732403"/>
            <a:ext cx="2378700" cy="309900"/>
          </a:xfrm>
          <a:prstGeom prst="rect">
            <a:avLst/>
          </a:prstGeom>
          <a:noFill/>
          <a:ln>
            <a:noFill/>
          </a:ln>
        </p:spPr>
        <p:txBody>
          <a:bodyPr anchorCtr="0" anchor="t"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9pPr>
          </a:lstStyle>
          <a:p/>
        </p:txBody>
      </p:sp>
      <p:sp>
        <p:nvSpPr>
          <p:cNvPr id="584" name="Google Shape;584;p107"/>
          <p:cNvSpPr txBox="1"/>
          <p:nvPr>
            <p:ph idx="3" type="subTitle"/>
          </p:nvPr>
        </p:nvSpPr>
        <p:spPr>
          <a:xfrm>
            <a:off x="2276725" y="4196878"/>
            <a:ext cx="2378700" cy="309900"/>
          </a:xfrm>
          <a:prstGeom prst="rect">
            <a:avLst/>
          </a:prstGeom>
          <a:noFill/>
          <a:ln>
            <a:noFill/>
          </a:ln>
        </p:spPr>
        <p:txBody>
          <a:bodyPr anchorCtr="0" anchor="t"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9pPr>
          </a:lstStyle>
          <a:p/>
        </p:txBody>
      </p:sp>
      <p:sp>
        <p:nvSpPr>
          <p:cNvPr id="585" name="Google Shape;585;p107"/>
          <p:cNvSpPr txBox="1"/>
          <p:nvPr>
            <p:ph idx="4" type="subTitle"/>
          </p:nvPr>
        </p:nvSpPr>
        <p:spPr>
          <a:xfrm>
            <a:off x="5069150" y="3264787"/>
            <a:ext cx="2378700" cy="309900"/>
          </a:xfrm>
          <a:prstGeom prst="rect">
            <a:avLst/>
          </a:prstGeom>
          <a:noFill/>
          <a:ln>
            <a:noFill/>
          </a:ln>
        </p:spPr>
        <p:txBody>
          <a:bodyPr anchorCtr="0" anchor="t"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9pPr>
          </a:lstStyle>
          <a:p/>
        </p:txBody>
      </p:sp>
      <p:sp>
        <p:nvSpPr>
          <p:cNvPr id="586" name="Google Shape;586;p107"/>
          <p:cNvSpPr txBox="1"/>
          <p:nvPr>
            <p:ph idx="5" type="subTitle"/>
          </p:nvPr>
        </p:nvSpPr>
        <p:spPr>
          <a:xfrm>
            <a:off x="5069150" y="3732403"/>
            <a:ext cx="2378700" cy="309900"/>
          </a:xfrm>
          <a:prstGeom prst="rect">
            <a:avLst/>
          </a:prstGeom>
          <a:noFill/>
          <a:ln>
            <a:noFill/>
          </a:ln>
        </p:spPr>
        <p:txBody>
          <a:bodyPr anchorCtr="0" anchor="t" bIns="91425" lIns="91425" spcFirstLastPara="1" rIns="91425" wrap="square" tIns="91425"/>
          <a:lstStyle>
            <a:lvl1pPr indent="0" lvl="0" marL="0" marR="0" rtl="0" algn="l">
              <a:lnSpc>
                <a:spcPct val="115000"/>
              </a:lnSpc>
              <a:spcBef>
                <a:spcPts val="0"/>
              </a:spcBef>
              <a:spcAft>
                <a:spcPts val="0"/>
              </a:spcAft>
              <a:buClr>
                <a:schemeClr val="dk1"/>
              </a:buClr>
              <a:buSzPts val="1400"/>
              <a:buFont typeface="Proxima Nova"/>
              <a:buNone/>
              <a:defRPr b="0" i="0" sz="1100" u="none" cap="none" strike="noStrike">
                <a:solidFill>
                  <a:srgbClr val="FFFFFF"/>
                </a:solidFill>
                <a:latin typeface="Proxima Nova"/>
                <a:ea typeface="Proxima Nova"/>
                <a:cs typeface="Proxima Nova"/>
                <a:sym typeface="Proxima Nova"/>
              </a:defRPr>
            </a:lvl1pPr>
            <a:lvl2pPr indent="0" lvl="1" marL="457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2pPr>
            <a:lvl3pPr indent="0" lvl="2" marL="914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3pPr>
            <a:lvl4pPr indent="0" lvl="3" marL="1371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4pPr>
            <a:lvl5pPr indent="0" lvl="4" marL="18288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5pPr>
            <a:lvl6pPr indent="0" lvl="5" marL="22860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6pPr>
            <a:lvl7pPr indent="0" lvl="6" marL="27432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7pPr>
            <a:lvl8pPr indent="0" lvl="7" marL="32004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8pPr>
            <a:lvl9pPr indent="0" lvl="8" marL="3657600" marR="0" rtl="0" algn="l">
              <a:lnSpc>
                <a:spcPct val="115000"/>
              </a:lnSpc>
              <a:spcBef>
                <a:spcPts val="0"/>
              </a:spcBef>
              <a:spcAft>
                <a:spcPts val="0"/>
              </a:spcAft>
              <a:buClr>
                <a:schemeClr val="dk1"/>
              </a:buClr>
              <a:buSzPts val="1400"/>
              <a:buFont typeface="Proxima Nova"/>
              <a:buNone/>
              <a:defRPr b="0" i="0" sz="11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ype="title">
  <p:cSld name="TITLE">
    <p:spTree>
      <p:nvGrpSpPr>
        <p:cNvPr id="590" name="Shape 590"/>
        <p:cNvGrpSpPr/>
        <p:nvPr/>
      </p:nvGrpSpPr>
      <p:grpSpPr>
        <a:xfrm>
          <a:off x="0" y="0"/>
          <a:ext cx="0" cy="0"/>
          <a:chOff x="0" y="0"/>
          <a:chExt cx="0" cy="0"/>
        </a:xfrm>
      </p:grpSpPr>
      <p:sp>
        <p:nvSpPr>
          <p:cNvPr id="591" name="Google Shape;591;p109"/>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atin typeface="Overpass"/>
                <a:ea typeface="Overpass"/>
                <a:cs typeface="Overpass"/>
                <a:sym typeface="Overpas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9.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60.png"/><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5" Type="http://schemas.openxmlformats.org/officeDocument/2006/relationships/theme" Target="../theme/theme6.xml"/><Relationship Id="rId14"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9.png"/><Relationship Id="rId3" Type="http://schemas.openxmlformats.org/officeDocument/2006/relationships/slideLayout" Target="../slideLayouts/slideLayout111.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3" Type="http://schemas.openxmlformats.org/officeDocument/2006/relationships/slideLayout" Target="../slideLayouts/slideLayout121.xml"/><Relationship Id="rId12" Type="http://schemas.openxmlformats.org/officeDocument/2006/relationships/slideLayout" Target="../slideLayouts/slideLayout120.xml"/><Relationship Id="rId15" Type="http://schemas.openxmlformats.org/officeDocument/2006/relationships/slideLayout" Target="../slideLayouts/slideLayout123.xml"/><Relationship Id="rId14" Type="http://schemas.openxmlformats.org/officeDocument/2006/relationships/slideLayout" Target="../slideLayouts/slideLayout122.xml"/><Relationship Id="rId17" Type="http://schemas.openxmlformats.org/officeDocument/2006/relationships/slideLayout" Target="../slideLayouts/slideLayout125.xml"/><Relationship Id="rId16" Type="http://schemas.openxmlformats.org/officeDocument/2006/relationships/slideLayout" Target="../slideLayouts/slideLayout124.xml"/><Relationship Id="rId19" Type="http://schemas.openxmlformats.org/officeDocument/2006/relationships/theme" Target="../theme/theme11.xml"/><Relationship Id="rId18" Type="http://schemas.openxmlformats.org/officeDocument/2006/relationships/slideLayout" Target="../slideLayouts/slideLayout12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1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png"/><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0.png"/><Relationship Id="rId2" Type="http://schemas.openxmlformats.org/officeDocument/2006/relationships/image" Target="../media/image2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7" Type="http://schemas.openxmlformats.org/officeDocument/2006/relationships/theme" Target="../theme/theme10.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8.png"/><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theme" Target="../theme/theme2.xml"/><Relationship Id="rId1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20" Type="http://schemas.openxmlformats.org/officeDocument/2006/relationships/theme" Target="../theme/theme5.xml"/><Relationship Id="rId1" Type="http://schemas.openxmlformats.org/officeDocument/2006/relationships/image" Target="../media/image19.png"/><Relationship Id="rId2" Type="http://schemas.openxmlformats.org/officeDocument/2006/relationships/image" Target="../media/image31.png"/><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3.png"/><Relationship Id="rId3" Type="http://schemas.openxmlformats.org/officeDocument/2006/relationships/slideLayout" Target="../slideLayouts/slideLayout66.xml"/><Relationship Id="rId4" Type="http://schemas.openxmlformats.org/officeDocument/2006/relationships/slideLayout" Target="../slideLayouts/slideLayout67.xml"/><Relationship Id="rId5" Type="http://schemas.openxmlformats.org/officeDocument/2006/relationships/theme" Target="../theme/theme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68.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86.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4" Type="http://schemas.openxmlformats.org/officeDocument/2006/relationships/slideLayout" Target="../slideLayouts/slideLayout90.xml"/><Relationship Id="rId23" Type="http://schemas.openxmlformats.org/officeDocument/2006/relationships/slideLayout" Target="../slideLayouts/slideLayout89.xml"/><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5" Type="http://schemas.openxmlformats.org/officeDocument/2006/relationships/slideLayout" Target="../slideLayouts/slideLayout71.xml"/><Relationship Id="rId6" Type="http://schemas.openxmlformats.org/officeDocument/2006/relationships/slideLayout" Target="../slideLayouts/slideLayout72.xml"/><Relationship Id="rId29" Type="http://schemas.openxmlformats.org/officeDocument/2006/relationships/slideLayout" Target="../slideLayouts/slideLayout95.xml"/><Relationship Id="rId7" Type="http://schemas.openxmlformats.org/officeDocument/2006/relationships/slideLayout" Target="../slideLayouts/slideLayout73.xml"/><Relationship Id="rId8" Type="http://schemas.openxmlformats.org/officeDocument/2006/relationships/slideLayout" Target="../slideLayouts/slideLayout74.xml"/><Relationship Id="rId31" Type="http://schemas.openxmlformats.org/officeDocument/2006/relationships/slideLayout" Target="../slideLayouts/slideLayout97.xml"/><Relationship Id="rId30" Type="http://schemas.openxmlformats.org/officeDocument/2006/relationships/slideLayout" Target="../slideLayouts/slideLayout96.xml"/><Relationship Id="rId11" Type="http://schemas.openxmlformats.org/officeDocument/2006/relationships/slideLayout" Target="../slideLayouts/slideLayout77.xml"/><Relationship Id="rId33" Type="http://schemas.openxmlformats.org/officeDocument/2006/relationships/theme" Target="../theme/theme3.xml"/><Relationship Id="rId10" Type="http://schemas.openxmlformats.org/officeDocument/2006/relationships/slideLayout" Target="../slideLayouts/slideLayout76.xml"/><Relationship Id="rId32" Type="http://schemas.openxmlformats.org/officeDocument/2006/relationships/slideLayout" Target="../slideLayouts/slideLayout98.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87" name="Shape 587"/>
        <p:cNvGrpSpPr/>
        <p:nvPr/>
      </p:nvGrpSpPr>
      <p:grpSpPr>
        <a:xfrm>
          <a:off x="0" y="0"/>
          <a:ext cx="0" cy="0"/>
          <a:chOff x="0" y="0"/>
          <a:chExt cx="0" cy="0"/>
        </a:xfrm>
      </p:grpSpPr>
      <p:sp>
        <p:nvSpPr>
          <p:cNvPr id="588" name="Google Shape;588;p108"/>
          <p:cNvSpPr txBox="1"/>
          <p:nvPr>
            <p:ph type="title"/>
          </p:nvPr>
        </p:nvSpPr>
        <p:spPr>
          <a:xfrm>
            <a:off x="826650" y="1660725"/>
            <a:ext cx="7490700" cy="18222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3200">
                <a:solidFill>
                  <a:schemeClr val="lt1"/>
                </a:solidFill>
                <a:latin typeface="Proxima Nova"/>
                <a:ea typeface="Proxima Nova"/>
                <a:cs typeface="Proxima Nova"/>
                <a:sym typeface="Proxima Nova"/>
              </a:defRPr>
            </a:lvl1pPr>
            <a:lvl2pPr lvl="1" rtl="0" algn="ctr">
              <a:spcBef>
                <a:spcPts val="0"/>
              </a:spcBef>
              <a:spcAft>
                <a:spcPts val="0"/>
              </a:spcAft>
              <a:buNone/>
              <a:defRPr b="1" sz="3200">
                <a:solidFill>
                  <a:schemeClr val="lt1"/>
                </a:solidFill>
                <a:latin typeface="Proxima Nova"/>
                <a:ea typeface="Proxima Nova"/>
                <a:cs typeface="Proxima Nova"/>
                <a:sym typeface="Proxima Nova"/>
              </a:defRPr>
            </a:lvl2pPr>
            <a:lvl3pPr lvl="2" rtl="0" algn="ctr">
              <a:spcBef>
                <a:spcPts val="0"/>
              </a:spcBef>
              <a:spcAft>
                <a:spcPts val="0"/>
              </a:spcAft>
              <a:buNone/>
              <a:defRPr b="1" sz="3200">
                <a:solidFill>
                  <a:schemeClr val="lt1"/>
                </a:solidFill>
                <a:latin typeface="Proxima Nova"/>
                <a:ea typeface="Proxima Nova"/>
                <a:cs typeface="Proxima Nova"/>
                <a:sym typeface="Proxima Nova"/>
              </a:defRPr>
            </a:lvl3pPr>
            <a:lvl4pPr lvl="3" rtl="0" algn="ctr">
              <a:spcBef>
                <a:spcPts val="0"/>
              </a:spcBef>
              <a:spcAft>
                <a:spcPts val="0"/>
              </a:spcAft>
              <a:buNone/>
              <a:defRPr b="1" sz="3200">
                <a:solidFill>
                  <a:schemeClr val="lt1"/>
                </a:solidFill>
                <a:latin typeface="Proxima Nova"/>
                <a:ea typeface="Proxima Nova"/>
                <a:cs typeface="Proxima Nova"/>
                <a:sym typeface="Proxima Nova"/>
              </a:defRPr>
            </a:lvl4pPr>
            <a:lvl5pPr lvl="4" rtl="0" algn="ctr">
              <a:spcBef>
                <a:spcPts val="0"/>
              </a:spcBef>
              <a:spcAft>
                <a:spcPts val="0"/>
              </a:spcAft>
              <a:buNone/>
              <a:defRPr b="1" sz="3200">
                <a:solidFill>
                  <a:schemeClr val="lt1"/>
                </a:solidFill>
                <a:latin typeface="Proxima Nova"/>
                <a:ea typeface="Proxima Nova"/>
                <a:cs typeface="Proxima Nova"/>
                <a:sym typeface="Proxima Nova"/>
              </a:defRPr>
            </a:lvl5pPr>
            <a:lvl6pPr lvl="5" rtl="0" algn="ctr">
              <a:spcBef>
                <a:spcPts val="0"/>
              </a:spcBef>
              <a:spcAft>
                <a:spcPts val="0"/>
              </a:spcAft>
              <a:buNone/>
              <a:defRPr b="1" sz="3200">
                <a:solidFill>
                  <a:schemeClr val="lt1"/>
                </a:solidFill>
                <a:latin typeface="Proxima Nova"/>
                <a:ea typeface="Proxima Nova"/>
                <a:cs typeface="Proxima Nova"/>
                <a:sym typeface="Proxima Nova"/>
              </a:defRPr>
            </a:lvl6pPr>
            <a:lvl7pPr lvl="6" rtl="0" algn="ctr">
              <a:spcBef>
                <a:spcPts val="0"/>
              </a:spcBef>
              <a:spcAft>
                <a:spcPts val="0"/>
              </a:spcAft>
              <a:buNone/>
              <a:defRPr b="1" sz="3200">
                <a:solidFill>
                  <a:schemeClr val="lt1"/>
                </a:solidFill>
                <a:latin typeface="Proxima Nova"/>
                <a:ea typeface="Proxima Nova"/>
                <a:cs typeface="Proxima Nova"/>
                <a:sym typeface="Proxima Nova"/>
              </a:defRPr>
            </a:lvl7pPr>
            <a:lvl8pPr lvl="7" rtl="0" algn="ctr">
              <a:spcBef>
                <a:spcPts val="0"/>
              </a:spcBef>
              <a:spcAft>
                <a:spcPts val="0"/>
              </a:spcAft>
              <a:buNone/>
              <a:defRPr b="1" sz="3200">
                <a:solidFill>
                  <a:schemeClr val="lt1"/>
                </a:solidFill>
                <a:latin typeface="Proxima Nova"/>
                <a:ea typeface="Proxima Nova"/>
                <a:cs typeface="Proxima Nova"/>
                <a:sym typeface="Proxima Nova"/>
              </a:defRPr>
            </a:lvl8pPr>
            <a:lvl9pPr lvl="8" rtl="0" algn="ctr">
              <a:spcBef>
                <a:spcPts val="0"/>
              </a:spcBef>
              <a:spcAft>
                <a:spcPts val="0"/>
              </a:spcAft>
              <a:buNone/>
              <a:defRPr b="1" sz="3200">
                <a:solidFill>
                  <a:schemeClr val="lt1"/>
                </a:solidFill>
                <a:latin typeface="Proxima Nova"/>
                <a:ea typeface="Proxima Nova"/>
                <a:cs typeface="Proxima Nova"/>
                <a:sym typeface="Proxima Nova"/>
              </a:defRPr>
            </a:lvl9pPr>
          </a:lstStyle>
          <a:p/>
        </p:txBody>
      </p:sp>
      <p:pic>
        <p:nvPicPr>
          <p:cNvPr descr="logo_interior_white.png" id="589" name="Google Shape;589;p108"/>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614" name="Shape 614"/>
        <p:cNvGrpSpPr/>
        <p:nvPr/>
      </p:nvGrpSpPr>
      <p:grpSpPr>
        <a:xfrm>
          <a:off x="0" y="0"/>
          <a:ext cx="0" cy="0"/>
          <a:chOff x="0" y="0"/>
          <a:chExt cx="0" cy="0"/>
        </a:xfrm>
      </p:grpSpPr>
      <p:sp>
        <p:nvSpPr>
          <p:cNvPr id="615" name="Google Shape;615;p121"/>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616" name="Google Shape;616;p12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Overpass"/>
                <a:ea typeface="Overpass"/>
                <a:cs typeface="Overpass"/>
                <a:sym typeface="Overpass"/>
              </a:defRPr>
            </a:lvl1pPr>
            <a:lvl2pPr lvl="1" rtl="0" algn="r">
              <a:buNone/>
              <a:defRPr sz="800">
                <a:latin typeface="Overpass"/>
                <a:ea typeface="Overpass"/>
                <a:cs typeface="Overpass"/>
                <a:sym typeface="Overpass"/>
              </a:defRPr>
            </a:lvl2pPr>
            <a:lvl3pPr lvl="2" rtl="0" algn="r">
              <a:buNone/>
              <a:defRPr sz="800">
                <a:latin typeface="Overpass"/>
                <a:ea typeface="Overpass"/>
                <a:cs typeface="Overpass"/>
                <a:sym typeface="Overpass"/>
              </a:defRPr>
            </a:lvl3pPr>
            <a:lvl4pPr lvl="3" rtl="0" algn="r">
              <a:buNone/>
              <a:defRPr sz="800">
                <a:latin typeface="Overpass"/>
                <a:ea typeface="Overpass"/>
                <a:cs typeface="Overpass"/>
                <a:sym typeface="Overpass"/>
              </a:defRPr>
            </a:lvl4pPr>
            <a:lvl5pPr lvl="4" rtl="0" algn="r">
              <a:buNone/>
              <a:defRPr sz="800">
                <a:latin typeface="Overpass"/>
                <a:ea typeface="Overpass"/>
                <a:cs typeface="Overpass"/>
                <a:sym typeface="Overpass"/>
              </a:defRPr>
            </a:lvl5pPr>
            <a:lvl6pPr lvl="5" rtl="0" algn="r">
              <a:buNone/>
              <a:defRPr sz="800">
                <a:latin typeface="Overpass"/>
                <a:ea typeface="Overpass"/>
                <a:cs typeface="Overpass"/>
                <a:sym typeface="Overpass"/>
              </a:defRPr>
            </a:lvl6pPr>
            <a:lvl7pPr lvl="6" rtl="0" algn="r">
              <a:buNone/>
              <a:defRPr sz="800">
                <a:latin typeface="Overpass"/>
                <a:ea typeface="Overpass"/>
                <a:cs typeface="Overpass"/>
                <a:sym typeface="Overpass"/>
              </a:defRPr>
            </a:lvl7pPr>
            <a:lvl8pPr lvl="7" rtl="0" algn="r">
              <a:buNone/>
              <a:defRPr sz="800">
                <a:latin typeface="Overpass"/>
                <a:ea typeface="Overpass"/>
                <a:cs typeface="Overpass"/>
                <a:sym typeface="Overpass"/>
              </a:defRPr>
            </a:lvl8pPr>
            <a:lvl9pPr lvl="8" rtl="0" algn="r">
              <a:buNone/>
              <a:defRPr sz="800">
                <a:latin typeface="Overpass"/>
                <a:ea typeface="Overpass"/>
                <a:cs typeface="Overpass"/>
                <a:sym typeface="Overpass"/>
              </a:defRPr>
            </a:lvl9pPr>
          </a:lstStyle>
          <a:p>
            <a:pPr indent="0" lvl="0" marL="0">
              <a:spcBef>
                <a:spcPts val="0"/>
              </a:spcBef>
              <a:spcAft>
                <a:spcPts val="0"/>
              </a:spcAft>
              <a:buNone/>
            </a:pPr>
            <a:fld id="{00000000-1234-1234-1234-123412341234}" type="slidenum">
              <a:rPr lang="en"/>
              <a:t>‹#›</a:t>
            </a:fld>
            <a:endParaRPr/>
          </a:p>
        </p:txBody>
      </p:sp>
      <p:sp>
        <p:nvSpPr>
          <p:cNvPr id="617" name="Google Shape;617;p121"/>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800">
                <a:solidFill>
                  <a:schemeClr val="dk2"/>
                </a:solidFill>
                <a:latin typeface="Overpass"/>
                <a:ea typeface="Overpass"/>
                <a:cs typeface="Overpass"/>
                <a:sym typeface="Overpass"/>
              </a:rPr>
              <a:t>OPENSHIFT TECHNICAL OVERVIEW</a:t>
            </a:r>
            <a:endParaRPr sz="800">
              <a:solidFill>
                <a:schemeClr val="dk2"/>
              </a:solidFill>
              <a:latin typeface="Overpass"/>
              <a:ea typeface="Overpass"/>
              <a:cs typeface="Overpass"/>
              <a:sym typeface="Overpass"/>
            </a:endParaRPr>
          </a:p>
        </p:txBody>
      </p:sp>
      <p:pic>
        <p:nvPicPr>
          <p:cNvPr descr="logo_interior_black.png" id="618" name="Google Shape;618;p121"/>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619" name="Google Shape;619;p12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29" name="Shape 29"/>
        <p:cNvGrpSpPr/>
        <p:nvPr/>
      </p:nvGrpSpPr>
      <p:grpSpPr>
        <a:xfrm>
          <a:off x="0" y="0"/>
          <a:ext cx="0" cy="0"/>
          <a:chOff x="0" y="0"/>
          <a:chExt cx="0" cy="0"/>
        </a:xfrm>
      </p:grpSpPr>
      <p:pic>
        <p:nvPicPr>
          <p:cNvPr descr="logo_large.png" id="30" name="Google Shape;30;p8"/>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43" name="Shape 43"/>
        <p:cNvGrpSpPr/>
        <p:nvPr/>
      </p:nvGrpSpPr>
      <p:grpSpPr>
        <a:xfrm>
          <a:off x="0" y="0"/>
          <a:ext cx="0" cy="0"/>
          <a:chOff x="0" y="0"/>
          <a:chExt cx="0" cy="0"/>
        </a:xfrm>
      </p:grpSpPr>
      <p:pic>
        <p:nvPicPr>
          <p:cNvPr descr="logo_large.png" id="44" name="Google Shape;44;p12"/>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 id="2147483658" r:id="rId4"/>
    <p:sldLayoutId id="2147483659"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81" name="Shape 81"/>
        <p:cNvGrpSpPr/>
        <p:nvPr/>
      </p:nvGrpSpPr>
      <p:grpSpPr>
        <a:xfrm>
          <a:off x="0" y="0"/>
          <a:ext cx="0" cy="0"/>
          <a:chOff x="0" y="0"/>
          <a:chExt cx="0" cy="0"/>
        </a:xfrm>
      </p:grpSpPr>
      <p:sp>
        <p:nvSpPr>
          <p:cNvPr id="82" name="Google Shape;82;p16"/>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83" name="Google Shape;83;p16"/>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84" name="Google Shape;84;p16"/>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800">
                <a:solidFill>
                  <a:schemeClr val="dk2"/>
                </a:solidFill>
                <a:latin typeface="Proxima Nova"/>
                <a:ea typeface="Proxima Nova"/>
                <a:cs typeface="Proxima Nova"/>
                <a:sym typeface="Proxima Nova"/>
              </a:rPr>
              <a:t>Scott McCarty, Red Hat</a:t>
            </a:r>
            <a:endParaRPr sz="800">
              <a:solidFill>
                <a:schemeClr val="dk2"/>
              </a:solidFill>
              <a:latin typeface="Proxima Nova"/>
              <a:ea typeface="Proxima Nova"/>
              <a:cs typeface="Proxima Nova"/>
              <a:sym typeface="Proxima Nova"/>
            </a:endParaRPr>
          </a:p>
        </p:txBody>
      </p:sp>
      <p:pic>
        <p:nvPicPr>
          <p:cNvPr descr="logo_interior_black.png" id="85" name="Google Shape;85;p16"/>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86" name="Google Shape;86;p1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227" name="Shape 227"/>
        <p:cNvGrpSpPr/>
        <p:nvPr/>
      </p:nvGrpSpPr>
      <p:grpSpPr>
        <a:xfrm>
          <a:off x="0" y="0"/>
          <a:ext cx="0" cy="0"/>
          <a:chOff x="0" y="0"/>
          <a:chExt cx="0" cy="0"/>
        </a:xfrm>
      </p:grpSpPr>
      <p:sp>
        <p:nvSpPr>
          <p:cNvPr id="228" name="Google Shape;228;p41"/>
          <p:cNvSpPr txBox="1"/>
          <p:nvPr>
            <p:ph type="title"/>
          </p:nvPr>
        </p:nvSpPr>
        <p:spPr>
          <a:xfrm>
            <a:off x="826650" y="1660725"/>
            <a:ext cx="7490700" cy="18222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3200">
                <a:solidFill>
                  <a:schemeClr val="lt1"/>
                </a:solidFill>
                <a:latin typeface="Proxima Nova"/>
                <a:ea typeface="Proxima Nova"/>
                <a:cs typeface="Proxima Nova"/>
                <a:sym typeface="Proxima Nova"/>
              </a:defRPr>
            </a:lvl1pPr>
            <a:lvl2pPr lvl="1" rtl="0" algn="ctr">
              <a:spcBef>
                <a:spcPts val="0"/>
              </a:spcBef>
              <a:spcAft>
                <a:spcPts val="0"/>
              </a:spcAft>
              <a:buNone/>
              <a:defRPr b="1" sz="3200">
                <a:solidFill>
                  <a:schemeClr val="lt1"/>
                </a:solidFill>
                <a:latin typeface="Proxima Nova"/>
                <a:ea typeface="Proxima Nova"/>
                <a:cs typeface="Proxima Nova"/>
                <a:sym typeface="Proxima Nova"/>
              </a:defRPr>
            </a:lvl2pPr>
            <a:lvl3pPr lvl="2" rtl="0" algn="ctr">
              <a:spcBef>
                <a:spcPts val="0"/>
              </a:spcBef>
              <a:spcAft>
                <a:spcPts val="0"/>
              </a:spcAft>
              <a:buNone/>
              <a:defRPr b="1" sz="3200">
                <a:solidFill>
                  <a:schemeClr val="lt1"/>
                </a:solidFill>
                <a:latin typeface="Proxima Nova"/>
                <a:ea typeface="Proxima Nova"/>
                <a:cs typeface="Proxima Nova"/>
                <a:sym typeface="Proxima Nova"/>
              </a:defRPr>
            </a:lvl3pPr>
            <a:lvl4pPr lvl="3" rtl="0" algn="ctr">
              <a:spcBef>
                <a:spcPts val="0"/>
              </a:spcBef>
              <a:spcAft>
                <a:spcPts val="0"/>
              </a:spcAft>
              <a:buNone/>
              <a:defRPr b="1" sz="3200">
                <a:solidFill>
                  <a:schemeClr val="lt1"/>
                </a:solidFill>
                <a:latin typeface="Proxima Nova"/>
                <a:ea typeface="Proxima Nova"/>
                <a:cs typeface="Proxima Nova"/>
                <a:sym typeface="Proxima Nova"/>
              </a:defRPr>
            </a:lvl4pPr>
            <a:lvl5pPr lvl="4" rtl="0" algn="ctr">
              <a:spcBef>
                <a:spcPts val="0"/>
              </a:spcBef>
              <a:spcAft>
                <a:spcPts val="0"/>
              </a:spcAft>
              <a:buNone/>
              <a:defRPr b="1" sz="3200">
                <a:solidFill>
                  <a:schemeClr val="lt1"/>
                </a:solidFill>
                <a:latin typeface="Proxima Nova"/>
                <a:ea typeface="Proxima Nova"/>
                <a:cs typeface="Proxima Nova"/>
                <a:sym typeface="Proxima Nova"/>
              </a:defRPr>
            </a:lvl5pPr>
            <a:lvl6pPr lvl="5" rtl="0" algn="ctr">
              <a:spcBef>
                <a:spcPts val="0"/>
              </a:spcBef>
              <a:spcAft>
                <a:spcPts val="0"/>
              </a:spcAft>
              <a:buNone/>
              <a:defRPr b="1" sz="3200">
                <a:solidFill>
                  <a:schemeClr val="lt1"/>
                </a:solidFill>
                <a:latin typeface="Proxima Nova"/>
                <a:ea typeface="Proxima Nova"/>
                <a:cs typeface="Proxima Nova"/>
                <a:sym typeface="Proxima Nova"/>
              </a:defRPr>
            </a:lvl6pPr>
            <a:lvl7pPr lvl="6" rtl="0" algn="ctr">
              <a:spcBef>
                <a:spcPts val="0"/>
              </a:spcBef>
              <a:spcAft>
                <a:spcPts val="0"/>
              </a:spcAft>
              <a:buNone/>
              <a:defRPr b="1" sz="3200">
                <a:solidFill>
                  <a:schemeClr val="lt1"/>
                </a:solidFill>
                <a:latin typeface="Proxima Nova"/>
                <a:ea typeface="Proxima Nova"/>
                <a:cs typeface="Proxima Nova"/>
                <a:sym typeface="Proxima Nova"/>
              </a:defRPr>
            </a:lvl7pPr>
            <a:lvl8pPr lvl="7" rtl="0" algn="ctr">
              <a:spcBef>
                <a:spcPts val="0"/>
              </a:spcBef>
              <a:spcAft>
                <a:spcPts val="0"/>
              </a:spcAft>
              <a:buNone/>
              <a:defRPr b="1" sz="3200">
                <a:solidFill>
                  <a:schemeClr val="lt1"/>
                </a:solidFill>
                <a:latin typeface="Proxima Nova"/>
                <a:ea typeface="Proxima Nova"/>
                <a:cs typeface="Proxima Nova"/>
                <a:sym typeface="Proxima Nova"/>
              </a:defRPr>
            </a:lvl8pPr>
            <a:lvl9pPr lvl="8" rtl="0" algn="ctr">
              <a:spcBef>
                <a:spcPts val="0"/>
              </a:spcBef>
              <a:spcAft>
                <a:spcPts val="0"/>
              </a:spcAft>
              <a:buNone/>
              <a:defRPr b="1" sz="3200">
                <a:solidFill>
                  <a:schemeClr val="lt1"/>
                </a:solidFill>
                <a:latin typeface="Proxima Nova"/>
                <a:ea typeface="Proxima Nova"/>
                <a:cs typeface="Proxima Nova"/>
                <a:sym typeface="Proxima Nova"/>
              </a:defRPr>
            </a:lvl9pPr>
          </a:lstStyle>
          <a:p/>
        </p:txBody>
      </p:sp>
      <p:pic>
        <p:nvPicPr>
          <p:cNvPr descr="logo_interior_white.png" id="229" name="Google Shape;229;p41"/>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254" name="Shape 254"/>
        <p:cNvGrpSpPr/>
        <p:nvPr/>
      </p:nvGrpSpPr>
      <p:grpSpPr>
        <a:xfrm>
          <a:off x="0" y="0"/>
          <a:ext cx="0" cy="0"/>
          <a:chOff x="0" y="0"/>
          <a:chExt cx="0" cy="0"/>
        </a:xfrm>
      </p:grpSpPr>
      <p:sp>
        <p:nvSpPr>
          <p:cNvPr id="255" name="Google Shape;255;p54"/>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256" name="Google Shape;256;p54"/>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257" name="Google Shape;257;p54"/>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800">
                <a:solidFill>
                  <a:schemeClr val="dk2"/>
                </a:solidFill>
                <a:latin typeface="Proxima Nova"/>
                <a:ea typeface="Proxima Nova"/>
                <a:cs typeface="Proxima Nova"/>
                <a:sym typeface="Proxima Nova"/>
              </a:rPr>
              <a:t>OPENSHIFT TECHNICAL OVERVIEW</a:t>
            </a:r>
            <a:endParaRPr sz="800">
              <a:solidFill>
                <a:schemeClr val="dk2"/>
              </a:solidFill>
              <a:latin typeface="Proxima Nova"/>
              <a:ea typeface="Proxima Nova"/>
              <a:cs typeface="Proxima Nova"/>
              <a:sym typeface="Proxima Nova"/>
            </a:endParaRPr>
          </a:p>
        </p:txBody>
      </p:sp>
      <p:pic>
        <p:nvPicPr>
          <p:cNvPr descr="logo_interior_black.png" id="258" name="Google Shape;258;p54"/>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259" name="Google Shape;259;p5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373" name="Shape 373"/>
        <p:cNvGrpSpPr/>
        <p:nvPr/>
      </p:nvGrpSpPr>
      <p:grpSpPr>
        <a:xfrm>
          <a:off x="0" y="0"/>
          <a:ext cx="0" cy="0"/>
          <a:chOff x="0" y="0"/>
          <a:chExt cx="0" cy="0"/>
        </a:xfrm>
      </p:grpSpPr>
      <p:pic>
        <p:nvPicPr>
          <p:cNvPr descr="logo_large.png" id="374" name="Google Shape;374;p72"/>
          <p:cNvPicPr preferRelativeResize="0"/>
          <p:nvPr/>
        </p:nvPicPr>
        <p:blipFill rotWithShape="1">
          <a:blip r:embed="rId2">
            <a:alphaModFix/>
          </a:blip>
          <a:srcRect b="0" l="0" r="0" t="0"/>
          <a:stretch/>
        </p:blipFill>
        <p:spPr>
          <a:xfrm>
            <a:off x="1342000" y="1505843"/>
            <a:ext cx="1455300" cy="470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3" r:id="rId3"/>
    <p:sldLayoutId id="2147483714"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399" name="Shape 399"/>
        <p:cNvGrpSpPr/>
        <p:nvPr/>
      </p:nvGrpSpPr>
      <p:grpSpPr>
        <a:xfrm>
          <a:off x="0" y="0"/>
          <a:ext cx="0" cy="0"/>
          <a:chOff x="0" y="0"/>
          <a:chExt cx="0" cy="0"/>
        </a:xfrm>
      </p:grpSpPr>
      <p:sp>
        <p:nvSpPr>
          <p:cNvPr id="400" name="Google Shape;400;p75"/>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01" name="Google Shape;401;p75"/>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pic>
        <p:nvPicPr>
          <p:cNvPr descr="Red Hat Logo.png" id="402" name="Google Shape;402;p75"/>
          <p:cNvPicPr preferRelativeResize="0"/>
          <p:nvPr/>
        </p:nvPicPr>
        <p:blipFill rotWithShape="1">
          <a:blip r:embed="rId2">
            <a:alphaModFix/>
          </a:blip>
          <a:srcRect b="0" l="0" r="0" t="0"/>
          <a:stretch/>
        </p:blipFill>
        <p:spPr>
          <a:xfrm>
            <a:off x="8382000" y="4781550"/>
            <a:ext cx="572400" cy="228600"/>
          </a:xfrm>
          <a:prstGeom prst="rect">
            <a:avLst/>
          </a:prstGeom>
          <a:noFill/>
          <a:ln>
            <a:noFill/>
          </a:ln>
        </p:spPr>
      </p:pic>
      <p:sp>
        <p:nvSpPr>
          <p:cNvPr id="403" name="Google Shape;403;p75"/>
          <p:cNvSpPr txBox="1"/>
          <p:nvPr/>
        </p:nvSpPr>
        <p:spPr>
          <a:xfrm>
            <a:off x="3361500" y="4733950"/>
            <a:ext cx="24210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Tree>
  </p:cSld>
  <p:clrMap accent1="accent1" accent2="accent2" accent3="accent3" accent4="accent4" accent5="accent5" accent6="accent6" bg1="lt1" bg2="dk2" tx1="dk1" tx2="lt2" folHlink="folHlink" hlink="hlink"/>
  <p:sldLayoutIdLst>
    <p:sldLayoutId id="2147483715"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409" name="Shape 409"/>
        <p:cNvGrpSpPr/>
        <p:nvPr/>
      </p:nvGrpSpPr>
      <p:grpSpPr>
        <a:xfrm>
          <a:off x="0" y="0"/>
          <a:ext cx="0" cy="0"/>
          <a:chOff x="0" y="0"/>
          <a:chExt cx="0" cy="0"/>
        </a:xfrm>
      </p:grpSpPr>
      <p:sp>
        <p:nvSpPr>
          <p:cNvPr id="410" name="Google Shape;410;p77"/>
          <p:cNvSpPr txBox="1"/>
          <p:nvPr>
            <p:ph idx="1" type="body"/>
          </p:nvPr>
        </p:nvSpPr>
        <p:spPr>
          <a:xfrm>
            <a:off x="826650" y="1360218"/>
            <a:ext cx="7490700" cy="30621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6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48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48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411" name="Google Shape;411;p77"/>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pic>
        <p:nvPicPr>
          <p:cNvPr descr="logo_interior_black.png" id="412" name="Google Shape;412;p77"/>
          <p:cNvPicPr preferRelativeResize="0"/>
          <p:nvPr/>
        </p:nvPicPr>
        <p:blipFill rotWithShape="1">
          <a:blip r:embed="rId2">
            <a:alphaModFix/>
          </a:blip>
          <a:srcRect b="386" l="0" r="0" t="396"/>
          <a:stretch/>
        </p:blipFill>
        <p:spPr>
          <a:xfrm>
            <a:off x="8327450" y="4819525"/>
            <a:ext cx="654600" cy="209100"/>
          </a:xfrm>
          <a:prstGeom prst="rect">
            <a:avLst/>
          </a:prstGeom>
          <a:noFill/>
          <a:ln>
            <a:noFill/>
          </a:ln>
        </p:spPr>
      </p:pic>
      <p:sp>
        <p:nvSpPr>
          <p:cNvPr id="413" name="Google Shape;413;p7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sz="2800">
                <a:solidFill>
                  <a:schemeClr val="dk1"/>
                </a:solidFill>
                <a:latin typeface="Proxima Nova"/>
                <a:ea typeface="Proxima Nova"/>
                <a:cs typeface="Proxima Nova"/>
                <a:sym typeface="Proxima Nova"/>
              </a:defRPr>
            </a:lvl9pPr>
          </a:lstStyle>
          <a:p/>
        </p:txBody>
      </p:sp>
      <p:sp>
        <p:nvSpPr>
          <p:cNvPr id="414" name="Google Shape;414;p77"/>
          <p:cNvSpPr txBox="1"/>
          <p:nvPr/>
        </p:nvSpPr>
        <p:spPr>
          <a:xfrm>
            <a:off x="3361500" y="4733950"/>
            <a:ext cx="24210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Tree>
  </p:cSld>
  <p:clrMap accent1="accent1" accent2="accent2" accent3="accent3" accent4="accent4" accent5="accent5" accent6="accent6" bg1="lt1" bg2="dk2" tx1="dk1" tx2="lt2" folHlink="folHlink" hlink="hlink"/>
  <p:sldLayoutIdLst>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0.xml"/><Relationship Id="rId3" Type="http://schemas.openxmlformats.org/officeDocument/2006/relationships/image" Target="../media/image10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0.xml"/><Relationship Id="rId3" Type="http://schemas.openxmlformats.org/officeDocument/2006/relationships/image" Target="../media/image2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2.xml"/><Relationship Id="rId3" Type="http://schemas.openxmlformats.org/officeDocument/2006/relationships/image" Target="../media/image23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4.xml"/><Relationship Id="rId3" Type="http://schemas.openxmlformats.org/officeDocument/2006/relationships/image" Target="../media/image234.png"/><Relationship Id="rId4" Type="http://schemas.openxmlformats.org/officeDocument/2006/relationships/image" Target="../media/image235.png"/><Relationship Id="rId5" Type="http://schemas.openxmlformats.org/officeDocument/2006/relationships/image" Target="../media/image2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5.xml"/><Relationship Id="rId3" Type="http://schemas.openxmlformats.org/officeDocument/2006/relationships/image" Target="../media/image241.png"/><Relationship Id="rId4" Type="http://schemas.openxmlformats.org/officeDocument/2006/relationships/image" Target="../media/image238.png"/><Relationship Id="rId9" Type="http://schemas.openxmlformats.org/officeDocument/2006/relationships/image" Target="../media/image245.png"/><Relationship Id="rId5" Type="http://schemas.openxmlformats.org/officeDocument/2006/relationships/image" Target="../media/image237.png"/><Relationship Id="rId6" Type="http://schemas.openxmlformats.org/officeDocument/2006/relationships/image" Target="../media/image244.png"/><Relationship Id="rId7" Type="http://schemas.openxmlformats.org/officeDocument/2006/relationships/image" Target="../media/image239.png"/><Relationship Id="rId8" Type="http://schemas.openxmlformats.org/officeDocument/2006/relationships/image" Target="../media/image24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6.xml"/><Relationship Id="rId3" Type="http://schemas.openxmlformats.org/officeDocument/2006/relationships/image" Target="../media/image241.png"/><Relationship Id="rId4" Type="http://schemas.openxmlformats.org/officeDocument/2006/relationships/image" Target="../media/image243.png"/><Relationship Id="rId9" Type="http://schemas.openxmlformats.org/officeDocument/2006/relationships/image" Target="../media/image242.png"/><Relationship Id="rId5" Type="http://schemas.openxmlformats.org/officeDocument/2006/relationships/image" Target="../media/image238.png"/><Relationship Id="rId6" Type="http://schemas.openxmlformats.org/officeDocument/2006/relationships/image" Target="../media/image237.png"/><Relationship Id="rId7" Type="http://schemas.openxmlformats.org/officeDocument/2006/relationships/image" Target="../media/image244.png"/><Relationship Id="rId8" Type="http://schemas.openxmlformats.org/officeDocument/2006/relationships/image" Target="../media/image23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7.xml"/><Relationship Id="rId3" Type="http://schemas.openxmlformats.org/officeDocument/2006/relationships/image" Target="../media/image239.png"/><Relationship Id="rId4" Type="http://schemas.openxmlformats.org/officeDocument/2006/relationships/image" Target="../media/image238.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image" Target="../media/image24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8.xml"/><Relationship Id="rId3" Type="http://schemas.openxmlformats.org/officeDocument/2006/relationships/image" Target="../media/image249.png"/><Relationship Id="rId4" Type="http://schemas.openxmlformats.org/officeDocument/2006/relationships/image" Target="../media/image246.png"/><Relationship Id="rId9" Type="http://schemas.openxmlformats.org/officeDocument/2006/relationships/image" Target="../media/image253.png"/><Relationship Id="rId5" Type="http://schemas.openxmlformats.org/officeDocument/2006/relationships/image" Target="../media/image254.png"/><Relationship Id="rId6" Type="http://schemas.openxmlformats.org/officeDocument/2006/relationships/image" Target="../media/image252.png"/><Relationship Id="rId7" Type="http://schemas.openxmlformats.org/officeDocument/2006/relationships/image" Target="../media/image250.png"/><Relationship Id="rId8" Type="http://schemas.openxmlformats.org/officeDocument/2006/relationships/image" Target="../media/image25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9.xml"/><Relationship Id="rId3" Type="http://schemas.openxmlformats.org/officeDocument/2006/relationships/image" Target="../media/image249.png"/><Relationship Id="rId4" Type="http://schemas.openxmlformats.org/officeDocument/2006/relationships/image" Target="../media/image246.png"/><Relationship Id="rId9" Type="http://schemas.openxmlformats.org/officeDocument/2006/relationships/image" Target="../media/image237.png"/><Relationship Id="rId5" Type="http://schemas.openxmlformats.org/officeDocument/2006/relationships/image" Target="../media/image254.png"/><Relationship Id="rId6" Type="http://schemas.openxmlformats.org/officeDocument/2006/relationships/image" Target="../media/image250.png"/><Relationship Id="rId7" Type="http://schemas.openxmlformats.org/officeDocument/2006/relationships/image" Target="../media/image251.png"/><Relationship Id="rId8" Type="http://schemas.openxmlformats.org/officeDocument/2006/relationships/image" Target="../media/image258.png"/><Relationship Id="rId11" Type="http://schemas.openxmlformats.org/officeDocument/2006/relationships/hyperlink" Target="https://blog.openshift.com/chaining-builds/" TargetMode="External"/><Relationship Id="rId10" Type="http://schemas.openxmlformats.org/officeDocument/2006/relationships/image" Target="../media/image2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0.xml"/><Relationship Id="rId3" Type="http://schemas.openxmlformats.org/officeDocument/2006/relationships/image" Target="../media/image249.png"/><Relationship Id="rId4" Type="http://schemas.openxmlformats.org/officeDocument/2006/relationships/image" Target="../media/image246.png"/><Relationship Id="rId9" Type="http://schemas.openxmlformats.org/officeDocument/2006/relationships/image" Target="../media/image244.png"/><Relationship Id="rId5" Type="http://schemas.openxmlformats.org/officeDocument/2006/relationships/image" Target="../media/image254.png"/><Relationship Id="rId6" Type="http://schemas.openxmlformats.org/officeDocument/2006/relationships/image" Target="../media/image250.png"/><Relationship Id="rId7" Type="http://schemas.openxmlformats.org/officeDocument/2006/relationships/image" Target="../media/image258.png"/><Relationship Id="rId8" Type="http://schemas.openxmlformats.org/officeDocument/2006/relationships/image" Target="../media/image237.png"/><Relationship Id="rId11" Type="http://schemas.openxmlformats.org/officeDocument/2006/relationships/image" Target="../media/image251.png"/><Relationship Id="rId10" Type="http://schemas.openxmlformats.org/officeDocument/2006/relationships/hyperlink" Target="https://blog.openshift.com/chaining-build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1.xml"/><Relationship Id="rId3" Type="http://schemas.openxmlformats.org/officeDocument/2006/relationships/image" Target="../media/image249.png"/><Relationship Id="rId4" Type="http://schemas.openxmlformats.org/officeDocument/2006/relationships/image" Target="../media/image246.png"/><Relationship Id="rId9" Type="http://schemas.openxmlformats.org/officeDocument/2006/relationships/image" Target="../media/image244.png"/><Relationship Id="rId5" Type="http://schemas.openxmlformats.org/officeDocument/2006/relationships/image" Target="../media/image254.png"/><Relationship Id="rId6" Type="http://schemas.openxmlformats.org/officeDocument/2006/relationships/image" Target="../media/image250.png"/><Relationship Id="rId7" Type="http://schemas.openxmlformats.org/officeDocument/2006/relationships/image" Target="../media/image258.png"/><Relationship Id="rId8" Type="http://schemas.openxmlformats.org/officeDocument/2006/relationships/image" Target="../media/image237.png"/><Relationship Id="rId11" Type="http://schemas.openxmlformats.org/officeDocument/2006/relationships/image" Target="../media/image251.png"/><Relationship Id="rId10" Type="http://schemas.openxmlformats.org/officeDocument/2006/relationships/hyperlink" Target="https://blog.openshift.com/chaining-build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3.xml"/><Relationship Id="rId3" Type="http://schemas.openxmlformats.org/officeDocument/2006/relationships/image" Target="../media/image259.png"/><Relationship Id="rId4" Type="http://schemas.openxmlformats.org/officeDocument/2006/relationships/image" Target="../media/image256.png"/><Relationship Id="rId5" Type="http://schemas.openxmlformats.org/officeDocument/2006/relationships/image" Target="../media/image25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4.xml"/><Relationship Id="rId3" Type="http://schemas.openxmlformats.org/officeDocument/2006/relationships/image" Target="../media/image241.png"/><Relationship Id="rId4" Type="http://schemas.openxmlformats.org/officeDocument/2006/relationships/image" Target="../media/image238.png"/><Relationship Id="rId9" Type="http://schemas.openxmlformats.org/officeDocument/2006/relationships/image" Target="../media/image245.png"/><Relationship Id="rId5" Type="http://schemas.openxmlformats.org/officeDocument/2006/relationships/image" Target="../media/image237.png"/><Relationship Id="rId6" Type="http://schemas.openxmlformats.org/officeDocument/2006/relationships/image" Target="../media/image244.png"/><Relationship Id="rId7" Type="http://schemas.openxmlformats.org/officeDocument/2006/relationships/image" Target="../media/image239.png"/><Relationship Id="rId8" Type="http://schemas.openxmlformats.org/officeDocument/2006/relationships/image" Target="../media/image2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5.xml"/><Relationship Id="rId3" Type="http://schemas.openxmlformats.org/officeDocument/2006/relationships/image" Target="../media/image241.png"/><Relationship Id="rId4" Type="http://schemas.openxmlformats.org/officeDocument/2006/relationships/image" Target="../media/image243.png"/><Relationship Id="rId9" Type="http://schemas.openxmlformats.org/officeDocument/2006/relationships/image" Target="../media/image242.png"/><Relationship Id="rId5" Type="http://schemas.openxmlformats.org/officeDocument/2006/relationships/image" Target="../media/image238.png"/><Relationship Id="rId6" Type="http://schemas.openxmlformats.org/officeDocument/2006/relationships/image" Target="../media/image237.png"/><Relationship Id="rId7" Type="http://schemas.openxmlformats.org/officeDocument/2006/relationships/image" Target="../media/image244.png"/><Relationship Id="rId8" Type="http://schemas.openxmlformats.org/officeDocument/2006/relationships/image" Target="../media/image23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6.xml"/><Relationship Id="rId3" Type="http://schemas.openxmlformats.org/officeDocument/2006/relationships/image" Target="../media/image239.png"/><Relationship Id="rId4" Type="http://schemas.openxmlformats.org/officeDocument/2006/relationships/image" Target="../media/image238.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image" Target="../media/image2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7.xml"/><Relationship Id="rId3" Type="http://schemas.openxmlformats.org/officeDocument/2006/relationships/image" Target="../media/image260.png"/><Relationship Id="rId4" Type="http://schemas.openxmlformats.org/officeDocument/2006/relationships/image" Target="../media/image261.png"/><Relationship Id="rId9" Type="http://schemas.openxmlformats.org/officeDocument/2006/relationships/image" Target="../media/image265.png"/><Relationship Id="rId5" Type="http://schemas.openxmlformats.org/officeDocument/2006/relationships/image" Target="../media/image269.png"/><Relationship Id="rId6" Type="http://schemas.openxmlformats.org/officeDocument/2006/relationships/image" Target="../media/image263.png"/><Relationship Id="rId7" Type="http://schemas.openxmlformats.org/officeDocument/2006/relationships/image" Target="../media/image262.png"/><Relationship Id="rId8" Type="http://schemas.openxmlformats.org/officeDocument/2006/relationships/image" Target="../media/image26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8.xml"/><Relationship Id="rId3" Type="http://schemas.openxmlformats.org/officeDocument/2006/relationships/image" Target="../media/image264.png"/><Relationship Id="rId4" Type="http://schemas.openxmlformats.org/officeDocument/2006/relationships/image" Target="../media/image268.png"/><Relationship Id="rId5" Type="http://schemas.openxmlformats.org/officeDocument/2006/relationships/image" Target="../media/image266.png"/><Relationship Id="rId6" Type="http://schemas.openxmlformats.org/officeDocument/2006/relationships/image" Target="../media/image32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9.xml"/><Relationship Id="rId3" Type="http://schemas.openxmlformats.org/officeDocument/2006/relationships/image" Target="../media/image270.png"/><Relationship Id="rId4" Type="http://schemas.openxmlformats.org/officeDocument/2006/relationships/image" Target="../media/image280.png"/><Relationship Id="rId5" Type="http://schemas.openxmlformats.org/officeDocument/2006/relationships/image" Target="../media/image2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21.xml"/><Relationship Id="rId3" Type="http://schemas.openxmlformats.org/officeDocument/2006/relationships/image" Target="../media/image261.png"/><Relationship Id="rId4" Type="http://schemas.openxmlformats.org/officeDocument/2006/relationships/image" Target="../media/image260.png"/><Relationship Id="rId5" Type="http://schemas.openxmlformats.org/officeDocument/2006/relationships/image" Target="../media/image269.png"/><Relationship Id="rId6" Type="http://schemas.openxmlformats.org/officeDocument/2006/relationships/image" Target="../media/image263.png"/><Relationship Id="rId7" Type="http://schemas.openxmlformats.org/officeDocument/2006/relationships/image" Target="../media/image27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2.xml"/><Relationship Id="rId3" Type="http://schemas.openxmlformats.org/officeDocument/2006/relationships/image" Target="../media/image27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23.xml"/><Relationship Id="rId3" Type="http://schemas.openxmlformats.org/officeDocument/2006/relationships/image" Target="../media/image3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5.xml"/><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7.png"/><Relationship Id="rId6" Type="http://schemas.openxmlformats.org/officeDocument/2006/relationships/image" Target="../media/image27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6.xml"/><Relationship Id="rId3" Type="http://schemas.openxmlformats.org/officeDocument/2006/relationships/image" Target="../media/image275.png"/><Relationship Id="rId4" Type="http://schemas.openxmlformats.org/officeDocument/2006/relationships/image" Target="../media/image278.png"/><Relationship Id="rId5" Type="http://schemas.openxmlformats.org/officeDocument/2006/relationships/image" Target="../media/image279.png"/><Relationship Id="rId6" Type="http://schemas.openxmlformats.org/officeDocument/2006/relationships/image" Target="../media/image28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7.xml"/><Relationship Id="rId3" Type="http://schemas.openxmlformats.org/officeDocument/2006/relationships/image" Target="../media/image28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8.xml"/><Relationship Id="rId3" Type="http://schemas.openxmlformats.org/officeDocument/2006/relationships/image" Target="../media/image288.png"/><Relationship Id="rId4" Type="http://schemas.openxmlformats.org/officeDocument/2006/relationships/image" Target="../media/image283.png"/><Relationship Id="rId9" Type="http://schemas.openxmlformats.org/officeDocument/2006/relationships/hyperlink" Target="http://camel.apache.org/" TargetMode="External"/><Relationship Id="rId5" Type="http://schemas.openxmlformats.org/officeDocument/2006/relationships/hyperlink" Target="https://access.redhat.com/products/red-hat-jboss-web-server/" TargetMode="External"/><Relationship Id="rId6" Type="http://schemas.openxmlformats.org/officeDocument/2006/relationships/hyperlink" Target="https://access.redhat.com/products/red-hat-jboss-enterprise-application-platform/" TargetMode="External"/><Relationship Id="rId7" Type="http://schemas.openxmlformats.org/officeDocument/2006/relationships/hyperlink" Target="https://www.redhat.com/en/technologies/jboss-middleware/business-rules" TargetMode="External"/><Relationship Id="rId8" Type="http://schemas.openxmlformats.org/officeDocument/2006/relationships/hyperlink" Target="https://www.redhat.com/en/technologies/jboss-middleware/business-rules" TargetMode="External"/><Relationship Id="rId11" Type="http://schemas.openxmlformats.org/officeDocument/2006/relationships/hyperlink" Target="http://patternfly.org/" TargetMode="External"/><Relationship Id="rId10" Type="http://schemas.openxmlformats.org/officeDocument/2006/relationships/hyperlink" Target="https://angularjs.org/" TargetMode="External"/><Relationship Id="rId13" Type="http://schemas.openxmlformats.org/officeDocument/2006/relationships/image" Target="../media/image287.png"/><Relationship Id="rId12" Type="http://schemas.openxmlformats.org/officeDocument/2006/relationships/hyperlink" Target="https://access.redhat.com/documentation/en/openshift-container-platform/3.3/paged/using-images/chapter-2-source-to-image-s2i"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2.xml"/><Relationship Id="rId3" Type="http://schemas.openxmlformats.org/officeDocument/2006/relationships/image" Target="../media/image28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3.xml"/><Relationship Id="rId3" Type="http://schemas.openxmlformats.org/officeDocument/2006/relationships/image" Target="../media/image285.png"/><Relationship Id="rId4" Type="http://schemas.openxmlformats.org/officeDocument/2006/relationships/image" Target="../media/image29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5.xml"/><Relationship Id="rId3" Type="http://schemas.openxmlformats.org/officeDocument/2006/relationships/image" Target="../media/image291.png"/><Relationship Id="rId4" Type="http://schemas.openxmlformats.org/officeDocument/2006/relationships/image" Target="../media/image290.png"/><Relationship Id="rId9" Type="http://schemas.openxmlformats.org/officeDocument/2006/relationships/image" Target="../media/image295.png"/><Relationship Id="rId5" Type="http://schemas.openxmlformats.org/officeDocument/2006/relationships/image" Target="../media/image289.png"/><Relationship Id="rId6" Type="http://schemas.openxmlformats.org/officeDocument/2006/relationships/image" Target="../media/image294.png"/><Relationship Id="rId7" Type="http://schemas.openxmlformats.org/officeDocument/2006/relationships/image" Target="../media/image292.png"/><Relationship Id="rId8" Type="http://schemas.openxmlformats.org/officeDocument/2006/relationships/image" Target="../media/image293.png"/><Relationship Id="rId11" Type="http://schemas.openxmlformats.org/officeDocument/2006/relationships/image" Target="../media/image297.png"/><Relationship Id="rId10" Type="http://schemas.openxmlformats.org/officeDocument/2006/relationships/image" Target="../media/image29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0.xml"/><Relationship Id="rId3" Type="http://schemas.openxmlformats.org/officeDocument/2006/relationships/image" Target="../media/image299.png"/><Relationship Id="rId4" Type="http://schemas.openxmlformats.org/officeDocument/2006/relationships/image" Target="../media/image30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1.xml"/><Relationship Id="rId3" Type="http://schemas.openxmlformats.org/officeDocument/2006/relationships/image" Target="../media/image302.png"/><Relationship Id="rId4" Type="http://schemas.openxmlformats.org/officeDocument/2006/relationships/image" Target="../media/image30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2.xml"/><Relationship Id="rId3" Type="http://schemas.openxmlformats.org/officeDocument/2006/relationships/image" Target="../media/image30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6.xml"/><Relationship Id="rId3" Type="http://schemas.openxmlformats.org/officeDocument/2006/relationships/image" Target="../media/image305.png"/><Relationship Id="rId4" Type="http://schemas.openxmlformats.org/officeDocument/2006/relationships/image" Target="../media/image30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8.xml"/><Relationship Id="rId3" Type="http://schemas.openxmlformats.org/officeDocument/2006/relationships/image" Target="../media/image306.png"/><Relationship Id="rId4" Type="http://schemas.openxmlformats.org/officeDocument/2006/relationships/image" Target="../media/image30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5.xml"/><Relationship Id="rId3"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7.png"/><Relationship Id="rId5" Type="http://schemas.openxmlformats.org/officeDocument/2006/relationships/image" Target="../media/image90.png"/><Relationship Id="rId6" Type="http://schemas.openxmlformats.org/officeDocument/2006/relationships/image" Target="../media/image89.png"/><Relationship Id="rId7" Type="http://schemas.openxmlformats.org/officeDocument/2006/relationships/image" Target="../media/image95.png"/><Relationship Id="rId8" Type="http://schemas.openxmlformats.org/officeDocument/2006/relationships/image" Target="../media/image98.png"/><Relationship Id="rId11" Type="http://schemas.openxmlformats.org/officeDocument/2006/relationships/image" Target="../media/image105.png"/><Relationship Id="rId10" Type="http://schemas.openxmlformats.org/officeDocument/2006/relationships/image" Target="../media/image99.png"/><Relationship Id="rId13" Type="http://schemas.openxmlformats.org/officeDocument/2006/relationships/image" Target="../media/image106.png"/><Relationship Id="rId12" Type="http://schemas.openxmlformats.org/officeDocument/2006/relationships/image" Target="../media/image94.png"/><Relationship Id="rId15" Type="http://schemas.openxmlformats.org/officeDocument/2006/relationships/image" Target="../media/image100.png"/><Relationship Id="rId14" Type="http://schemas.openxmlformats.org/officeDocument/2006/relationships/image" Target="../media/image9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54.xml"/><Relationship Id="rId3" Type="http://schemas.openxmlformats.org/officeDocument/2006/relationships/hyperlink" Target="https://access.redhat.com/articles/2743631"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6.xml"/><Relationship Id="rId3" Type="http://schemas.openxmlformats.org/officeDocument/2006/relationships/image" Target="../media/image311.png"/><Relationship Id="rId4" Type="http://schemas.openxmlformats.org/officeDocument/2006/relationships/image" Target="../media/image310.png"/><Relationship Id="rId5" Type="http://schemas.openxmlformats.org/officeDocument/2006/relationships/image" Target="../media/image31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7.xml"/><Relationship Id="rId3" Type="http://schemas.openxmlformats.org/officeDocument/2006/relationships/image" Target="../media/image30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8.xml"/><Relationship Id="rId3" Type="http://schemas.openxmlformats.org/officeDocument/2006/relationships/image" Target="../media/image330.png"/><Relationship Id="rId4" Type="http://schemas.openxmlformats.org/officeDocument/2006/relationships/image" Target="../media/image313.png"/><Relationship Id="rId5" Type="http://schemas.openxmlformats.org/officeDocument/2006/relationships/image" Target="../media/image31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9.xml"/><Relationship Id="rId3" Type="http://schemas.openxmlformats.org/officeDocument/2006/relationships/image" Target="../media/image3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6.xml"/><Relationship Id="rId3" Type="http://schemas.openxmlformats.org/officeDocument/2006/relationships/image" Target="../media/image112.png"/><Relationship Id="rId4" Type="http://schemas.openxmlformats.org/officeDocument/2006/relationships/image" Target="../media/image107.png"/><Relationship Id="rId5" Type="http://schemas.openxmlformats.org/officeDocument/2006/relationships/image" Target="../media/image111.png"/><Relationship Id="rId6" Type="http://schemas.openxmlformats.org/officeDocument/2006/relationships/image" Target="../media/image110.png"/><Relationship Id="rId7" Type="http://schemas.openxmlformats.org/officeDocument/2006/relationships/image" Target="../media/image11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1.xml"/><Relationship Id="rId3" Type="http://schemas.openxmlformats.org/officeDocument/2006/relationships/image" Target="../media/image312.jpg"/><Relationship Id="rId4" Type="http://schemas.openxmlformats.org/officeDocument/2006/relationships/image" Target="../media/image314.jpg"/><Relationship Id="rId9" Type="http://schemas.openxmlformats.org/officeDocument/2006/relationships/image" Target="../media/image321.jpg"/><Relationship Id="rId5" Type="http://schemas.openxmlformats.org/officeDocument/2006/relationships/image" Target="../media/image318.jpg"/><Relationship Id="rId6" Type="http://schemas.openxmlformats.org/officeDocument/2006/relationships/image" Target="../media/image317.jpg"/><Relationship Id="rId7" Type="http://schemas.openxmlformats.org/officeDocument/2006/relationships/image" Target="../media/image320.jpg"/><Relationship Id="rId8" Type="http://schemas.openxmlformats.org/officeDocument/2006/relationships/image" Target="../media/image319.png"/><Relationship Id="rId10" Type="http://schemas.openxmlformats.org/officeDocument/2006/relationships/image" Target="../media/image322.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2.xml"/><Relationship Id="rId3" Type="http://schemas.openxmlformats.org/officeDocument/2006/relationships/image" Target="../media/image323.png"/><Relationship Id="rId4" Type="http://schemas.openxmlformats.org/officeDocument/2006/relationships/image" Target="../media/image32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3.xml"/><Relationship Id="rId3" Type="http://schemas.openxmlformats.org/officeDocument/2006/relationships/image" Target="../media/image323.png"/><Relationship Id="rId4" Type="http://schemas.openxmlformats.org/officeDocument/2006/relationships/image" Target="../media/image32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4.xml"/><Relationship Id="rId3" Type="http://schemas.openxmlformats.org/officeDocument/2006/relationships/image" Target="../media/image324.png"/><Relationship Id="rId4" Type="http://schemas.openxmlformats.org/officeDocument/2006/relationships/image" Target="../media/image35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5.xml"/><Relationship Id="rId3" Type="http://schemas.openxmlformats.org/officeDocument/2006/relationships/image" Target="../media/image329.png"/><Relationship Id="rId4" Type="http://schemas.openxmlformats.org/officeDocument/2006/relationships/image" Target="../media/image341.png"/><Relationship Id="rId5" Type="http://schemas.openxmlformats.org/officeDocument/2006/relationships/image" Target="../media/image34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7.xml"/><Relationship Id="rId3" Type="http://schemas.openxmlformats.org/officeDocument/2006/relationships/hyperlink" Target="https://www.coalfire.com/" TargetMode="External"/><Relationship Id="rId4" Type="http://schemas.openxmlformats.org/officeDocument/2006/relationships/hyperlink" Target="https://www.redhat.com/en/resources/openshift-pci-product-applicability-guide-datasheet"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8.xml"/><Relationship Id="rId3" Type="http://schemas.openxmlformats.org/officeDocument/2006/relationships/image" Target="../media/image344.png"/><Relationship Id="rId4" Type="http://schemas.openxmlformats.org/officeDocument/2006/relationships/image" Target="../media/image340.png"/><Relationship Id="rId5" Type="http://schemas.openxmlformats.org/officeDocument/2006/relationships/image" Target="../media/image35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7.xml"/><Relationship Id="rId3" Type="http://schemas.openxmlformats.org/officeDocument/2006/relationships/image" Target="../media/image113.png"/><Relationship Id="rId4" Type="http://schemas.openxmlformats.org/officeDocument/2006/relationships/image" Target="../media/image115.png"/><Relationship Id="rId9" Type="http://schemas.openxmlformats.org/officeDocument/2006/relationships/image" Target="../media/image120.png"/><Relationship Id="rId5" Type="http://schemas.openxmlformats.org/officeDocument/2006/relationships/image" Target="../media/image116.png"/><Relationship Id="rId6" Type="http://schemas.openxmlformats.org/officeDocument/2006/relationships/image" Target="../media/image114.png"/><Relationship Id="rId7" Type="http://schemas.openxmlformats.org/officeDocument/2006/relationships/image" Target="../media/image117.png"/><Relationship Id="rId8" Type="http://schemas.openxmlformats.org/officeDocument/2006/relationships/image" Target="../media/image11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0.xml"/><Relationship Id="rId3" Type="http://schemas.openxmlformats.org/officeDocument/2006/relationships/image" Target="../media/image332.png"/><Relationship Id="rId4" Type="http://schemas.openxmlformats.org/officeDocument/2006/relationships/image" Target="../media/image331.png"/><Relationship Id="rId9" Type="http://schemas.openxmlformats.org/officeDocument/2006/relationships/image" Target="../media/image337.png"/><Relationship Id="rId5" Type="http://schemas.openxmlformats.org/officeDocument/2006/relationships/image" Target="../media/image333.png"/><Relationship Id="rId6" Type="http://schemas.openxmlformats.org/officeDocument/2006/relationships/image" Target="../media/image335.png"/><Relationship Id="rId7" Type="http://schemas.openxmlformats.org/officeDocument/2006/relationships/image" Target="../media/image334.png"/><Relationship Id="rId8" Type="http://schemas.openxmlformats.org/officeDocument/2006/relationships/image" Target="../media/image336.png"/><Relationship Id="rId10" Type="http://schemas.openxmlformats.org/officeDocument/2006/relationships/image" Target="../media/image33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1.xml"/><Relationship Id="rId3" Type="http://schemas.openxmlformats.org/officeDocument/2006/relationships/image" Target="../media/image343.png"/><Relationship Id="rId4" Type="http://schemas.openxmlformats.org/officeDocument/2006/relationships/image" Target="../media/image349.png"/><Relationship Id="rId5" Type="http://schemas.openxmlformats.org/officeDocument/2006/relationships/image" Target="../media/image34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5.xml"/><Relationship Id="rId3" Type="http://schemas.openxmlformats.org/officeDocument/2006/relationships/image" Target="../media/image335.png"/><Relationship Id="rId4" Type="http://schemas.openxmlformats.org/officeDocument/2006/relationships/image" Target="../media/image33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6.xml"/><Relationship Id="rId3" Type="http://schemas.openxmlformats.org/officeDocument/2006/relationships/image" Target="../media/image350.png"/><Relationship Id="rId4" Type="http://schemas.openxmlformats.org/officeDocument/2006/relationships/image" Target="../media/image37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9.xml"/><Relationship Id="rId3" Type="http://schemas.openxmlformats.org/officeDocument/2006/relationships/image" Target="../media/image352.png"/><Relationship Id="rId4" Type="http://schemas.openxmlformats.org/officeDocument/2006/relationships/image" Target="../media/image3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8.xml"/><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4.png"/><Relationship Id="rId6" Type="http://schemas.openxmlformats.org/officeDocument/2006/relationships/image" Target="../media/image123.png"/><Relationship Id="rId7" Type="http://schemas.openxmlformats.org/officeDocument/2006/relationships/image" Target="../media/image7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3.xml"/><Relationship Id="rId3" Type="http://schemas.openxmlformats.org/officeDocument/2006/relationships/hyperlink" Target="https://access.redhat.com/articles/2745171" TargetMode="External"/><Relationship Id="rId4" Type="http://schemas.openxmlformats.org/officeDocument/2006/relationships/hyperlink" Target="https://access.redhat.com/articles/2743631" TargetMode="External"/><Relationship Id="rId9" Type="http://schemas.openxmlformats.org/officeDocument/2006/relationships/hyperlink" Target="https://access.redhat.com/articles/1755133" TargetMode="External"/><Relationship Id="rId5" Type="http://schemas.openxmlformats.org/officeDocument/2006/relationships/hyperlink" Target="https://access.redhat.com/articles/2623521" TargetMode="External"/><Relationship Id="rId6" Type="http://schemas.openxmlformats.org/officeDocument/2006/relationships/hyperlink" Target="https://access.redhat.com/articles/2751521" TargetMode="External"/><Relationship Id="rId7" Type="http://schemas.openxmlformats.org/officeDocument/2006/relationships/hyperlink" Target="https://access.redhat.com/articles/3030691" TargetMode="External"/><Relationship Id="rId8" Type="http://schemas.openxmlformats.org/officeDocument/2006/relationships/hyperlink" Target="https://access.redhat.com/articles/1609803" TargetMode="External"/><Relationship Id="rId11" Type="http://schemas.openxmlformats.org/officeDocument/2006/relationships/hyperlink" Target="https://access.redhat.com/articles/2897391" TargetMode="External"/><Relationship Id="rId10" Type="http://schemas.openxmlformats.org/officeDocument/2006/relationships/hyperlink" Target="https://access.redhat.com/articles/2191731" TargetMode="External"/><Relationship Id="rId13" Type="http://schemas.openxmlformats.org/officeDocument/2006/relationships/hyperlink" Target="https://access.redhat.com/articles/2094731" TargetMode="External"/><Relationship Id="rId12" Type="http://schemas.openxmlformats.org/officeDocument/2006/relationships/hyperlink" Target="https://access.redhat.com/articles/2893381" TargetMode="External"/><Relationship Id="rId15" Type="http://schemas.openxmlformats.org/officeDocument/2006/relationships/hyperlink" Target="https://access.redhat.com/articles/2893421" TargetMode="External"/><Relationship Id="rId14" Type="http://schemas.openxmlformats.org/officeDocument/2006/relationships/hyperlink" Target="https://access.redhat.com/articles/2407801" TargetMode="External"/><Relationship Id="rId16" Type="http://schemas.openxmlformats.org/officeDocument/2006/relationships/hyperlink" Target="https://access.redhat.com/articles/3016691"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4.xml"/><Relationship Id="rId3" Type="http://schemas.openxmlformats.org/officeDocument/2006/relationships/image" Target="../media/image35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5.xml"/><Relationship Id="rId3" Type="http://schemas.openxmlformats.org/officeDocument/2006/relationships/image" Target="../media/image35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7.xml"/><Relationship Id="rId3" Type="http://schemas.openxmlformats.org/officeDocument/2006/relationships/image" Target="../media/image38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5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0.xml"/><Relationship Id="rId3" Type="http://schemas.openxmlformats.org/officeDocument/2006/relationships/image" Target="../media/image360.png"/><Relationship Id="rId4" Type="http://schemas.openxmlformats.org/officeDocument/2006/relationships/image" Target="../media/image361.png"/><Relationship Id="rId5" Type="http://schemas.openxmlformats.org/officeDocument/2006/relationships/image" Target="../media/image359.png"/><Relationship Id="rId6" Type="http://schemas.openxmlformats.org/officeDocument/2006/relationships/image" Target="../media/image35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1.xml"/><Relationship Id="rId3" Type="http://schemas.openxmlformats.org/officeDocument/2006/relationships/image" Target="../media/image36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2.xml"/><Relationship Id="rId3" Type="http://schemas.openxmlformats.org/officeDocument/2006/relationships/image" Target="../media/image36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3.xml"/><Relationship Id="rId3" Type="http://schemas.openxmlformats.org/officeDocument/2006/relationships/image" Target="../media/image407.png"/><Relationship Id="rId4" Type="http://schemas.openxmlformats.org/officeDocument/2006/relationships/image" Target="../media/image409.png"/><Relationship Id="rId5" Type="http://schemas.openxmlformats.org/officeDocument/2006/relationships/image" Target="../media/image372.png"/><Relationship Id="rId6" Type="http://schemas.openxmlformats.org/officeDocument/2006/relationships/image" Target="../media/image37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4.xml"/><Relationship Id="rId3" Type="http://schemas.openxmlformats.org/officeDocument/2006/relationships/image" Target="../media/image36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5.xml"/><Relationship Id="rId3" Type="http://schemas.openxmlformats.org/officeDocument/2006/relationships/image" Target="../media/image406.png"/><Relationship Id="rId4" Type="http://schemas.openxmlformats.org/officeDocument/2006/relationships/image" Target="../media/image362.png"/><Relationship Id="rId5" Type="http://schemas.openxmlformats.org/officeDocument/2006/relationships/image" Target="../media/image36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6.xml"/><Relationship Id="rId3" Type="http://schemas.openxmlformats.org/officeDocument/2006/relationships/image" Target="../media/image35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7.xml"/><Relationship Id="rId3" Type="http://schemas.openxmlformats.org/officeDocument/2006/relationships/image" Target="../media/image376.png"/><Relationship Id="rId4" Type="http://schemas.openxmlformats.org/officeDocument/2006/relationships/image" Target="../media/image365.png"/><Relationship Id="rId5" Type="http://schemas.openxmlformats.org/officeDocument/2006/relationships/image" Target="../media/image410.png"/><Relationship Id="rId6" Type="http://schemas.openxmlformats.org/officeDocument/2006/relationships/image" Target="../media/image36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8.xml"/><Relationship Id="rId3" Type="http://schemas.openxmlformats.org/officeDocument/2006/relationships/image" Target="../media/image35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9.xml"/><Relationship Id="rId3" Type="http://schemas.openxmlformats.org/officeDocument/2006/relationships/image" Target="../media/image364.png"/><Relationship Id="rId4" Type="http://schemas.openxmlformats.org/officeDocument/2006/relationships/image" Target="../media/image405.png"/><Relationship Id="rId5" Type="http://schemas.openxmlformats.org/officeDocument/2006/relationships/image" Target="../media/image3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xml"/><Relationship Id="rId3"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76.png"/><Relationship Id="rId5" Type="http://schemas.openxmlformats.org/officeDocument/2006/relationships/image" Target="../media/image73.png"/><Relationship Id="rId6" Type="http://schemas.openxmlformats.org/officeDocument/2006/relationships/image" Target="../media/image77.png"/><Relationship Id="rId7" Type="http://schemas.openxmlformats.org/officeDocument/2006/relationships/image" Target="../media/image72.png"/><Relationship Id="rId8" Type="http://schemas.openxmlformats.org/officeDocument/2006/relationships/image" Target="../media/image74.png"/><Relationship Id="rId11" Type="http://schemas.openxmlformats.org/officeDocument/2006/relationships/image" Target="../media/image80.png"/><Relationship Id="rId10" Type="http://schemas.openxmlformats.org/officeDocument/2006/relationships/image" Target="../media/image88.png"/><Relationship Id="rId13" Type="http://schemas.openxmlformats.org/officeDocument/2006/relationships/image" Target="../media/image78.png"/><Relationship Id="rId12" Type="http://schemas.openxmlformats.org/officeDocument/2006/relationships/image" Target="../media/image83.png"/><Relationship Id="rId15" Type="http://schemas.openxmlformats.org/officeDocument/2006/relationships/image" Target="../media/image82.png"/><Relationship Id="rId14" Type="http://schemas.openxmlformats.org/officeDocument/2006/relationships/image" Target="../media/image79.png"/><Relationship Id="rId16" Type="http://schemas.openxmlformats.org/officeDocument/2006/relationships/image" Target="../media/image8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 Id="rId3" Type="http://schemas.openxmlformats.org/officeDocument/2006/relationships/image" Target="../media/image126.png"/><Relationship Id="rId4" Type="http://schemas.openxmlformats.org/officeDocument/2006/relationships/image" Target="../media/image12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1.xml"/><Relationship Id="rId3" Type="http://schemas.openxmlformats.org/officeDocument/2006/relationships/image" Target="../media/image373.png"/><Relationship Id="rId4" Type="http://schemas.openxmlformats.org/officeDocument/2006/relationships/image" Target="../media/image370.png"/><Relationship Id="rId5" Type="http://schemas.openxmlformats.org/officeDocument/2006/relationships/image" Target="../media/image37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2.xml"/><Relationship Id="rId3" Type="http://schemas.openxmlformats.org/officeDocument/2006/relationships/image" Target="../media/image3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3.xml"/><Relationship Id="rId3" Type="http://schemas.openxmlformats.org/officeDocument/2006/relationships/image" Target="../media/image374.png"/><Relationship Id="rId4" Type="http://schemas.openxmlformats.org/officeDocument/2006/relationships/image" Target="../media/image377.png"/><Relationship Id="rId5" Type="http://schemas.openxmlformats.org/officeDocument/2006/relationships/image" Target="../media/image384.png"/><Relationship Id="rId6" Type="http://schemas.openxmlformats.org/officeDocument/2006/relationships/image" Target="../media/image379.png"/><Relationship Id="rId7" Type="http://schemas.openxmlformats.org/officeDocument/2006/relationships/image" Target="../media/image38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4.xml"/><Relationship Id="rId3" Type="http://schemas.openxmlformats.org/officeDocument/2006/relationships/image" Target="../media/image374.png"/><Relationship Id="rId4" Type="http://schemas.openxmlformats.org/officeDocument/2006/relationships/image" Target="../media/image37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5.xml"/><Relationship Id="rId3" Type="http://schemas.openxmlformats.org/officeDocument/2006/relationships/image" Target="../media/image374.png"/><Relationship Id="rId4" Type="http://schemas.openxmlformats.org/officeDocument/2006/relationships/image" Target="../media/image377.png"/><Relationship Id="rId5" Type="http://schemas.openxmlformats.org/officeDocument/2006/relationships/image" Target="../media/image384.png"/><Relationship Id="rId6" Type="http://schemas.openxmlformats.org/officeDocument/2006/relationships/image" Target="../media/image379.png"/><Relationship Id="rId7" Type="http://schemas.openxmlformats.org/officeDocument/2006/relationships/image" Target="../media/image38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6.xml"/><Relationship Id="rId3" Type="http://schemas.openxmlformats.org/officeDocument/2006/relationships/image" Target="../media/image374.png"/><Relationship Id="rId4" Type="http://schemas.openxmlformats.org/officeDocument/2006/relationships/image" Target="../media/image377.png"/><Relationship Id="rId5" Type="http://schemas.openxmlformats.org/officeDocument/2006/relationships/image" Target="../media/image384.png"/><Relationship Id="rId6" Type="http://schemas.openxmlformats.org/officeDocument/2006/relationships/image" Target="../media/image379.png"/><Relationship Id="rId7" Type="http://schemas.openxmlformats.org/officeDocument/2006/relationships/image" Target="../media/image38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7.xml"/><Relationship Id="rId3" Type="http://schemas.openxmlformats.org/officeDocument/2006/relationships/image" Target="../media/image37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8.xml"/><Relationship Id="rId3" Type="http://schemas.openxmlformats.org/officeDocument/2006/relationships/image" Target="../media/image374.png"/><Relationship Id="rId4" Type="http://schemas.openxmlformats.org/officeDocument/2006/relationships/image" Target="../media/image384.png"/><Relationship Id="rId5" Type="http://schemas.openxmlformats.org/officeDocument/2006/relationships/image" Target="../media/image379.png"/><Relationship Id="rId6" Type="http://schemas.openxmlformats.org/officeDocument/2006/relationships/image" Target="../media/image382.png"/><Relationship Id="rId7" Type="http://schemas.openxmlformats.org/officeDocument/2006/relationships/image" Target="../media/image38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9.xml"/><Relationship Id="rId3" Type="http://schemas.openxmlformats.org/officeDocument/2006/relationships/image" Target="../media/image383.png"/><Relationship Id="rId4" Type="http://schemas.openxmlformats.org/officeDocument/2006/relationships/image" Target="../media/image384.png"/><Relationship Id="rId9" Type="http://schemas.openxmlformats.org/officeDocument/2006/relationships/image" Target="../media/image387.png"/><Relationship Id="rId5" Type="http://schemas.openxmlformats.org/officeDocument/2006/relationships/image" Target="../media/image394.png"/><Relationship Id="rId6" Type="http://schemas.openxmlformats.org/officeDocument/2006/relationships/image" Target="../media/image385.png"/><Relationship Id="rId7" Type="http://schemas.openxmlformats.org/officeDocument/2006/relationships/image" Target="../media/image386.png"/><Relationship Id="rId8" Type="http://schemas.openxmlformats.org/officeDocument/2006/relationships/image" Target="../media/image401.png"/><Relationship Id="rId10" Type="http://schemas.openxmlformats.org/officeDocument/2006/relationships/image" Target="../media/image38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1.xml"/><Relationship Id="rId3" Type="http://schemas.openxmlformats.org/officeDocument/2006/relationships/image" Target="../media/image125.png"/><Relationship Id="rId4" Type="http://schemas.openxmlformats.org/officeDocument/2006/relationships/image" Target="../media/image12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0.xml"/><Relationship Id="rId3" Type="http://schemas.openxmlformats.org/officeDocument/2006/relationships/image" Target="../media/image384.png"/><Relationship Id="rId4" Type="http://schemas.openxmlformats.org/officeDocument/2006/relationships/image" Target="../media/image379.png"/><Relationship Id="rId5" Type="http://schemas.openxmlformats.org/officeDocument/2006/relationships/image" Target="../media/image383.png"/><Relationship Id="rId6" Type="http://schemas.openxmlformats.org/officeDocument/2006/relationships/image" Target="../media/image38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1.xml"/><Relationship Id="rId3" Type="http://schemas.openxmlformats.org/officeDocument/2006/relationships/image" Target="../media/image374.png"/><Relationship Id="rId4" Type="http://schemas.openxmlformats.org/officeDocument/2006/relationships/image" Target="../media/image384.png"/><Relationship Id="rId5" Type="http://schemas.openxmlformats.org/officeDocument/2006/relationships/image" Target="../media/image379.png"/><Relationship Id="rId6" Type="http://schemas.openxmlformats.org/officeDocument/2006/relationships/image" Target="../media/image382.png"/><Relationship Id="rId7" Type="http://schemas.openxmlformats.org/officeDocument/2006/relationships/image" Target="../media/image38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2.xml"/><Relationship Id="rId3" Type="http://schemas.openxmlformats.org/officeDocument/2006/relationships/image" Target="../media/image37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3.xml"/><Relationship Id="rId3" Type="http://schemas.openxmlformats.org/officeDocument/2006/relationships/image" Target="../media/image374.png"/><Relationship Id="rId4" Type="http://schemas.openxmlformats.org/officeDocument/2006/relationships/image" Target="../media/image379.png"/><Relationship Id="rId5" Type="http://schemas.openxmlformats.org/officeDocument/2006/relationships/image" Target="../media/image382.png"/><Relationship Id="rId6" Type="http://schemas.openxmlformats.org/officeDocument/2006/relationships/image" Target="../media/image38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6.xml"/><Relationship Id="rId3" Type="http://schemas.openxmlformats.org/officeDocument/2006/relationships/image" Target="../media/image392.png"/><Relationship Id="rId4" Type="http://schemas.openxmlformats.org/officeDocument/2006/relationships/image" Target="../media/image391.png"/><Relationship Id="rId9" Type="http://schemas.openxmlformats.org/officeDocument/2006/relationships/image" Target="../media/image399.png"/><Relationship Id="rId5" Type="http://schemas.openxmlformats.org/officeDocument/2006/relationships/image" Target="../media/image402.png"/><Relationship Id="rId6" Type="http://schemas.openxmlformats.org/officeDocument/2006/relationships/image" Target="../media/image397.png"/><Relationship Id="rId7" Type="http://schemas.openxmlformats.org/officeDocument/2006/relationships/image" Target="../media/image395.png"/><Relationship Id="rId8" Type="http://schemas.openxmlformats.org/officeDocument/2006/relationships/image" Target="../media/image39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7.xml"/><Relationship Id="rId3" Type="http://schemas.openxmlformats.org/officeDocument/2006/relationships/image" Target="../media/image390.png"/><Relationship Id="rId4" Type="http://schemas.openxmlformats.org/officeDocument/2006/relationships/image" Target="../media/image396.png"/><Relationship Id="rId5" Type="http://schemas.openxmlformats.org/officeDocument/2006/relationships/image" Target="../media/image393.png"/><Relationship Id="rId6" Type="http://schemas.openxmlformats.org/officeDocument/2006/relationships/image" Target="../media/image40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8.xml"/><Relationship Id="rId3" Type="http://schemas.openxmlformats.org/officeDocument/2006/relationships/image" Target="../media/image377.png"/><Relationship Id="rId4" Type="http://schemas.openxmlformats.org/officeDocument/2006/relationships/image" Target="../media/image384.png"/><Relationship Id="rId5" Type="http://schemas.openxmlformats.org/officeDocument/2006/relationships/image" Target="../media/image38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9.xml"/><Relationship Id="rId3" Type="http://schemas.openxmlformats.org/officeDocument/2006/relationships/image" Target="../media/image3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0.xml"/><Relationship Id="rId3" Type="http://schemas.openxmlformats.org/officeDocument/2006/relationships/image" Target="../media/image37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2.xml"/><Relationship Id="rId3" Type="http://schemas.openxmlformats.org/officeDocument/2006/relationships/image" Target="../media/image41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3.xml"/><Relationship Id="rId3" Type="http://schemas.openxmlformats.org/officeDocument/2006/relationships/image" Target="../media/image391.png"/><Relationship Id="rId4" Type="http://schemas.openxmlformats.org/officeDocument/2006/relationships/image" Target="../media/image392.png"/><Relationship Id="rId9" Type="http://schemas.openxmlformats.org/officeDocument/2006/relationships/image" Target="../media/image382.png"/><Relationship Id="rId5" Type="http://schemas.openxmlformats.org/officeDocument/2006/relationships/image" Target="../media/image402.png"/><Relationship Id="rId6" Type="http://schemas.openxmlformats.org/officeDocument/2006/relationships/image" Target="../media/image385.png"/><Relationship Id="rId7" Type="http://schemas.openxmlformats.org/officeDocument/2006/relationships/image" Target="../media/image401.png"/><Relationship Id="rId8" Type="http://schemas.openxmlformats.org/officeDocument/2006/relationships/image" Target="../media/image40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4.xml"/><Relationship Id="rId3" Type="http://schemas.openxmlformats.org/officeDocument/2006/relationships/image" Target="../media/image391.png"/><Relationship Id="rId4" Type="http://schemas.openxmlformats.org/officeDocument/2006/relationships/image" Target="../media/image392.png"/><Relationship Id="rId5" Type="http://schemas.openxmlformats.org/officeDocument/2006/relationships/image" Target="../media/image402.png"/><Relationship Id="rId6" Type="http://schemas.openxmlformats.org/officeDocument/2006/relationships/image" Target="../media/image397.png"/><Relationship Id="rId7" Type="http://schemas.openxmlformats.org/officeDocument/2006/relationships/image" Target="../media/image38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5.xml"/><Relationship Id="rId3" Type="http://schemas.openxmlformats.org/officeDocument/2006/relationships/image" Target="../media/image391.png"/><Relationship Id="rId4" Type="http://schemas.openxmlformats.org/officeDocument/2006/relationships/image" Target="../media/image392.png"/><Relationship Id="rId5" Type="http://schemas.openxmlformats.org/officeDocument/2006/relationships/image" Target="../media/image402.png"/><Relationship Id="rId6" Type="http://schemas.openxmlformats.org/officeDocument/2006/relationships/image" Target="../media/image397.png"/><Relationship Id="rId7" Type="http://schemas.openxmlformats.org/officeDocument/2006/relationships/image" Target="../media/image38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6.xml"/><Relationship Id="rId3" Type="http://schemas.openxmlformats.org/officeDocument/2006/relationships/image" Target="../media/image391.png"/><Relationship Id="rId4" Type="http://schemas.openxmlformats.org/officeDocument/2006/relationships/image" Target="../media/image392.png"/><Relationship Id="rId5" Type="http://schemas.openxmlformats.org/officeDocument/2006/relationships/image" Target="../media/image402.png"/><Relationship Id="rId6" Type="http://schemas.openxmlformats.org/officeDocument/2006/relationships/image" Target="../media/image397.png"/><Relationship Id="rId7" Type="http://schemas.openxmlformats.org/officeDocument/2006/relationships/image" Target="../media/image38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7.xml"/><Relationship Id="rId3" Type="http://schemas.openxmlformats.org/officeDocument/2006/relationships/image" Target="../media/image391.png"/><Relationship Id="rId4" Type="http://schemas.openxmlformats.org/officeDocument/2006/relationships/image" Target="../media/image392.png"/><Relationship Id="rId5" Type="http://schemas.openxmlformats.org/officeDocument/2006/relationships/image" Target="../media/image402.png"/><Relationship Id="rId6" Type="http://schemas.openxmlformats.org/officeDocument/2006/relationships/image" Target="../media/image397.png"/><Relationship Id="rId7" Type="http://schemas.openxmlformats.org/officeDocument/2006/relationships/image" Target="../media/image38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8.xml"/><Relationship Id="rId3" Type="http://schemas.openxmlformats.org/officeDocument/2006/relationships/image" Target="../media/image40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3.xml"/><Relationship Id="rId3" Type="http://schemas.openxmlformats.org/officeDocument/2006/relationships/image" Target="../media/image129.png"/><Relationship Id="rId4" Type="http://schemas.openxmlformats.org/officeDocument/2006/relationships/image" Target="../media/image145.png"/><Relationship Id="rId5"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4.xml"/><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5.xml"/><Relationship Id="rId3" Type="http://schemas.openxmlformats.org/officeDocument/2006/relationships/image" Target="../media/image132.png"/><Relationship Id="rId4" Type="http://schemas.openxmlformats.org/officeDocument/2006/relationships/image" Target="../media/image1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6.xml"/><Relationship Id="rId3" Type="http://schemas.openxmlformats.org/officeDocument/2006/relationships/image" Target="../media/image134.png"/><Relationship Id="rId4" Type="http://schemas.openxmlformats.org/officeDocument/2006/relationships/image" Target="../media/image135.png"/><Relationship Id="rId9" Type="http://schemas.openxmlformats.org/officeDocument/2006/relationships/image" Target="../media/image137.png"/><Relationship Id="rId5" Type="http://schemas.openxmlformats.org/officeDocument/2006/relationships/image" Target="../media/image73.png"/><Relationship Id="rId6" Type="http://schemas.openxmlformats.org/officeDocument/2006/relationships/image" Target="../media/image131.png"/><Relationship Id="rId7" Type="http://schemas.openxmlformats.org/officeDocument/2006/relationships/image" Target="../media/image130.png"/><Relationship Id="rId8" Type="http://schemas.openxmlformats.org/officeDocument/2006/relationships/image" Target="../media/image136.png"/><Relationship Id="rId11" Type="http://schemas.openxmlformats.org/officeDocument/2006/relationships/image" Target="../media/image129.png"/><Relationship Id="rId10" Type="http://schemas.openxmlformats.org/officeDocument/2006/relationships/image" Target="../media/image1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7.xml"/><Relationship Id="rId3" Type="http://schemas.openxmlformats.org/officeDocument/2006/relationships/image" Target="../media/image134.png"/><Relationship Id="rId4" Type="http://schemas.openxmlformats.org/officeDocument/2006/relationships/image" Target="../media/image135.png"/><Relationship Id="rId9" Type="http://schemas.openxmlformats.org/officeDocument/2006/relationships/image" Target="../media/image139.png"/><Relationship Id="rId5" Type="http://schemas.openxmlformats.org/officeDocument/2006/relationships/image" Target="../media/image73.png"/><Relationship Id="rId6" Type="http://schemas.openxmlformats.org/officeDocument/2006/relationships/image" Target="../media/image131.png"/><Relationship Id="rId7" Type="http://schemas.openxmlformats.org/officeDocument/2006/relationships/image" Target="../media/image129.png"/><Relationship Id="rId8" Type="http://schemas.openxmlformats.org/officeDocument/2006/relationships/image" Target="../media/image130.png"/><Relationship Id="rId11" Type="http://schemas.openxmlformats.org/officeDocument/2006/relationships/image" Target="../media/image143.png"/><Relationship Id="rId10" Type="http://schemas.openxmlformats.org/officeDocument/2006/relationships/image" Target="../media/image1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8.xml"/><Relationship Id="rId3" Type="http://schemas.openxmlformats.org/officeDocument/2006/relationships/image" Target="../media/image134.png"/><Relationship Id="rId4" Type="http://schemas.openxmlformats.org/officeDocument/2006/relationships/image" Target="../media/image135.png"/><Relationship Id="rId9" Type="http://schemas.openxmlformats.org/officeDocument/2006/relationships/image" Target="../media/image142.png"/><Relationship Id="rId5" Type="http://schemas.openxmlformats.org/officeDocument/2006/relationships/image" Target="../media/image73.png"/><Relationship Id="rId6" Type="http://schemas.openxmlformats.org/officeDocument/2006/relationships/image" Target="../media/image131.png"/><Relationship Id="rId7" Type="http://schemas.openxmlformats.org/officeDocument/2006/relationships/image" Target="../media/image129.png"/><Relationship Id="rId8" Type="http://schemas.openxmlformats.org/officeDocument/2006/relationships/image" Target="../media/image130.png"/><Relationship Id="rId11" Type="http://schemas.openxmlformats.org/officeDocument/2006/relationships/image" Target="../media/image148.png"/><Relationship Id="rId10" Type="http://schemas.openxmlformats.org/officeDocument/2006/relationships/image" Target="../media/image146.png"/><Relationship Id="rId13" Type="http://schemas.openxmlformats.org/officeDocument/2006/relationships/image" Target="../media/image154.png"/><Relationship Id="rId12" Type="http://schemas.openxmlformats.org/officeDocument/2006/relationships/image" Target="../media/image1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9.xml"/><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73.png"/><Relationship Id="rId6" Type="http://schemas.openxmlformats.org/officeDocument/2006/relationships/image" Target="../media/image131.png"/><Relationship Id="rId7" Type="http://schemas.openxmlformats.org/officeDocument/2006/relationships/image" Target="../media/image129.png"/><Relationship Id="rId8"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xml"/><Relationship Id="rId3" Type="http://schemas.openxmlformats.org/officeDocument/2006/relationships/image" Target="../media/image8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0.xml"/><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73.png"/><Relationship Id="rId6" Type="http://schemas.openxmlformats.org/officeDocument/2006/relationships/image" Target="../media/image131.png"/><Relationship Id="rId7" Type="http://schemas.openxmlformats.org/officeDocument/2006/relationships/image" Target="../media/image129.png"/><Relationship Id="rId8" Type="http://schemas.openxmlformats.org/officeDocument/2006/relationships/image" Target="../media/image1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1.xml"/><Relationship Id="rId3" Type="http://schemas.openxmlformats.org/officeDocument/2006/relationships/image" Target="../media/image134.png"/><Relationship Id="rId4" Type="http://schemas.openxmlformats.org/officeDocument/2006/relationships/image" Target="../media/image135.png"/><Relationship Id="rId9" Type="http://schemas.openxmlformats.org/officeDocument/2006/relationships/image" Target="../media/image136.png"/><Relationship Id="rId5" Type="http://schemas.openxmlformats.org/officeDocument/2006/relationships/image" Target="../media/image73.png"/><Relationship Id="rId6" Type="http://schemas.openxmlformats.org/officeDocument/2006/relationships/image" Target="../media/image131.png"/><Relationship Id="rId7" Type="http://schemas.openxmlformats.org/officeDocument/2006/relationships/image" Target="../media/image129.png"/><Relationship Id="rId8" Type="http://schemas.openxmlformats.org/officeDocument/2006/relationships/image" Target="../media/image130.png"/><Relationship Id="rId11" Type="http://schemas.openxmlformats.org/officeDocument/2006/relationships/image" Target="../media/image138.png"/><Relationship Id="rId10" Type="http://schemas.openxmlformats.org/officeDocument/2006/relationships/image" Target="../media/image137.png"/><Relationship Id="rId13" Type="http://schemas.openxmlformats.org/officeDocument/2006/relationships/image" Target="../media/image140.png"/><Relationship Id="rId12" Type="http://schemas.openxmlformats.org/officeDocument/2006/relationships/image" Target="../media/image139.png"/><Relationship Id="rId15" Type="http://schemas.openxmlformats.org/officeDocument/2006/relationships/image" Target="../media/image142.png"/><Relationship Id="rId14" Type="http://schemas.openxmlformats.org/officeDocument/2006/relationships/image" Target="../media/image143.png"/><Relationship Id="rId17" Type="http://schemas.openxmlformats.org/officeDocument/2006/relationships/image" Target="../media/image147.png"/><Relationship Id="rId16" Type="http://schemas.openxmlformats.org/officeDocument/2006/relationships/image" Target="../media/image148.png"/><Relationship Id="rId18" Type="http://schemas.openxmlformats.org/officeDocument/2006/relationships/image" Target="../media/image1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2.xml"/><Relationship Id="rId3" Type="http://schemas.openxmlformats.org/officeDocument/2006/relationships/image" Target="../media/image132.png"/><Relationship Id="rId4" Type="http://schemas.openxmlformats.org/officeDocument/2006/relationships/image" Target="../media/image1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3.xml"/><Relationship Id="rId3" Type="http://schemas.openxmlformats.org/officeDocument/2006/relationships/image" Target="../media/image151.png"/><Relationship Id="rId4" Type="http://schemas.openxmlformats.org/officeDocument/2006/relationships/image" Target="../media/image161.png"/><Relationship Id="rId5" Type="http://schemas.openxmlformats.org/officeDocument/2006/relationships/image" Target="../media/image158.png"/><Relationship Id="rId6" Type="http://schemas.openxmlformats.org/officeDocument/2006/relationships/image" Target="../media/image152.png"/><Relationship Id="rId7" Type="http://schemas.openxmlformats.org/officeDocument/2006/relationships/image" Target="../media/image155.png"/><Relationship Id="rId8" Type="http://schemas.openxmlformats.org/officeDocument/2006/relationships/image" Target="../media/image1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 Id="rId3" Type="http://schemas.openxmlformats.org/officeDocument/2006/relationships/image" Target="../media/image1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6.xml"/><Relationship Id="rId3"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0" Type="http://schemas.openxmlformats.org/officeDocument/2006/relationships/image" Target="../media/image175.png"/><Relationship Id="rId22" Type="http://schemas.openxmlformats.org/officeDocument/2006/relationships/image" Target="../media/image177.png"/><Relationship Id="rId21" Type="http://schemas.openxmlformats.org/officeDocument/2006/relationships/image" Target="../media/image179.png"/><Relationship Id="rId23" Type="http://schemas.openxmlformats.org/officeDocument/2006/relationships/image" Target="../media/image178.png"/><Relationship Id="rId1" Type="http://schemas.openxmlformats.org/officeDocument/2006/relationships/slideLayout" Target="../slideLayouts/slideLayout51.xml"/><Relationship Id="rId2" Type="http://schemas.openxmlformats.org/officeDocument/2006/relationships/notesSlide" Target="../notesSlides/notesSlide38.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66.png"/><Relationship Id="rId5" Type="http://schemas.openxmlformats.org/officeDocument/2006/relationships/image" Target="../media/image162.png"/><Relationship Id="rId6" Type="http://schemas.openxmlformats.org/officeDocument/2006/relationships/image" Target="../media/image164.png"/><Relationship Id="rId7" Type="http://schemas.openxmlformats.org/officeDocument/2006/relationships/image" Target="../media/image163.png"/><Relationship Id="rId8" Type="http://schemas.openxmlformats.org/officeDocument/2006/relationships/image" Target="../media/image165.png"/><Relationship Id="rId11" Type="http://schemas.openxmlformats.org/officeDocument/2006/relationships/image" Target="../media/image168.png"/><Relationship Id="rId10" Type="http://schemas.openxmlformats.org/officeDocument/2006/relationships/image" Target="../media/image167.png"/><Relationship Id="rId13" Type="http://schemas.openxmlformats.org/officeDocument/2006/relationships/image" Target="../media/image172.png"/><Relationship Id="rId12" Type="http://schemas.openxmlformats.org/officeDocument/2006/relationships/image" Target="../media/image169.png"/><Relationship Id="rId15" Type="http://schemas.openxmlformats.org/officeDocument/2006/relationships/image" Target="../media/image170.png"/><Relationship Id="rId14" Type="http://schemas.openxmlformats.org/officeDocument/2006/relationships/image" Target="../media/image120.png"/><Relationship Id="rId17" Type="http://schemas.openxmlformats.org/officeDocument/2006/relationships/image" Target="../media/image173.png"/><Relationship Id="rId16" Type="http://schemas.openxmlformats.org/officeDocument/2006/relationships/image" Target="../media/image171.png"/><Relationship Id="rId19" Type="http://schemas.openxmlformats.org/officeDocument/2006/relationships/image" Target="../media/image176.png"/><Relationship Id="rId18" Type="http://schemas.openxmlformats.org/officeDocument/2006/relationships/image" Target="../media/image1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9.xml"/><Relationship Id="rId3" Type="http://schemas.openxmlformats.org/officeDocument/2006/relationships/image" Target="../media/image120.png"/><Relationship Id="rId4" Type="http://schemas.openxmlformats.org/officeDocument/2006/relationships/image" Target="../media/image1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xml"/><Relationship Id="rId3" Type="http://schemas.openxmlformats.org/officeDocument/2006/relationships/image" Target="../media/image87.png"/><Relationship Id="rId4" Type="http://schemas.openxmlformats.org/officeDocument/2006/relationships/image" Target="../media/image8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0.xml"/><Relationship Id="rId3" Type="http://schemas.openxmlformats.org/officeDocument/2006/relationships/image" Target="../media/image160.png"/><Relationship Id="rId4" Type="http://schemas.openxmlformats.org/officeDocument/2006/relationships/image" Target="../media/image120.png"/><Relationship Id="rId5" Type="http://schemas.openxmlformats.org/officeDocument/2006/relationships/image" Target="../media/image170.png"/><Relationship Id="rId6" Type="http://schemas.openxmlformats.org/officeDocument/2006/relationships/image" Target="../media/image1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1.xml"/><Relationship Id="rId3" Type="http://schemas.openxmlformats.org/officeDocument/2006/relationships/image" Target="../media/image160.png"/><Relationship Id="rId4" Type="http://schemas.openxmlformats.org/officeDocument/2006/relationships/image" Target="../media/image171.png"/><Relationship Id="rId9" Type="http://schemas.openxmlformats.org/officeDocument/2006/relationships/image" Target="../media/image179.png"/><Relationship Id="rId5" Type="http://schemas.openxmlformats.org/officeDocument/2006/relationships/image" Target="../media/image173.png"/><Relationship Id="rId6" Type="http://schemas.openxmlformats.org/officeDocument/2006/relationships/image" Target="../media/image174.png"/><Relationship Id="rId7" Type="http://schemas.openxmlformats.org/officeDocument/2006/relationships/image" Target="../media/image176.png"/><Relationship Id="rId8" Type="http://schemas.openxmlformats.org/officeDocument/2006/relationships/image" Target="../media/image175.png"/><Relationship Id="rId10" Type="http://schemas.openxmlformats.org/officeDocument/2006/relationships/image" Target="../media/image1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2.xml"/><Relationship Id="rId3" Type="http://schemas.openxmlformats.org/officeDocument/2006/relationships/image" Target="../media/image160.png"/><Relationship Id="rId4" Type="http://schemas.openxmlformats.org/officeDocument/2006/relationships/image" Target="../media/image171.png"/><Relationship Id="rId9" Type="http://schemas.openxmlformats.org/officeDocument/2006/relationships/image" Target="../media/image179.png"/><Relationship Id="rId5" Type="http://schemas.openxmlformats.org/officeDocument/2006/relationships/image" Target="../media/image173.png"/><Relationship Id="rId6" Type="http://schemas.openxmlformats.org/officeDocument/2006/relationships/image" Target="../media/image176.png"/><Relationship Id="rId7" Type="http://schemas.openxmlformats.org/officeDocument/2006/relationships/image" Target="../media/image175.png"/><Relationship Id="rId8" Type="http://schemas.openxmlformats.org/officeDocument/2006/relationships/image" Target="../media/image174.png"/><Relationship Id="rId11" Type="http://schemas.openxmlformats.org/officeDocument/2006/relationships/image" Target="../media/image186.png"/><Relationship Id="rId10" Type="http://schemas.openxmlformats.org/officeDocument/2006/relationships/image" Target="../media/image177.png"/><Relationship Id="rId12" Type="http://schemas.openxmlformats.org/officeDocument/2006/relationships/image" Target="../media/image1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xml"/><Relationship Id="rId3" Type="http://schemas.openxmlformats.org/officeDocument/2006/relationships/image" Target="../media/image160.png"/><Relationship Id="rId4" Type="http://schemas.openxmlformats.org/officeDocument/2006/relationships/image" Target="../media/image166.png"/><Relationship Id="rId5" Type="http://schemas.openxmlformats.org/officeDocument/2006/relationships/image" Target="../media/image120.png"/><Relationship Id="rId6" Type="http://schemas.openxmlformats.org/officeDocument/2006/relationships/image" Target="../media/image170.png"/><Relationship Id="rId7" Type="http://schemas.openxmlformats.org/officeDocument/2006/relationships/image" Target="../media/image1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4.xml"/><Relationship Id="rId3" Type="http://schemas.openxmlformats.org/officeDocument/2006/relationships/image" Target="../media/image160.png"/><Relationship Id="rId4" Type="http://schemas.openxmlformats.org/officeDocument/2006/relationships/image" Target="../media/image166.png"/><Relationship Id="rId5" Type="http://schemas.openxmlformats.org/officeDocument/2006/relationships/image" Target="../media/image120.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5.xml"/><Relationship Id="rId3" Type="http://schemas.openxmlformats.org/officeDocument/2006/relationships/image" Target="../media/image160.png"/><Relationship Id="rId4" Type="http://schemas.openxmlformats.org/officeDocument/2006/relationships/image" Target="../media/image166.png"/><Relationship Id="rId9" Type="http://schemas.openxmlformats.org/officeDocument/2006/relationships/image" Target="../media/image167.png"/><Relationship Id="rId5" Type="http://schemas.openxmlformats.org/officeDocument/2006/relationships/image" Target="../media/image120.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6.xml"/><Relationship Id="rId3" Type="http://schemas.openxmlformats.org/officeDocument/2006/relationships/image" Target="../media/image160.png"/><Relationship Id="rId4" Type="http://schemas.openxmlformats.org/officeDocument/2006/relationships/image" Target="../media/image166.png"/><Relationship Id="rId9" Type="http://schemas.openxmlformats.org/officeDocument/2006/relationships/image" Target="../media/image167.png"/><Relationship Id="rId5" Type="http://schemas.openxmlformats.org/officeDocument/2006/relationships/image" Target="../media/image120.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68.png"/><Relationship Id="rId11" Type="http://schemas.openxmlformats.org/officeDocument/2006/relationships/image" Target="../media/image172.png"/><Relationship Id="rId10" Type="http://schemas.openxmlformats.org/officeDocument/2006/relationships/image" Target="../media/image164.png"/><Relationship Id="rId13" Type="http://schemas.openxmlformats.org/officeDocument/2006/relationships/image" Target="../media/image174.png"/><Relationship Id="rId12" Type="http://schemas.openxmlformats.org/officeDocument/2006/relationships/image" Target="../media/image173.png"/><Relationship Id="rId14" Type="http://schemas.openxmlformats.org/officeDocument/2006/relationships/image" Target="../media/image1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7.xml"/><Relationship Id="rId3" Type="http://schemas.openxmlformats.org/officeDocument/2006/relationships/image" Target="../media/image160.png"/><Relationship Id="rId4" Type="http://schemas.openxmlformats.org/officeDocument/2006/relationships/image" Target="../media/image166.png"/><Relationship Id="rId9" Type="http://schemas.openxmlformats.org/officeDocument/2006/relationships/image" Target="../media/image167.png"/><Relationship Id="rId5" Type="http://schemas.openxmlformats.org/officeDocument/2006/relationships/image" Target="../media/image120.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68.png"/><Relationship Id="rId11" Type="http://schemas.openxmlformats.org/officeDocument/2006/relationships/image" Target="../media/image172.png"/><Relationship Id="rId10" Type="http://schemas.openxmlformats.org/officeDocument/2006/relationships/image" Target="../media/image164.png"/><Relationship Id="rId13" Type="http://schemas.openxmlformats.org/officeDocument/2006/relationships/image" Target="../media/image174.png"/><Relationship Id="rId12" Type="http://schemas.openxmlformats.org/officeDocument/2006/relationships/image" Target="../media/image173.png"/><Relationship Id="rId15" Type="http://schemas.openxmlformats.org/officeDocument/2006/relationships/image" Target="../media/image175.png"/><Relationship Id="rId14" Type="http://schemas.openxmlformats.org/officeDocument/2006/relationships/image" Target="../media/image176.png"/><Relationship Id="rId17" Type="http://schemas.openxmlformats.org/officeDocument/2006/relationships/image" Target="../media/image177.png"/><Relationship Id="rId16" Type="http://schemas.openxmlformats.org/officeDocument/2006/relationships/image" Target="../media/image179.png"/></Relationships>
</file>

<file path=ppt/slides/_rels/slide48.xml.rels><?xml version="1.0" encoding="UTF-8" standalone="yes"?><Relationships xmlns="http://schemas.openxmlformats.org/package/2006/relationships"><Relationship Id="rId20" Type="http://schemas.openxmlformats.org/officeDocument/2006/relationships/image" Target="../media/image177.png"/><Relationship Id="rId1" Type="http://schemas.openxmlformats.org/officeDocument/2006/relationships/slideLayout" Target="../slideLayouts/slideLayout51.xml"/><Relationship Id="rId2" Type="http://schemas.openxmlformats.org/officeDocument/2006/relationships/notesSlide" Target="../notesSlides/notesSlide48.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68.png"/><Relationship Id="rId5" Type="http://schemas.openxmlformats.org/officeDocument/2006/relationships/image" Target="../media/image162.png"/><Relationship Id="rId6" Type="http://schemas.openxmlformats.org/officeDocument/2006/relationships/image" Target="../media/image164.png"/><Relationship Id="rId7" Type="http://schemas.openxmlformats.org/officeDocument/2006/relationships/image" Target="../media/image166.png"/><Relationship Id="rId8" Type="http://schemas.openxmlformats.org/officeDocument/2006/relationships/image" Target="../media/image167.png"/><Relationship Id="rId11" Type="http://schemas.openxmlformats.org/officeDocument/2006/relationships/image" Target="../media/image172.png"/><Relationship Id="rId10" Type="http://schemas.openxmlformats.org/officeDocument/2006/relationships/image" Target="../media/image169.png"/><Relationship Id="rId13" Type="http://schemas.openxmlformats.org/officeDocument/2006/relationships/image" Target="../media/image170.png"/><Relationship Id="rId12" Type="http://schemas.openxmlformats.org/officeDocument/2006/relationships/image" Target="../media/image120.png"/><Relationship Id="rId15" Type="http://schemas.openxmlformats.org/officeDocument/2006/relationships/image" Target="../media/image173.png"/><Relationship Id="rId14" Type="http://schemas.openxmlformats.org/officeDocument/2006/relationships/image" Target="../media/image171.png"/><Relationship Id="rId17" Type="http://schemas.openxmlformats.org/officeDocument/2006/relationships/image" Target="../media/image176.png"/><Relationship Id="rId16" Type="http://schemas.openxmlformats.org/officeDocument/2006/relationships/image" Target="../media/image174.png"/><Relationship Id="rId19" Type="http://schemas.openxmlformats.org/officeDocument/2006/relationships/image" Target="../media/image179.png"/><Relationship Id="rId18" Type="http://schemas.openxmlformats.org/officeDocument/2006/relationships/image" Target="../media/image175.png"/></Relationships>
</file>

<file path=ppt/slides/_rels/slide49.xml.rels><?xml version="1.0" encoding="UTF-8" standalone="yes"?><Relationships xmlns="http://schemas.openxmlformats.org/package/2006/relationships"><Relationship Id="rId20" Type="http://schemas.openxmlformats.org/officeDocument/2006/relationships/image" Target="../media/image177.png"/><Relationship Id="rId1" Type="http://schemas.openxmlformats.org/officeDocument/2006/relationships/slideLayout" Target="../slideLayouts/slideLayout51.xml"/><Relationship Id="rId2" Type="http://schemas.openxmlformats.org/officeDocument/2006/relationships/notesSlide" Target="../notesSlides/notesSlide49.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68.png"/><Relationship Id="rId5" Type="http://schemas.openxmlformats.org/officeDocument/2006/relationships/image" Target="../media/image162.png"/><Relationship Id="rId6" Type="http://schemas.openxmlformats.org/officeDocument/2006/relationships/image" Target="../media/image164.png"/><Relationship Id="rId7" Type="http://schemas.openxmlformats.org/officeDocument/2006/relationships/image" Target="../media/image166.png"/><Relationship Id="rId8" Type="http://schemas.openxmlformats.org/officeDocument/2006/relationships/image" Target="../media/image167.png"/><Relationship Id="rId11" Type="http://schemas.openxmlformats.org/officeDocument/2006/relationships/image" Target="../media/image172.png"/><Relationship Id="rId10" Type="http://schemas.openxmlformats.org/officeDocument/2006/relationships/image" Target="../media/image169.png"/><Relationship Id="rId13" Type="http://schemas.openxmlformats.org/officeDocument/2006/relationships/image" Target="../media/image170.png"/><Relationship Id="rId12" Type="http://schemas.openxmlformats.org/officeDocument/2006/relationships/image" Target="../media/image120.png"/><Relationship Id="rId15" Type="http://schemas.openxmlformats.org/officeDocument/2006/relationships/image" Target="../media/image173.png"/><Relationship Id="rId14" Type="http://schemas.openxmlformats.org/officeDocument/2006/relationships/image" Target="../media/image171.png"/><Relationship Id="rId17" Type="http://schemas.openxmlformats.org/officeDocument/2006/relationships/image" Target="../media/image176.png"/><Relationship Id="rId16" Type="http://schemas.openxmlformats.org/officeDocument/2006/relationships/image" Target="../media/image174.png"/><Relationship Id="rId19" Type="http://schemas.openxmlformats.org/officeDocument/2006/relationships/image" Target="../media/image179.png"/><Relationship Id="rId18" Type="http://schemas.openxmlformats.org/officeDocument/2006/relationships/image" Target="../media/image1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92.png"/><Relationship Id="rId4" Type="http://schemas.openxmlformats.org/officeDocument/2006/relationships/image" Target="../media/image93.png"/><Relationship Id="rId9" Type="http://schemas.openxmlformats.org/officeDocument/2006/relationships/image" Target="../media/image95.png"/><Relationship Id="rId5" Type="http://schemas.openxmlformats.org/officeDocument/2006/relationships/image" Target="../media/image91.png"/><Relationship Id="rId6" Type="http://schemas.openxmlformats.org/officeDocument/2006/relationships/image" Target="../media/image90.png"/><Relationship Id="rId7" Type="http://schemas.openxmlformats.org/officeDocument/2006/relationships/image" Target="../media/image89.png"/><Relationship Id="rId8" Type="http://schemas.openxmlformats.org/officeDocument/2006/relationships/image" Target="../media/image94.png"/><Relationship Id="rId11" Type="http://schemas.openxmlformats.org/officeDocument/2006/relationships/image" Target="../media/image97.png"/><Relationship Id="rId10" Type="http://schemas.openxmlformats.org/officeDocument/2006/relationships/image" Target="../media/image98.png"/><Relationship Id="rId13" Type="http://schemas.openxmlformats.org/officeDocument/2006/relationships/image" Target="../media/image99.png"/><Relationship Id="rId12" Type="http://schemas.openxmlformats.org/officeDocument/2006/relationships/image" Target="../media/image96.png"/><Relationship Id="rId15" Type="http://schemas.openxmlformats.org/officeDocument/2006/relationships/image" Target="../media/image100.png"/><Relationship Id="rId14" Type="http://schemas.openxmlformats.org/officeDocument/2006/relationships/image" Target="../media/image101.png"/></Relationships>
</file>

<file path=ppt/slides/_rels/slide50.xml.rels><?xml version="1.0" encoding="UTF-8" standalone="yes"?><Relationships xmlns="http://schemas.openxmlformats.org/package/2006/relationships"><Relationship Id="rId20" Type="http://schemas.openxmlformats.org/officeDocument/2006/relationships/image" Target="../media/image179.png"/><Relationship Id="rId21" Type="http://schemas.openxmlformats.org/officeDocument/2006/relationships/image" Target="../media/image177.png"/><Relationship Id="rId1" Type="http://schemas.openxmlformats.org/officeDocument/2006/relationships/slideLayout" Target="../slideLayouts/slideLayout51.xml"/><Relationship Id="rId2" Type="http://schemas.openxmlformats.org/officeDocument/2006/relationships/notesSlide" Target="../notesSlides/notesSlide50.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67.png"/><Relationship Id="rId5" Type="http://schemas.openxmlformats.org/officeDocument/2006/relationships/image" Target="../media/image162.png"/><Relationship Id="rId6" Type="http://schemas.openxmlformats.org/officeDocument/2006/relationships/image" Target="../media/image164.png"/><Relationship Id="rId7" Type="http://schemas.openxmlformats.org/officeDocument/2006/relationships/image" Target="../media/image163.png"/><Relationship Id="rId8" Type="http://schemas.openxmlformats.org/officeDocument/2006/relationships/image" Target="../media/image166.png"/><Relationship Id="rId11" Type="http://schemas.openxmlformats.org/officeDocument/2006/relationships/image" Target="../media/image169.png"/><Relationship Id="rId10" Type="http://schemas.openxmlformats.org/officeDocument/2006/relationships/image" Target="../media/image168.png"/><Relationship Id="rId13" Type="http://schemas.openxmlformats.org/officeDocument/2006/relationships/image" Target="../media/image120.png"/><Relationship Id="rId12" Type="http://schemas.openxmlformats.org/officeDocument/2006/relationships/image" Target="../media/image172.png"/><Relationship Id="rId15" Type="http://schemas.openxmlformats.org/officeDocument/2006/relationships/image" Target="../media/image171.png"/><Relationship Id="rId14" Type="http://schemas.openxmlformats.org/officeDocument/2006/relationships/image" Target="../media/image170.png"/><Relationship Id="rId17" Type="http://schemas.openxmlformats.org/officeDocument/2006/relationships/image" Target="../media/image174.png"/><Relationship Id="rId16" Type="http://schemas.openxmlformats.org/officeDocument/2006/relationships/image" Target="../media/image173.png"/><Relationship Id="rId19" Type="http://schemas.openxmlformats.org/officeDocument/2006/relationships/image" Target="../media/image175.png"/><Relationship Id="rId18" Type="http://schemas.openxmlformats.org/officeDocument/2006/relationships/image" Target="../media/image176.png"/></Relationships>
</file>

<file path=ppt/slides/_rels/slide51.xml.rels><?xml version="1.0" encoding="UTF-8" standalone="yes"?><Relationships xmlns="http://schemas.openxmlformats.org/package/2006/relationships"><Relationship Id="rId20" Type="http://schemas.openxmlformats.org/officeDocument/2006/relationships/image" Target="../media/image175.png"/><Relationship Id="rId22" Type="http://schemas.openxmlformats.org/officeDocument/2006/relationships/image" Target="../media/image177.png"/><Relationship Id="rId21" Type="http://schemas.openxmlformats.org/officeDocument/2006/relationships/image" Target="../media/image179.png"/><Relationship Id="rId23" Type="http://schemas.openxmlformats.org/officeDocument/2006/relationships/image" Target="../media/image178.png"/><Relationship Id="rId1" Type="http://schemas.openxmlformats.org/officeDocument/2006/relationships/slideLayout" Target="../slideLayouts/slideLayout51.xml"/><Relationship Id="rId2" Type="http://schemas.openxmlformats.org/officeDocument/2006/relationships/notesSlide" Target="../notesSlides/notesSlide51.xml"/><Relationship Id="rId3"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66.png"/><Relationship Id="rId5" Type="http://schemas.openxmlformats.org/officeDocument/2006/relationships/image" Target="../media/image162.png"/><Relationship Id="rId6" Type="http://schemas.openxmlformats.org/officeDocument/2006/relationships/image" Target="../media/image164.png"/><Relationship Id="rId7" Type="http://schemas.openxmlformats.org/officeDocument/2006/relationships/image" Target="../media/image163.png"/><Relationship Id="rId8" Type="http://schemas.openxmlformats.org/officeDocument/2006/relationships/image" Target="../media/image165.png"/><Relationship Id="rId11" Type="http://schemas.openxmlformats.org/officeDocument/2006/relationships/image" Target="../media/image168.png"/><Relationship Id="rId10" Type="http://schemas.openxmlformats.org/officeDocument/2006/relationships/image" Target="../media/image167.png"/><Relationship Id="rId13" Type="http://schemas.openxmlformats.org/officeDocument/2006/relationships/image" Target="../media/image172.png"/><Relationship Id="rId12" Type="http://schemas.openxmlformats.org/officeDocument/2006/relationships/image" Target="../media/image169.png"/><Relationship Id="rId15" Type="http://schemas.openxmlformats.org/officeDocument/2006/relationships/image" Target="../media/image170.png"/><Relationship Id="rId14" Type="http://schemas.openxmlformats.org/officeDocument/2006/relationships/image" Target="../media/image120.png"/><Relationship Id="rId17" Type="http://schemas.openxmlformats.org/officeDocument/2006/relationships/image" Target="../media/image173.png"/><Relationship Id="rId16" Type="http://schemas.openxmlformats.org/officeDocument/2006/relationships/image" Target="../media/image171.png"/><Relationship Id="rId19" Type="http://schemas.openxmlformats.org/officeDocument/2006/relationships/image" Target="../media/image176.png"/><Relationship Id="rId18" Type="http://schemas.openxmlformats.org/officeDocument/2006/relationships/image" Target="../media/image1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53.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80.png"/><Relationship Id="rId6" Type="http://schemas.openxmlformats.org/officeDocument/2006/relationships/image" Target="../media/image187.png"/><Relationship Id="rId7" Type="http://schemas.openxmlformats.org/officeDocument/2006/relationships/image" Target="../media/image184.png"/><Relationship Id="rId8" Type="http://schemas.openxmlformats.org/officeDocument/2006/relationships/image" Target="../media/image18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54.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80.png"/><Relationship Id="rId6" Type="http://schemas.openxmlformats.org/officeDocument/2006/relationships/image" Target="../media/image187.png"/><Relationship Id="rId7" Type="http://schemas.openxmlformats.org/officeDocument/2006/relationships/image" Target="../media/image184.png"/><Relationship Id="rId8" Type="http://schemas.openxmlformats.org/officeDocument/2006/relationships/image" Target="../media/image18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55.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80.png"/><Relationship Id="rId6" Type="http://schemas.openxmlformats.org/officeDocument/2006/relationships/image" Target="../media/image183.png"/><Relationship Id="rId7" Type="http://schemas.openxmlformats.org/officeDocument/2006/relationships/image" Target="../media/image184.png"/><Relationship Id="rId8" Type="http://schemas.openxmlformats.org/officeDocument/2006/relationships/image" Target="../media/image1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7.xml"/><Relationship Id="rId3" Type="http://schemas.openxmlformats.org/officeDocument/2006/relationships/image" Target="../media/image1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8.xml"/><Relationship Id="rId3" Type="http://schemas.openxmlformats.org/officeDocument/2006/relationships/image" Target="../media/image1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9.xml"/><Relationship Id="rId3" Type="http://schemas.openxmlformats.org/officeDocument/2006/relationships/image" Target="../media/image1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0.xml"/><Relationship Id="rId3" Type="http://schemas.openxmlformats.org/officeDocument/2006/relationships/image" Target="../media/image1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62.xml"/><Relationship Id="rId3" Type="http://schemas.openxmlformats.org/officeDocument/2006/relationships/image" Target="../media/image193.png"/><Relationship Id="rId4" Type="http://schemas.openxmlformats.org/officeDocument/2006/relationships/image" Target="../media/image19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3.xml"/><Relationship Id="rId3" Type="http://schemas.openxmlformats.org/officeDocument/2006/relationships/hyperlink" Target="https://docs.openshift.org/latest/minishift/getting-started/installing.html" TargetMode="External"/><Relationship Id="rId4" Type="http://schemas.openxmlformats.org/officeDocument/2006/relationships/hyperlink" Target="https://github.com/minishift/minishift/releases" TargetMode="External"/><Relationship Id="rId5" Type="http://schemas.openxmlformats.org/officeDocument/2006/relationships/hyperlink" Target="https://www.virtualbox.org/wiki/Download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66.xml"/><Relationship Id="rId3" Type="http://schemas.openxmlformats.org/officeDocument/2006/relationships/image" Target="../media/image190.png"/><Relationship Id="rId4" Type="http://schemas.openxmlformats.org/officeDocument/2006/relationships/image" Target="../media/image192.png"/><Relationship Id="rId5" Type="http://schemas.openxmlformats.org/officeDocument/2006/relationships/image" Target="../media/image191.png"/><Relationship Id="rId6" Type="http://schemas.openxmlformats.org/officeDocument/2006/relationships/image" Target="../media/image1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7.xml"/><Relationship Id="rId3" Type="http://schemas.openxmlformats.org/officeDocument/2006/relationships/image" Target="../media/image1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8.xml"/><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xml"/><Relationship Id="rId3" Type="http://schemas.openxmlformats.org/officeDocument/2006/relationships/image" Target="../media/image102.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2.xml"/><Relationship Id="rId3" Type="http://schemas.openxmlformats.org/officeDocument/2006/relationships/image" Target="../media/image19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5.xml"/><Relationship Id="rId3" Type="http://schemas.openxmlformats.org/officeDocument/2006/relationships/image" Target="../media/image20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77.xml"/><Relationship Id="rId3" Type="http://schemas.openxmlformats.org/officeDocument/2006/relationships/image" Target="../media/image20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8.xml"/><Relationship Id="rId3" Type="http://schemas.openxmlformats.org/officeDocument/2006/relationships/image" Target="../media/image199.png"/><Relationship Id="rId4" Type="http://schemas.openxmlformats.org/officeDocument/2006/relationships/image" Target="../media/image20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9.xml"/><Relationship Id="rId3" Type="http://schemas.openxmlformats.org/officeDocument/2006/relationships/image" Target="../media/image1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xml"/><Relationship Id="rId3" Type="http://schemas.openxmlformats.org/officeDocument/2006/relationships/image" Target="../media/image103.png"/><Relationship Id="rId4" Type="http://schemas.openxmlformats.org/officeDocument/2006/relationships/image" Target="../media/image108.png"/><Relationship Id="rId5" Type="http://schemas.openxmlformats.org/officeDocument/2006/relationships/image" Target="../media/image141.png"/><Relationship Id="rId6" Type="http://schemas.openxmlformats.org/officeDocument/2006/relationships/image" Target="../media/image10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2.xml"/><Relationship Id="rId3" Type="http://schemas.openxmlformats.org/officeDocument/2006/relationships/image" Target="../media/image200.png"/><Relationship Id="rId4" Type="http://schemas.openxmlformats.org/officeDocument/2006/relationships/image" Target="../media/image202.png"/><Relationship Id="rId5" Type="http://schemas.openxmlformats.org/officeDocument/2006/relationships/image" Target="../media/image2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84.xml"/><Relationship Id="rId3" Type="http://schemas.openxmlformats.org/officeDocument/2006/relationships/image" Target="../media/image207.png"/><Relationship Id="rId4" Type="http://schemas.openxmlformats.org/officeDocument/2006/relationships/image" Target="../media/image209.png"/><Relationship Id="rId5"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85.xml"/><Relationship Id="rId3" Type="http://schemas.openxmlformats.org/officeDocument/2006/relationships/image" Target="../media/image206.png"/><Relationship Id="rId4" Type="http://schemas.openxmlformats.org/officeDocument/2006/relationships/image" Target="../media/image20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86.xml"/><Relationship Id="rId3" Type="http://schemas.openxmlformats.org/officeDocument/2006/relationships/image" Target="../media/image2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88.xml"/><Relationship Id="rId3" Type="http://schemas.openxmlformats.org/officeDocument/2006/relationships/image" Target="../media/image215.png"/><Relationship Id="rId4" Type="http://schemas.openxmlformats.org/officeDocument/2006/relationships/image" Target="../media/image211.png"/><Relationship Id="rId5" Type="http://schemas.openxmlformats.org/officeDocument/2006/relationships/image" Target="../media/image2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89.xml"/><Relationship Id="rId3" Type="http://schemas.openxmlformats.org/officeDocument/2006/relationships/image" Target="../media/image2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90.xml"/><Relationship Id="rId3" Type="http://schemas.openxmlformats.org/officeDocument/2006/relationships/image" Target="../media/image230.png"/><Relationship Id="rId4" Type="http://schemas.openxmlformats.org/officeDocument/2006/relationships/image" Target="../media/image212.png"/><Relationship Id="rId5" Type="http://schemas.openxmlformats.org/officeDocument/2006/relationships/image" Target="../media/image2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91.xml"/><Relationship Id="rId3" Type="http://schemas.openxmlformats.org/officeDocument/2006/relationships/image" Target="../media/image2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93.xml"/><Relationship Id="rId3" Type="http://schemas.openxmlformats.org/officeDocument/2006/relationships/image" Target="../media/image216.jpg"/><Relationship Id="rId4" Type="http://schemas.openxmlformats.org/officeDocument/2006/relationships/image" Target="../media/image218.jpg"/><Relationship Id="rId9" Type="http://schemas.openxmlformats.org/officeDocument/2006/relationships/image" Target="../media/image222.jpg"/><Relationship Id="rId5" Type="http://schemas.openxmlformats.org/officeDocument/2006/relationships/image" Target="../media/image217.jpg"/><Relationship Id="rId6" Type="http://schemas.openxmlformats.org/officeDocument/2006/relationships/image" Target="../media/image219.jpg"/><Relationship Id="rId7" Type="http://schemas.openxmlformats.org/officeDocument/2006/relationships/image" Target="../media/image221.jpg"/><Relationship Id="rId8" Type="http://schemas.openxmlformats.org/officeDocument/2006/relationships/image" Target="../media/image220.png"/><Relationship Id="rId11" Type="http://schemas.openxmlformats.org/officeDocument/2006/relationships/image" Target="../media/image224.png"/><Relationship Id="rId10" Type="http://schemas.openxmlformats.org/officeDocument/2006/relationships/image" Target="../media/image223.jpg"/><Relationship Id="rId12" Type="http://schemas.openxmlformats.org/officeDocument/2006/relationships/image" Target="../media/image22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94.xml"/><Relationship Id="rId3" Type="http://schemas.openxmlformats.org/officeDocument/2006/relationships/image" Target="../media/image219.jpg"/><Relationship Id="rId4" Type="http://schemas.openxmlformats.org/officeDocument/2006/relationships/image" Target="../media/image221.jpg"/><Relationship Id="rId9" Type="http://schemas.openxmlformats.org/officeDocument/2006/relationships/image" Target="../media/image222.jpg"/><Relationship Id="rId5" Type="http://schemas.openxmlformats.org/officeDocument/2006/relationships/image" Target="../media/image218.jpg"/><Relationship Id="rId6" Type="http://schemas.openxmlformats.org/officeDocument/2006/relationships/image" Target="../media/image217.jpg"/><Relationship Id="rId7" Type="http://schemas.openxmlformats.org/officeDocument/2006/relationships/image" Target="../media/image220.png"/><Relationship Id="rId8" Type="http://schemas.openxmlformats.org/officeDocument/2006/relationships/image" Target="../media/image216.jpg"/><Relationship Id="rId11" Type="http://schemas.openxmlformats.org/officeDocument/2006/relationships/image" Target="../media/image224.png"/><Relationship Id="rId10" Type="http://schemas.openxmlformats.org/officeDocument/2006/relationships/image" Target="../media/image223.jpg"/><Relationship Id="rId12" Type="http://schemas.openxmlformats.org/officeDocument/2006/relationships/image" Target="../media/image2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95.xml"/><Relationship Id="rId3" Type="http://schemas.openxmlformats.org/officeDocument/2006/relationships/image" Target="../media/image226.png"/><Relationship Id="rId4" Type="http://schemas.openxmlformats.org/officeDocument/2006/relationships/image" Target="../media/image22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96.xml"/><Relationship Id="rId3" Type="http://schemas.openxmlformats.org/officeDocument/2006/relationships/image" Target="../media/image226.png"/><Relationship Id="rId4" Type="http://schemas.openxmlformats.org/officeDocument/2006/relationships/image" Target="../media/image22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97.xml"/><Relationship Id="rId3" Type="http://schemas.openxmlformats.org/officeDocument/2006/relationships/image" Target="../media/image228.png"/><Relationship Id="rId4" Type="http://schemas.openxmlformats.org/officeDocument/2006/relationships/image" Target="../media/image24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98.xml"/><Relationship Id="rId3" Type="http://schemas.openxmlformats.org/officeDocument/2006/relationships/image" Target="../media/image229.png"/><Relationship Id="rId4" Type="http://schemas.openxmlformats.org/officeDocument/2006/relationships/image" Target="../media/image232.png"/><Relationship Id="rId5" Type="http://schemas.openxmlformats.org/officeDocument/2006/relationships/image" Target="../media/image2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138"/>
          <p:cNvSpPr txBox="1"/>
          <p:nvPr>
            <p:ph type="title"/>
          </p:nvPr>
        </p:nvSpPr>
        <p:spPr>
          <a:xfrm>
            <a:off x="1784600" y="2257175"/>
            <a:ext cx="6566400" cy="160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2600"/>
              <a:t>TECHNOLOGY TRENDS</a:t>
            </a:r>
            <a:endParaRPr sz="2600"/>
          </a:p>
          <a:p>
            <a:pPr indent="0" lvl="0" marL="0">
              <a:spcBef>
                <a:spcPts val="0"/>
              </a:spcBef>
              <a:spcAft>
                <a:spcPts val="0"/>
              </a:spcAft>
              <a:buClr>
                <a:schemeClr val="dk1"/>
              </a:buClr>
              <a:buSzPts val="1100"/>
              <a:buFont typeface="Arial"/>
              <a:buNone/>
            </a:pPr>
            <a:r>
              <a:rPr lang="en" sz="1400"/>
              <a:t>ROLE OF</a:t>
            </a:r>
            <a:endParaRPr sz="1400"/>
          </a:p>
          <a:p>
            <a:pPr indent="0" lvl="0" marL="0">
              <a:spcBef>
                <a:spcPts val="0"/>
              </a:spcBef>
              <a:spcAft>
                <a:spcPts val="0"/>
              </a:spcAft>
              <a:buNone/>
            </a:pPr>
            <a:r>
              <a:rPr lang="en" sz="2600"/>
              <a:t>OPENSHIFT CONTAINER PLATFORM</a:t>
            </a:r>
            <a:endParaRPr sz="2600"/>
          </a:p>
          <a:p>
            <a:pPr indent="0" lvl="0" marL="0" rtl="0">
              <a:spcBef>
                <a:spcPts val="0"/>
              </a:spcBef>
              <a:spcAft>
                <a:spcPts val="0"/>
              </a:spcAft>
              <a:buNone/>
            </a:pPr>
            <a:r>
              <a:rPr lang="en" sz="1400"/>
              <a:t>OVERVIEW</a:t>
            </a:r>
            <a:endParaRPr sz="1800"/>
          </a:p>
        </p:txBody>
      </p:sp>
      <p:sp>
        <p:nvSpPr>
          <p:cNvPr id="735" name="Google Shape;735;p138"/>
          <p:cNvSpPr txBox="1"/>
          <p:nvPr/>
        </p:nvSpPr>
        <p:spPr>
          <a:xfrm>
            <a:off x="1818000" y="4388275"/>
            <a:ext cx="3000000" cy="6474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solidFill>
                  <a:schemeClr val="lt1"/>
                </a:solidFill>
                <a:latin typeface="Proxima Nova"/>
                <a:ea typeface="Proxima Nova"/>
                <a:cs typeface="Proxima Nova"/>
                <a:sym typeface="Proxima Nova"/>
              </a:rPr>
              <a:t>Wael Eldoamiry</a:t>
            </a:r>
            <a:endParaRPr>
              <a:solidFill>
                <a:schemeClr val="lt1"/>
              </a:solidFill>
              <a:latin typeface="Proxima Nova"/>
              <a:ea typeface="Proxima Nova"/>
              <a:cs typeface="Proxima Nova"/>
              <a:sym typeface="Proxima Nova"/>
            </a:endParaRPr>
          </a:p>
          <a:p>
            <a:pPr indent="0" lvl="0" marL="0" rtl="0">
              <a:spcBef>
                <a:spcPts val="0"/>
              </a:spcBef>
              <a:spcAft>
                <a:spcPts val="0"/>
              </a:spcAft>
              <a:buNone/>
            </a:pPr>
            <a:r>
              <a:rPr lang="en">
                <a:solidFill>
                  <a:schemeClr val="lt1"/>
                </a:solidFill>
                <a:latin typeface="Proxima Nova"/>
                <a:ea typeface="Proxima Nova"/>
                <a:cs typeface="Proxima Nova"/>
                <a:sym typeface="Proxima Nova"/>
              </a:rPr>
              <a:t>Solution Architect</a:t>
            </a:r>
            <a:endParaRPr>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147"/>
          <p:cNvSpPr txBox="1"/>
          <p:nvPr/>
        </p:nvSpPr>
        <p:spPr>
          <a:xfrm>
            <a:off x="627825" y="2973700"/>
            <a:ext cx="2808000" cy="136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Adopting a container strategy will allow </a:t>
            </a:r>
            <a:r>
              <a:rPr b="1" i="0" lang="en" sz="1800" u="none" cap="none" strike="noStrike">
                <a:solidFill>
                  <a:srgbClr val="000000"/>
                </a:solidFill>
              </a:rPr>
              <a:t>applications</a:t>
            </a:r>
            <a:r>
              <a:rPr b="0" i="0" lang="en" sz="1800" u="none" cap="none" strike="noStrike">
                <a:solidFill>
                  <a:srgbClr val="000000"/>
                </a:solidFill>
                <a:latin typeface="Arial"/>
                <a:ea typeface="Arial"/>
                <a:cs typeface="Arial"/>
                <a:sym typeface="Arial"/>
              </a:rPr>
              <a:t> to be easily </a:t>
            </a:r>
            <a:r>
              <a:rPr b="1" i="0" lang="en" sz="1800" u="none" cap="none" strike="noStrike">
                <a:solidFill>
                  <a:srgbClr val="000000"/>
                </a:solidFill>
              </a:rPr>
              <a:t>shared</a:t>
            </a:r>
            <a:r>
              <a:rPr b="0" i="0" lang="en" sz="1800" u="none" cap="none" strike="noStrike">
                <a:solidFill>
                  <a:srgbClr val="000000"/>
                </a:solidFill>
                <a:latin typeface="Arial"/>
                <a:ea typeface="Arial"/>
                <a:cs typeface="Arial"/>
                <a:sym typeface="Arial"/>
              </a:rPr>
              <a:t> and </a:t>
            </a:r>
            <a:r>
              <a:rPr b="1" i="0" lang="en" sz="1800" u="none" cap="none" strike="noStrike">
                <a:solidFill>
                  <a:srgbClr val="000000"/>
                </a:solidFill>
              </a:rPr>
              <a:t>deployed</a:t>
            </a:r>
            <a:r>
              <a:rPr b="0" i="0" lang="en" sz="1800" u="none" cap="none" strike="noStrike">
                <a:solidFill>
                  <a:srgbClr val="000000"/>
                </a:solidFill>
                <a:latin typeface="Arial"/>
                <a:ea typeface="Arial"/>
                <a:cs typeface="Arial"/>
                <a:sym typeface="Arial"/>
              </a:rPr>
              <a:t>.</a:t>
            </a:r>
            <a:endParaRPr/>
          </a:p>
        </p:txBody>
      </p:sp>
      <p:pic>
        <p:nvPicPr>
          <p:cNvPr descr="rht-container-build.png" id="893" name="Google Shape;893;p147"/>
          <p:cNvPicPr preferRelativeResize="0"/>
          <p:nvPr/>
        </p:nvPicPr>
        <p:blipFill rotWithShape="1">
          <a:blip r:embed="rId3">
            <a:alphaModFix/>
          </a:blip>
          <a:srcRect b="0" l="0" r="0" t="0"/>
          <a:stretch/>
        </p:blipFill>
        <p:spPr>
          <a:xfrm>
            <a:off x="4681550" y="1910350"/>
            <a:ext cx="3121500" cy="1597800"/>
          </a:xfrm>
          <a:prstGeom prst="rect">
            <a:avLst/>
          </a:prstGeom>
          <a:noFill/>
          <a:ln>
            <a:noFill/>
          </a:ln>
        </p:spPr>
      </p:pic>
      <p:sp>
        <p:nvSpPr>
          <p:cNvPr id="894" name="Google Shape;894;p147"/>
          <p:cNvSpPr txBox="1"/>
          <p:nvPr/>
        </p:nvSpPr>
        <p:spPr>
          <a:xfrm>
            <a:off x="685800" y="8101"/>
            <a:ext cx="7772400" cy="90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Font typeface="Proxima Nova"/>
              <a:buNone/>
            </a:pPr>
            <a:r>
              <a:rPr lang="en" sz="2800">
                <a:solidFill>
                  <a:schemeClr val="dk1"/>
                </a:solidFill>
              </a:rPr>
              <a:t>CONTAINERS</a:t>
            </a:r>
            <a:endParaRPr sz="2800"/>
          </a:p>
        </p:txBody>
      </p:sp>
      <p:sp>
        <p:nvSpPr>
          <p:cNvPr id="895" name="Google Shape;895;p147"/>
          <p:cNvSpPr txBox="1"/>
          <p:nvPr/>
        </p:nvSpPr>
        <p:spPr>
          <a:xfrm>
            <a:off x="826650" y="912274"/>
            <a:ext cx="74907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2400"/>
              <a:t>What is “Container”?</a:t>
            </a:r>
            <a:endParaRPr sz="2400"/>
          </a:p>
        </p:txBody>
      </p:sp>
      <p:sp>
        <p:nvSpPr>
          <p:cNvPr id="896" name="Google Shape;896;p147"/>
          <p:cNvSpPr txBox="1"/>
          <p:nvPr/>
        </p:nvSpPr>
        <p:spPr>
          <a:xfrm>
            <a:off x="4995050" y="3546925"/>
            <a:ext cx="2808000" cy="83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lang="en" sz="1200"/>
              <a:t>Package application &amp; dependencies</a:t>
            </a:r>
            <a:endParaRPr sz="1200"/>
          </a:p>
          <a:p>
            <a:pPr indent="0" lvl="0" marL="0" marR="0" rtl="0" algn="l">
              <a:lnSpc>
                <a:spcPct val="115000"/>
              </a:lnSpc>
              <a:spcBef>
                <a:spcPts val="0"/>
              </a:spcBef>
              <a:spcAft>
                <a:spcPts val="0"/>
              </a:spcAft>
              <a:buClr>
                <a:srgbClr val="000000"/>
              </a:buClr>
              <a:buFont typeface="Arial"/>
              <a:buNone/>
            </a:pPr>
            <a:r>
              <a:rPr lang="en" sz="1200"/>
              <a:t>Simplify deployment</a:t>
            </a:r>
            <a:endParaRPr sz="1200"/>
          </a:p>
          <a:p>
            <a:pPr indent="0" lvl="0" marL="0" marR="0" rtl="0" algn="l">
              <a:lnSpc>
                <a:spcPct val="115000"/>
              </a:lnSpc>
              <a:spcBef>
                <a:spcPts val="0"/>
              </a:spcBef>
              <a:spcAft>
                <a:spcPts val="0"/>
              </a:spcAft>
              <a:buClr>
                <a:srgbClr val="000000"/>
              </a:buClr>
              <a:buFont typeface="Arial"/>
              <a:buNone/>
            </a:pPr>
            <a:r>
              <a:rPr lang="en" sz="1200"/>
              <a:t>Speed delivery </a:t>
            </a:r>
            <a:endParaRPr sz="1200"/>
          </a:p>
        </p:txBody>
      </p:sp>
      <p:sp>
        <p:nvSpPr>
          <p:cNvPr id="897" name="Google Shape;897;p1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98" name="Google Shape;898;p147"/>
          <p:cNvSpPr txBox="1"/>
          <p:nvPr/>
        </p:nvSpPr>
        <p:spPr>
          <a:xfrm>
            <a:off x="314325" y="1719175"/>
            <a:ext cx="3121500" cy="1159200"/>
          </a:xfrm>
          <a:prstGeom prst="rect">
            <a:avLst/>
          </a:prstGeom>
          <a:noFill/>
          <a:ln>
            <a:noFill/>
          </a:ln>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lang="en"/>
              <a:t>Easy to deploy and portable across host systems</a:t>
            </a:r>
            <a:endParaRPr/>
          </a:p>
          <a:p>
            <a:pPr indent="-298450" lvl="0" marL="457200" rtl="0">
              <a:lnSpc>
                <a:spcPct val="115000"/>
              </a:lnSpc>
              <a:spcBef>
                <a:spcPts val="0"/>
              </a:spcBef>
              <a:spcAft>
                <a:spcPts val="0"/>
              </a:spcAft>
              <a:buClr>
                <a:schemeClr val="dk1"/>
              </a:buClr>
              <a:buSzPts val="1100"/>
              <a:buChar char="●"/>
            </a:pPr>
            <a:r>
              <a:rPr lang="en"/>
              <a:t>Isolates applications on a host operating systems</a:t>
            </a:r>
            <a:endParaRPr/>
          </a:p>
        </p:txBody>
      </p:sp>
      <p:sp>
        <p:nvSpPr>
          <p:cNvPr id="899" name="Google Shape;899;p147"/>
          <p:cNvSpPr txBox="1"/>
          <p:nvPr/>
        </p:nvSpPr>
        <p:spPr>
          <a:xfrm>
            <a:off x="6547500" y="548575"/>
            <a:ext cx="2247600" cy="1323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verpass"/>
                <a:ea typeface="Overpass"/>
                <a:cs typeface="Overpass"/>
                <a:sym typeface="Overpass"/>
              </a:rPr>
              <a:t>A container image is a </a:t>
            </a:r>
            <a:r>
              <a:rPr b="1" lang="en" sz="1200">
                <a:latin typeface="Overpass"/>
                <a:ea typeface="Overpass"/>
                <a:cs typeface="Overpass"/>
                <a:sym typeface="Overpass"/>
              </a:rPr>
              <a:t>lightweight</a:t>
            </a:r>
            <a:r>
              <a:rPr lang="en" sz="1200">
                <a:latin typeface="Overpass"/>
                <a:ea typeface="Overpass"/>
                <a:cs typeface="Overpass"/>
                <a:sym typeface="Overpass"/>
              </a:rPr>
              <a:t>, </a:t>
            </a:r>
            <a:r>
              <a:rPr b="1" lang="en" sz="1200">
                <a:latin typeface="Overpass"/>
                <a:ea typeface="Overpass"/>
                <a:cs typeface="Overpass"/>
                <a:sym typeface="Overpass"/>
              </a:rPr>
              <a:t>stand-alone</a:t>
            </a:r>
            <a:r>
              <a:rPr lang="en" sz="1200">
                <a:latin typeface="Overpass"/>
                <a:ea typeface="Overpass"/>
                <a:cs typeface="Overpass"/>
                <a:sym typeface="Overpass"/>
              </a:rPr>
              <a:t>, executable package of a piece of software that includes everything needed to run it: </a:t>
            </a:r>
            <a:r>
              <a:rPr b="1" lang="en" sz="1200">
                <a:latin typeface="Overpass"/>
                <a:ea typeface="Overpass"/>
                <a:cs typeface="Overpass"/>
                <a:sym typeface="Overpass"/>
              </a:rPr>
              <a:t>code</a:t>
            </a:r>
            <a:r>
              <a:rPr lang="en" sz="1200">
                <a:latin typeface="Overpass"/>
                <a:ea typeface="Overpass"/>
                <a:cs typeface="Overpass"/>
                <a:sym typeface="Overpass"/>
              </a:rPr>
              <a:t>, </a:t>
            </a:r>
            <a:r>
              <a:rPr b="1" lang="en" sz="1200">
                <a:latin typeface="Overpass"/>
                <a:ea typeface="Overpass"/>
                <a:cs typeface="Overpass"/>
                <a:sym typeface="Overpass"/>
              </a:rPr>
              <a:t>runtime</a:t>
            </a:r>
            <a:r>
              <a:rPr lang="en" sz="1200">
                <a:latin typeface="Overpass"/>
                <a:ea typeface="Overpass"/>
                <a:cs typeface="Overpass"/>
                <a:sym typeface="Overpass"/>
              </a:rPr>
              <a:t>, </a:t>
            </a:r>
            <a:r>
              <a:rPr b="1" lang="en" sz="1200">
                <a:latin typeface="Overpass"/>
                <a:ea typeface="Overpass"/>
                <a:cs typeface="Overpass"/>
                <a:sym typeface="Overpass"/>
              </a:rPr>
              <a:t>system tools</a:t>
            </a:r>
            <a:r>
              <a:rPr lang="en" sz="1200">
                <a:latin typeface="Overpass"/>
                <a:ea typeface="Overpass"/>
                <a:cs typeface="Overpass"/>
                <a:sym typeface="Overpass"/>
              </a:rPr>
              <a:t>, </a:t>
            </a:r>
            <a:r>
              <a:rPr b="1" lang="en" sz="1200">
                <a:latin typeface="Overpass"/>
                <a:ea typeface="Overpass"/>
                <a:cs typeface="Overpass"/>
                <a:sym typeface="Overpass"/>
              </a:rPr>
              <a:t>system libraries</a:t>
            </a:r>
            <a:r>
              <a:rPr lang="en" sz="1200">
                <a:latin typeface="Overpass"/>
                <a:ea typeface="Overpass"/>
                <a:cs typeface="Overpass"/>
                <a:sym typeface="Overpass"/>
              </a:rPr>
              <a:t>, </a:t>
            </a:r>
            <a:r>
              <a:rPr b="1" lang="en" sz="1200">
                <a:latin typeface="Overpass"/>
                <a:ea typeface="Overpass"/>
                <a:cs typeface="Overpass"/>
                <a:sym typeface="Overpass"/>
              </a:rPr>
              <a:t>settings</a:t>
            </a:r>
            <a:endParaRPr b="1" sz="1200">
              <a:latin typeface="Overpass"/>
              <a:ea typeface="Overpass"/>
              <a:cs typeface="Overpass"/>
              <a:sym typeface="Overpas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5" name="Shape 3465"/>
        <p:cNvGrpSpPr/>
        <p:nvPr/>
      </p:nvGrpSpPr>
      <p:grpSpPr>
        <a:xfrm>
          <a:off x="0" y="0"/>
          <a:ext cx="0" cy="0"/>
          <a:chOff x="0" y="0"/>
          <a:chExt cx="0" cy="0"/>
        </a:xfrm>
      </p:grpSpPr>
      <p:sp>
        <p:nvSpPr>
          <p:cNvPr id="3466" name="Google Shape;3466;p23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467" name="Google Shape;3467;p23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Overpass"/>
                <a:ea typeface="Overpass"/>
                <a:cs typeface="Overpass"/>
                <a:sym typeface="Overpass"/>
              </a:rPr>
              <a:t>A PLATFORM THAT GROWS WITH YOUR BUSINESS</a:t>
            </a:r>
            <a:endParaRPr/>
          </a:p>
        </p:txBody>
      </p:sp>
      <p:grpSp>
        <p:nvGrpSpPr>
          <p:cNvPr id="3468" name="Google Shape;3468;p237"/>
          <p:cNvGrpSpPr/>
          <p:nvPr/>
        </p:nvGrpSpPr>
        <p:grpSpPr>
          <a:xfrm>
            <a:off x="2434325" y="3899075"/>
            <a:ext cx="4229100" cy="595500"/>
            <a:chOff x="3532900" y="3785375"/>
            <a:chExt cx="4229100" cy="595500"/>
          </a:xfrm>
        </p:grpSpPr>
        <p:sp>
          <p:nvSpPr>
            <p:cNvPr id="3469" name="Google Shape;3469;p237"/>
            <p:cNvSpPr/>
            <p:nvPr/>
          </p:nvSpPr>
          <p:spPr>
            <a:xfrm>
              <a:off x="3532900" y="3785375"/>
              <a:ext cx="4229100" cy="595500"/>
            </a:xfrm>
            <a:prstGeom prst="rect">
              <a:avLst/>
            </a:prstGeom>
            <a:solidFill>
              <a:srgbClr val="004153"/>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700">
                <a:solidFill>
                  <a:srgbClr val="FFFFFF"/>
                </a:solidFill>
                <a:latin typeface="Overpass"/>
                <a:ea typeface="Overpass"/>
                <a:cs typeface="Overpass"/>
                <a:sym typeface="Overpass"/>
              </a:endParaRPr>
            </a:p>
          </p:txBody>
        </p:sp>
        <p:pic>
          <p:nvPicPr>
            <p:cNvPr id="3470" name="Google Shape;3470;p237"/>
            <p:cNvPicPr preferRelativeResize="0"/>
            <p:nvPr/>
          </p:nvPicPr>
          <p:blipFill>
            <a:blip r:embed="rId3">
              <a:alphaModFix/>
            </a:blip>
            <a:stretch>
              <a:fillRect/>
            </a:stretch>
          </p:blipFill>
          <p:spPr>
            <a:xfrm>
              <a:off x="4725661" y="3827975"/>
              <a:ext cx="1985100" cy="510300"/>
            </a:xfrm>
            <a:prstGeom prst="rect">
              <a:avLst/>
            </a:prstGeom>
            <a:noFill/>
            <a:ln>
              <a:noFill/>
            </a:ln>
          </p:spPr>
        </p:pic>
      </p:grpSp>
      <p:sp>
        <p:nvSpPr>
          <p:cNvPr id="3471" name="Google Shape;3471;p237"/>
          <p:cNvSpPr/>
          <p:nvPr/>
        </p:nvSpPr>
        <p:spPr>
          <a:xfrm>
            <a:off x="3509375" y="1223600"/>
            <a:ext cx="1004100" cy="8310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Data Virtualization</a:t>
            </a:r>
            <a:endParaRPr sz="1000">
              <a:solidFill>
                <a:srgbClr val="FFFFFF"/>
              </a:solidFill>
              <a:latin typeface="Overpass"/>
              <a:ea typeface="Overpass"/>
              <a:cs typeface="Overpass"/>
              <a:sym typeface="Overpass"/>
            </a:endParaRPr>
          </a:p>
        </p:txBody>
      </p:sp>
      <p:sp>
        <p:nvSpPr>
          <p:cNvPr id="3472" name="Google Shape;3472;p237"/>
          <p:cNvSpPr/>
          <p:nvPr/>
        </p:nvSpPr>
        <p:spPr>
          <a:xfrm>
            <a:off x="5659485" y="3007239"/>
            <a:ext cx="1004100" cy="8310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Real Time Decision</a:t>
            </a:r>
            <a:endParaRPr sz="1100">
              <a:solidFill>
                <a:srgbClr val="FFFFFF"/>
              </a:solidFill>
              <a:latin typeface="Overpass"/>
              <a:ea typeface="Overpass"/>
              <a:cs typeface="Overpass"/>
              <a:sym typeface="Overpass"/>
            </a:endParaRPr>
          </a:p>
        </p:txBody>
      </p:sp>
      <p:sp>
        <p:nvSpPr>
          <p:cNvPr id="3473" name="Google Shape;3473;p237"/>
          <p:cNvSpPr/>
          <p:nvPr/>
        </p:nvSpPr>
        <p:spPr>
          <a:xfrm>
            <a:off x="4584422" y="1223589"/>
            <a:ext cx="1004100" cy="831000"/>
          </a:xfrm>
          <a:prstGeom prst="rect">
            <a:avLst/>
          </a:prstGeom>
          <a:solidFill>
            <a:srgbClr val="007A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Intelligent</a:t>
            </a:r>
            <a:endParaRPr sz="1100">
              <a:solidFill>
                <a:srgbClr val="FFFFFF"/>
              </a:solidFill>
              <a:latin typeface="Overpass"/>
              <a:ea typeface="Overpass"/>
              <a:cs typeface="Overpass"/>
              <a:sym typeface="Overpass"/>
            </a:endParaRPr>
          </a:p>
          <a:p>
            <a:pPr indent="0" lvl="0" marL="0" rtl="0" algn="ctr">
              <a:spcBef>
                <a:spcPts val="0"/>
              </a:spcBef>
              <a:spcAft>
                <a:spcPts val="0"/>
              </a:spcAft>
              <a:buNone/>
            </a:pPr>
            <a:r>
              <a:rPr lang="en" sz="1100">
                <a:solidFill>
                  <a:srgbClr val="FFFFFF"/>
                </a:solidFill>
                <a:latin typeface="Overpass"/>
                <a:ea typeface="Overpass"/>
                <a:cs typeface="Overpass"/>
                <a:sym typeface="Overpass"/>
              </a:rPr>
              <a:t>Process</a:t>
            </a:r>
            <a:endParaRPr sz="1100">
              <a:solidFill>
                <a:srgbClr val="FFFFFF"/>
              </a:solidFill>
              <a:latin typeface="Overpass"/>
              <a:ea typeface="Overpass"/>
              <a:cs typeface="Overpass"/>
              <a:sym typeface="Overpass"/>
            </a:endParaRPr>
          </a:p>
        </p:txBody>
      </p:sp>
      <p:sp>
        <p:nvSpPr>
          <p:cNvPr id="3474" name="Google Shape;3474;p237"/>
          <p:cNvSpPr/>
          <p:nvPr/>
        </p:nvSpPr>
        <p:spPr>
          <a:xfrm>
            <a:off x="2434335" y="3007261"/>
            <a:ext cx="1004100" cy="8310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Integration</a:t>
            </a:r>
            <a:endParaRPr sz="1100">
              <a:solidFill>
                <a:srgbClr val="FFFFFF"/>
              </a:solidFill>
              <a:latin typeface="Overpass"/>
              <a:ea typeface="Overpass"/>
              <a:cs typeface="Overpass"/>
              <a:sym typeface="Overpass"/>
            </a:endParaRPr>
          </a:p>
        </p:txBody>
      </p:sp>
      <p:sp>
        <p:nvSpPr>
          <p:cNvPr id="3475" name="Google Shape;3475;p237"/>
          <p:cNvSpPr/>
          <p:nvPr/>
        </p:nvSpPr>
        <p:spPr>
          <a:xfrm>
            <a:off x="3509380" y="3007250"/>
            <a:ext cx="1004100" cy="831000"/>
          </a:xfrm>
          <a:prstGeom prst="rect">
            <a:avLst/>
          </a:prstGeom>
          <a:solidFill>
            <a:srgbClr val="007A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Messaging</a:t>
            </a:r>
            <a:endParaRPr sz="1100">
              <a:solidFill>
                <a:srgbClr val="FFFFFF"/>
              </a:solidFill>
              <a:latin typeface="Overpass"/>
              <a:ea typeface="Overpass"/>
              <a:cs typeface="Overpass"/>
              <a:sym typeface="Overpass"/>
            </a:endParaRPr>
          </a:p>
        </p:txBody>
      </p:sp>
      <p:sp>
        <p:nvSpPr>
          <p:cNvPr id="3476" name="Google Shape;3476;p237"/>
          <p:cNvSpPr/>
          <p:nvPr/>
        </p:nvSpPr>
        <p:spPr>
          <a:xfrm>
            <a:off x="4584431" y="3007245"/>
            <a:ext cx="1004100" cy="8310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Data Grid</a:t>
            </a:r>
            <a:endParaRPr sz="1100">
              <a:solidFill>
                <a:srgbClr val="FFFFFF"/>
              </a:solidFill>
              <a:latin typeface="Overpass"/>
              <a:ea typeface="Overpass"/>
              <a:cs typeface="Overpass"/>
              <a:sym typeface="Overpass"/>
            </a:endParaRPr>
          </a:p>
        </p:txBody>
      </p:sp>
      <p:sp>
        <p:nvSpPr>
          <p:cNvPr id="3477" name="Google Shape;3477;p237"/>
          <p:cNvSpPr/>
          <p:nvPr/>
        </p:nvSpPr>
        <p:spPr>
          <a:xfrm>
            <a:off x="4584435" y="2115428"/>
            <a:ext cx="1004100" cy="8310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Java EE Application</a:t>
            </a:r>
            <a:endParaRPr sz="1100">
              <a:solidFill>
                <a:srgbClr val="FFFFFF"/>
              </a:solidFill>
              <a:latin typeface="Overpass"/>
              <a:ea typeface="Overpass"/>
              <a:cs typeface="Overpass"/>
              <a:sym typeface="Overpass"/>
            </a:endParaRPr>
          </a:p>
        </p:txBody>
      </p:sp>
      <p:sp>
        <p:nvSpPr>
          <p:cNvPr id="3478" name="Google Shape;3478;p237"/>
          <p:cNvSpPr/>
          <p:nvPr/>
        </p:nvSpPr>
        <p:spPr>
          <a:xfrm>
            <a:off x="2434331" y="1223591"/>
            <a:ext cx="1004100" cy="8310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Web</a:t>
            </a:r>
            <a:endParaRPr sz="1100">
              <a:solidFill>
                <a:srgbClr val="FFFFFF"/>
              </a:solidFill>
              <a:latin typeface="Overpass"/>
              <a:ea typeface="Overpass"/>
              <a:cs typeface="Overpass"/>
              <a:sym typeface="Overpass"/>
            </a:endParaRPr>
          </a:p>
          <a:p>
            <a:pPr indent="0" lvl="0" marL="0" rtl="0" algn="ctr">
              <a:spcBef>
                <a:spcPts val="0"/>
              </a:spcBef>
              <a:spcAft>
                <a:spcPts val="0"/>
              </a:spcAft>
              <a:buNone/>
            </a:pPr>
            <a:r>
              <a:rPr lang="en" sz="1100">
                <a:solidFill>
                  <a:srgbClr val="FFFFFF"/>
                </a:solidFill>
                <a:latin typeface="Overpass"/>
                <a:ea typeface="Overpass"/>
                <a:cs typeface="Overpass"/>
                <a:sym typeface="Overpass"/>
              </a:rPr>
              <a:t>Application</a:t>
            </a:r>
            <a:endParaRPr sz="1100">
              <a:solidFill>
                <a:srgbClr val="FFFFFF"/>
              </a:solidFill>
              <a:latin typeface="Overpass"/>
              <a:ea typeface="Overpass"/>
              <a:cs typeface="Overpass"/>
              <a:sym typeface="Overpass"/>
            </a:endParaRPr>
          </a:p>
        </p:txBody>
      </p:sp>
      <p:sp>
        <p:nvSpPr>
          <p:cNvPr id="3479" name="Google Shape;3479;p237"/>
          <p:cNvSpPr/>
          <p:nvPr/>
        </p:nvSpPr>
        <p:spPr>
          <a:xfrm>
            <a:off x="3509375" y="2115417"/>
            <a:ext cx="1004100" cy="8310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Single</a:t>
            </a:r>
            <a:endParaRPr sz="1100">
              <a:solidFill>
                <a:srgbClr val="FFFFFF"/>
              </a:solidFill>
              <a:latin typeface="Overpass"/>
              <a:ea typeface="Overpass"/>
              <a:cs typeface="Overpass"/>
              <a:sym typeface="Overpass"/>
            </a:endParaRPr>
          </a:p>
          <a:p>
            <a:pPr indent="0" lvl="0" marL="0" rtl="0" algn="ctr">
              <a:spcBef>
                <a:spcPts val="0"/>
              </a:spcBef>
              <a:spcAft>
                <a:spcPts val="0"/>
              </a:spcAft>
              <a:buNone/>
            </a:pPr>
            <a:r>
              <a:rPr lang="en" sz="1100">
                <a:solidFill>
                  <a:srgbClr val="FFFFFF"/>
                </a:solidFill>
                <a:latin typeface="Overpass"/>
                <a:ea typeface="Overpass"/>
                <a:cs typeface="Overpass"/>
                <a:sym typeface="Overpass"/>
              </a:rPr>
              <a:t>Sign-On</a:t>
            </a:r>
            <a:endParaRPr sz="1100">
              <a:solidFill>
                <a:srgbClr val="FFFFFF"/>
              </a:solidFill>
              <a:latin typeface="Overpass"/>
              <a:ea typeface="Overpass"/>
              <a:cs typeface="Overpass"/>
              <a:sym typeface="Overpass"/>
            </a:endParaRPr>
          </a:p>
        </p:txBody>
      </p:sp>
      <p:sp>
        <p:nvSpPr>
          <p:cNvPr id="3480" name="Google Shape;3480;p237"/>
          <p:cNvSpPr/>
          <p:nvPr/>
        </p:nvSpPr>
        <p:spPr>
          <a:xfrm>
            <a:off x="5659474" y="2115425"/>
            <a:ext cx="1004100" cy="8310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Mobile</a:t>
            </a:r>
            <a:endParaRPr sz="1100">
              <a:solidFill>
                <a:srgbClr val="FFFFFF"/>
              </a:solidFill>
              <a:latin typeface="Overpass"/>
              <a:ea typeface="Overpass"/>
              <a:cs typeface="Overpass"/>
              <a:sym typeface="Overpass"/>
            </a:endParaRPr>
          </a:p>
        </p:txBody>
      </p:sp>
      <p:sp>
        <p:nvSpPr>
          <p:cNvPr id="3481" name="Google Shape;3481;p237"/>
          <p:cNvSpPr/>
          <p:nvPr/>
        </p:nvSpPr>
        <p:spPr>
          <a:xfrm>
            <a:off x="2434325" y="2115425"/>
            <a:ext cx="1004100" cy="831000"/>
          </a:xfrm>
          <a:prstGeom prst="rect">
            <a:avLst/>
          </a:prstGeom>
          <a:solidFill>
            <a:srgbClr val="007A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API</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rPr lang="en" sz="1000">
                <a:solidFill>
                  <a:srgbClr val="FFFFFF"/>
                </a:solidFill>
                <a:latin typeface="Overpass"/>
                <a:ea typeface="Overpass"/>
                <a:cs typeface="Overpass"/>
                <a:sym typeface="Overpass"/>
              </a:rPr>
              <a:t>Management</a:t>
            </a:r>
            <a:endParaRPr sz="1000">
              <a:solidFill>
                <a:srgbClr val="FFFFFF"/>
              </a:solidFill>
              <a:latin typeface="Overpass"/>
              <a:ea typeface="Overpass"/>
              <a:cs typeface="Overpass"/>
              <a:sym typeface="Overpass"/>
            </a:endParaRPr>
          </a:p>
        </p:txBody>
      </p:sp>
      <p:sp>
        <p:nvSpPr>
          <p:cNvPr id="3482" name="Google Shape;3482;p237"/>
          <p:cNvSpPr/>
          <p:nvPr/>
        </p:nvSpPr>
        <p:spPr>
          <a:xfrm>
            <a:off x="5659472" y="1223589"/>
            <a:ext cx="1004100" cy="8310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Micro services</a:t>
            </a:r>
            <a:endParaRPr sz="1100">
              <a:solidFill>
                <a:srgbClr val="FFFFFF"/>
              </a:solidFill>
              <a:latin typeface="Overpass"/>
              <a:ea typeface="Overpass"/>
              <a:cs typeface="Overpass"/>
              <a:sym typeface="Overpas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6" name="Shape 3486"/>
        <p:cNvGrpSpPr/>
        <p:nvPr/>
      </p:nvGrpSpPr>
      <p:grpSpPr>
        <a:xfrm>
          <a:off x="0" y="0"/>
          <a:ext cx="0" cy="0"/>
          <a:chOff x="0" y="0"/>
          <a:chExt cx="0" cy="0"/>
        </a:xfrm>
      </p:grpSpPr>
      <p:sp>
        <p:nvSpPr>
          <p:cNvPr id="3487" name="Google Shape;3487;p238"/>
          <p:cNvSpPr txBox="1"/>
          <p:nvPr/>
        </p:nvSpPr>
        <p:spPr>
          <a:xfrm>
            <a:off x="7518145" y="1952990"/>
            <a:ext cx="1332600" cy="23955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000">
                <a:latin typeface="Overpass"/>
                <a:ea typeface="Overpass"/>
                <a:cs typeface="Overpass"/>
                <a:sym typeface="Overpass"/>
              </a:rPr>
              <a:t>CrunchyData</a:t>
            </a:r>
            <a:endParaRPr b="1" sz="1000">
              <a:latin typeface="Overpass"/>
              <a:ea typeface="Overpass"/>
              <a:cs typeface="Overpass"/>
              <a:sym typeface="Overpass"/>
            </a:endParaRPr>
          </a:p>
          <a:p>
            <a:pPr indent="0" lvl="0" marL="0" rtl="0">
              <a:lnSpc>
                <a:spcPct val="150000"/>
              </a:lnSpc>
              <a:spcBef>
                <a:spcPts val="0"/>
              </a:spcBef>
              <a:spcAft>
                <a:spcPts val="0"/>
              </a:spcAft>
              <a:buNone/>
            </a:pPr>
            <a:r>
              <a:rPr b="1" lang="en" sz="1000">
                <a:latin typeface="Overpass"/>
                <a:ea typeface="Overpass"/>
                <a:cs typeface="Overpass"/>
                <a:sym typeface="Overpass"/>
              </a:rPr>
              <a:t>GitLab</a:t>
            </a:r>
            <a:endParaRPr b="1" sz="1000">
              <a:latin typeface="Overpass"/>
              <a:ea typeface="Overpass"/>
              <a:cs typeface="Overpass"/>
              <a:sym typeface="Overpass"/>
            </a:endParaRPr>
          </a:p>
          <a:p>
            <a:pPr indent="0" lvl="0" marL="0" rtl="0">
              <a:lnSpc>
                <a:spcPct val="150000"/>
              </a:lnSpc>
              <a:spcBef>
                <a:spcPts val="0"/>
              </a:spcBef>
              <a:spcAft>
                <a:spcPts val="0"/>
              </a:spcAft>
              <a:buNone/>
            </a:pPr>
            <a:r>
              <a:rPr b="1" lang="en" sz="1000">
                <a:latin typeface="Overpass"/>
                <a:ea typeface="Overpass"/>
                <a:cs typeface="Overpass"/>
                <a:sym typeface="Overpass"/>
              </a:rPr>
              <a:t>Iron.io</a:t>
            </a:r>
            <a:endParaRPr b="1" sz="1000">
              <a:latin typeface="Overpass"/>
              <a:ea typeface="Overpass"/>
              <a:cs typeface="Overpass"/>
              <a:sym typeface="Overpass"/>
            </a:endParaRPr>
          </a:p>
          <a:p>
            <a:pPr indent="0" lvl="0" marL="0" rtl="0">
              <a:lnSpc>
                <a:spcPct val="150000"/>
              </a:lnSpc>
              <a:spcBef>
                <a:spcPts val="0"/>
              </a:spcBef>
              <a:spcAft>
                <a:spcPts val="0"/>
              </a:spcAft>
              <a:buNone/>
            </a:pPr>
            <a:r>
              <a:rPr b="1" lang="en" sz="1000">
                <a:latin typeface="Overpass"/>
                <a:ea typeface="Overpass"/>
                <a:cs typeface="Overpass"/>
                <a:sym typeface="Overpass"/>
              </a:rPr>
              <a:t>Couchbase</a:t>
            </a:r>
            <a:endParaRPr b="1" sz="1000">
              <a:latin typeface="Overpass"/>
              <a:ea typeface="Overpass"/>
              <a:cs typeface="Overpass"/>
              <a:sym typeface="Overpass"/>
            </a:endParaRPr>
          </a:p>
          <a:p>
            <a:pPr indent="0" lvl="0" marL="0" rtl="0">
              <a:lnSpc>
                <a:spcPct val="150000"/>
              </a:lnSpc>
              <a:spcBef>
                <a:spcPts val="0"/>
              </a:spcBef>
              <a:spcAft>
                <a:spcPts val="0"/>
              </a:spcAft>
              <a:buNone/>
            </a:pPr>
            <a:r>
              <a:rPr b="1" lang="en" sz="1000">
                <a:latin typeface="Overpass"/>
                <a:ea typeface="Overpass"/>
                <a:cs typeface="Overpass"/>
                <a:sym typeface="Overpass"/>
              </a:rPr>
              <a:t>Sonatype</a:t>
            </a:r>
            <a:endParaRPr b="1" sz="1000">
              <a:latin typeface="Overpass"/>
              <a:ea typeface="Overpass"/>
              <a:cs typeface="Overpass"/>
              <a:sym typeface="Overpass"/>
            </a:endParaRPr>
          </a:p>
          <a:p>
            <a:pPr indent="0" lvl="0" marL="0" rtl="0">
              <a:lnSpc>
                <a:spcPct val="150000"/>
              </a:lnSpc>
              <a:spcBef>
                <a:spcPts val="0"/>
              </a:spcBef>
              <a:spcAft>
                <a:spcPts val="0"/>
              </a:spcAft>
              <a:buNone/>
            </a:pPr>
            <a:r>
              <a:rPr b="1" lang="en" sz="1000">
                <a:latin typeface="Overpass"/>
                <a:ea typeface="Overpass"/>
                <a:cs typeface="Overpass"/>
                <a:sym typeface="Overpass"/>
              </a:rPr>
              <a:t>EnterpriseDB</a:t>
            </a:r>
            <a:br>
              <a:rPr b="1" lang="en" sz="1000">
                <a:latin typeface="Overpass"/>
                <a:ea typeface="Overpass"/>
                <a:cs typeface="Overpass"/>
                <a:sym typeface="Overpass"/>
              </a:rPr>
            </a:br>
            <a:r>
              <a:rPr b="1" lang="en" sz="1000">
                <a:latin typeface="Overpass"/>
                <a:ea typeface="Overpass"/>
                <a:cs typeface="Overpass"/>
                <a:sym typeface="Overpass"/>
              </a:rPr>
              <a:t>NuoDB</a:t>
            </a:r>
            <a:br>
              <a:rPr b="1" lang="en" sz="1000">
                <a:latin typeface="Overpass"/>
                <a:ea typeface="Overpass"/>
                <a:cs typeface="Overpass"/>
                <a:sym typeface="Overpass"/>
              </a:rPr>
            </a:br>
            <a:r>
              <a:rPr b="1" lang="en" sz="1000">
                <a:latin typeface="Overpass"/>
                <a:ea typeface="Overpass"/>
                <a:cs typeface="Overpass"/>
                <a:sym typeface="Overpass"/>
              </a:rPr>
              <a:t>Fujitsu</a:t>
            </a:r>
            <a:endParaRPr b="1" sz="1000">
              <a:latin typeface="Overpass"/>
              <a:ea typeface="Overpass"/>
              <a:cs typeface="Overpass"/>
              <a:sym typeface="Overpass"/>
            </a:endParaRPr>
          </a:p>
          <a:p>
            <a:pPr indent="0" lvl="0" marL="0" rtl="0">
              <a:lnSpc>
                <a:spcPct val="115000"/>
              </a:lnSpc>
              <a:spcBef>
                <a:spcPts val="0"/>
              </a:spcBef>
              <a:spcAft>
                <a:spcPts val="0"/>
              </a:spcAft>
              <a:buNone/>
            </a:pPr>
            <a:r>
              <a:rPr lang="en" sz="1000">
                <a:latin typeface="Overpass"/>
                <a:ea typeface="Overpass"/>
                <a:cs typeface="Overpass"/>
                <a:sym typeface="Overpass"/>
              </a:rPr>
              <a:t>and many more</a:t>
            </a:r>
            <a:endParaRPr sz="1000">
              <a:latin typeface="Overpass"/>
              <a:ea typeface="Overpass"/>
              <a:cs typeface="Overpass"/>
              <a:sym typeface="Overpass"/>
            </a:endParaRPr>
          </a:p>
        </p:txBody>
      </p:sp>
      <p:sp>
        <p:nvSpPr>
          <p:cNvPr id="3488" name="Google Shape;3488;p23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489" name="Google Shape;3489;p238"/>
          <p:cNvSpPr txBox="1"/>
          <p:nvPr/>
        </p:nvSpPr>
        <p:spPr>
          <a:xfrm>
            <a:off x="4477979" y="1852810"/>
            <a:ext cx="1947900" cy="13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Proxima Nova"/>
                <a:ea typeface="Proxima Nova"/>
                <a:cs typeface="Proxima Nova"/>
                <a:sym typeface="Proxima Nova"/>
              </a:rPr>
              <a:t>...and virtually any docker image </a:t>
            </a:r>
            <a:endParaRPr b="1" sz="1800">
              <a:latin typeface="Proxima Nova"/>
              <a:ea typeface="Proxima Nova"/>
              <a:cs typeface="Proxima Nova"/>
              <a:sym typeface="Proxima Nova"/>
            </a:endParaRPr>
          </a:p>
          <a:p>
            <a:pPr indent="0" lvl="0" marL="0" rtl="0" algn="r">
              <a:spcBef>
                <a:spcPts val="0"/>
              </a:spcBef>
              <a:spcAft>
                <a:spcPts val="0"/>
              </a:spcAft>
              <a:buNone/>
            </a:pPr>
            <a:r>
              <a:rPr b="1" lang="en" sz="1800">
                <a:latin typeface="Proxima Nova"/>
                <a:ea typeface="Proxima Nova"/>
                <a:cs typeface="Proxima Nova"/>
                <a:sym typeface="Proxima Nova"/>
              </a:rPr>
              <a:t>out there!</a:t>
            </a:r>
            <a:endParaRPr b="1" sz="1800">
              <a:latin typeface="Proxima Nova"/>
              <a:ea typeface="Proxima Nova"/>
              <a:cs typeface="Proxima Nova"/>
              <a:sym typeface="Proxima Nova"/>
            </a:endParaRPr>
          </a:p>
        </p:txBody>
      </p:sp>
      <p:sp>
        <p:nvSpPr>
          <p:cNvPr id="3490" name="Google Shape;3490;p23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TRUE POLYGLOT PLATFORM</a:t>
            </a:r>
            <a:endParaRPr/>
          </a:p>
        </p:txBody>
      </p:sp>
      <p:sp>
        <p:nvSpPr>
          <p:cNvPr id="3491" name="Google Shape;3491;p238"/>
          <p:cNvSpPr/>
          <p:nvPr/>
        </p:nvSpPr>
        <p:spPr>
          <a:xfrm>
            <a:off x="3634268" y="1113523"/>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PHP</a:t>
            </a:r>
            <a:endParaRPr sz="900">
              <a:latin typeface="Proxima Nova"/>
              <a:ea typeface="Proxima Nova"/>
              <a:cs typeface="Proxima Nova"/>
              <a:sym typeface="Proxima Nova"/>
            </a:endParaRPr>
          </a:p>
        </p:txBody>
      </p:sp>
      <p:sp>
        <p:nvSpPr>
          <p:cNvPr id="3492" name="Google Shape;3492;p238"/>
          <p:cNvSpPr/>
          <p:nvPr/>
        </p:nvSpPr>
        <p:spPr>
          <a:xfrm>
            <a:off x="2878387" y="1113473"/>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Python</a:t>
            </a:r>
            <a:endParaRPr sz="900">
              <a:latin typeface="Proxima Nova"/>
              <a:ea typeface="Proxima Nova"/>
              <a:cs typeface="Proxima Nova"/>
              <a:sym typeface="Proxima Nova"/>
            </a:endParaRPr>
          </a:p>
        </p:txBody>
      </p:sp>
      <p:sp>
        <p:nvSpPr>
          <p:cNvPr id="3493" name="Google Shape;3493;p238"/>
          <p:cNvSpPr/>
          <p:nvPr/>
        </p:nvSpPr>
        <p:spPr>
          <a:xfrm>
            <a:off x="1360481" y="1113523"/>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Java</a:t>
            </a:r>
            <a:endParaRPr sz="900">
              <a:latin typeface="Proxima Nova"/>
              <a:ea typeface="Proxima Nova"/>
              <a:cs typeface="Proxima Nova"/>
              <a:sym typeface="Proxima Nova"/>
            </a:endParaRPr>
          </a:p>
        </p:txBody>
      </p:sp>
      <p:sp>
        <p:nvSpPr>
          <p:cNvPr id="3494" name="Google Shape;3494;p238"/>
          <p:cNvSpPr/>
          <p:nvPr/>
        </p:nvSpPr>
        <p:spPr>
          <a:xfrm>
            <a:off x="2113365" y="1113473"/>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NodeJS</a:t>
            </a:r>
            <a:endParaRPr sz="900">
              <a:latin typeface="Proxima Nova"/>
              <a:ea typeface="Proxima Nova"/>
              <a:cs typeface="Proxima Nova"/>
              <a:sym typeface="Proxima Nova"/>
            </a:endParaRPr>
          </a:p>
        </p:txBody>
      </p:sp>
      <p:sp>
        <p:nvSpPr>
          <p:cNvPr id="3495" name="Google Shape;3495;p238"/>
          <p:cNvSpPr/>
          <p:nvPr/>
        </p:nvSpPr>
        <p:spPr>
          <a:xfrm>
            <a:off x="4384069" y="1113473"/>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Perl</a:t>
            </a:r>
            <a:endParaRPr sz="900">
              <a:latin typeface="Proxima Nova"/>
              <a:ea typeface="Proxima Nova"/>
              <a:cs typeface="Proxima Nova"/>
              <a:sym typeface="Proxima Nova"/>
            </a:endParaRPr>
          </a:p>
        </p:txBody>
      </p:sp>
      <p:sp>
        <p:nvSpPr>
          <p:cNvPr id="3496" name="Google Shape;3496;p238"/>
          <p:cNvSpPr/>
          <p:nvPr/>
        </p:nvSpPr>
        <p:spPr>
          <a:xfrm>
            <a:off x="5139964" y="1113473"/>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Ruby</a:t>
            </a:r>
            <a:endParaRPr sz="900">
              <a:latin typeface="Proxima Nova"/>
              <a:ea typeface="Proxima Nova"/>
              <a:cs typeface="Proxima Nova"/>
              <a:sym typeface="Proxima Nova"/>
            </a:endParaRPr>
          </a:p>
        </p:txBody>
      </p:sp>
      <p:sp>
        <p:nvSpPr>
          <p:cNvPr id="3497" name="Google Shape;3497;p238"/>
          <p:cNvSpPr/>
          <p:nvPr/>
        </p:nvSpPr>
        <p:spPr>
          <a:xfrm>
            <a:off x="5895858" y="1113473"/>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.NET</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Core</a:t>
            </a:r>
            <a:endParaRPr sz="900">
              <a:latin typeface="Proxima Nova"/>
              <a:ea typeface="Proxima Nova"/>
              <a:cs typeface="Proxima Nova"/>
              <a:sym typeface="Proxima Nova"/>
            </a:endParaRPr>
          </a:p>
        </p:txBody>
      </p:sp>
      <p:sp>
        <p:nvSpPr>
          <p:cNvPr id="3498" name="Google Shape;3498;p238"/>
          <p:cNvSpPr/>
          <p:nvPr/>
        </p:nvSpPr>
        <p:spPr>
          <a:xfrm>
            <a:off x="1360493" y="2551985"/>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Apache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HTTP</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Server</a:t>
            </a:r>
            <a:endParaRPr sz="900">
              <a:solidFill>
                <a:srgbClr val="FFFFFF"/>
              </a:solidFill>
              <a:latin typeface="Proxima Nova"/>
              <a:ea typeface="Proxima Nova"/>
              <a:cs typeface="Proxima Nova"/>
              <a:sym typeface="Proxima Nova"/>
            </a:endParaRPr>
          </a:p>
        </p:txBody>
      </p:sp>
      <p:sp>
        <p:nvSpPr>
          <p:cNvPr id="3499" name="Google Shape;3499;p238"/>
          <p:cNvSpPr/>
          <p:nvPr/>
        </p:nvSpPr>
        <p:spPr>
          <a:xfrm>
            <a:off x="1360494" y="1832741"/>
            <a:ext cx="661200" cy="637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MySQL</a:t>
            </a:r>
            <a:endParaRPr sz="900">
              <a:solidFill>
                <a:srgbClr val="FFFFFF"/>
              </a:solidFill>
              <a:latin typeface="Proxima Nova"/>
              <a:ea typeface="Proxima Nova"/>
              <a:cs typeface="Proxima Nova"/>
              <a:sym typeface="Proxima Nova"/>
            </a:endParaRPr>
          </a:p>
        </p:txBody>
      </p:sp>
      <p:sp>
        <p:nvSpPr>
          <p:cNvPr id="3500" name="Google Shape;3500;p238"/>
          <p:cNvSpPr/>
          <p:nvPr/>
        </p:nvSpPr>
        <p:spPr>
          <a:xfrm>
            <a:off x="3628173" y="1832741"/>
            <a:ext cx="661200" cy="637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Redis</a:t>
            </a:r>
            <a:endParaRPr sz="900">
              <a:solidFill>
                <a:srgbClr val="FFFFFF"/>
              </a:solidFill>
              <a:latin typeface="Proxima Nova"/>
              <a:ea typeface="Proxima Nova"/>
              <a:cs typeface="Proxima Nova"/>
              <a:sym typeface="Proxima Nova"/>
            </a:endParaRPr>
          </a:p>
        </p:txBody>
      </p:sp>
      <p:sp>
        <p:nvSpPr>
          <p:cNvPr id="3501" name="Google Shape;3501;p238"/>
          <p:cNvSpPr/>
          <p:nvPr/>
        </p:nvSpPr>
        <p:spPr>
          <a:xfrm>
            <a:off x="2116385" y="2551985"/>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nginx</a:t>
            </a:r>
            <a:endParaRPr sz="900">
              <a:solidFill>
                <a:srgbClr val="FFFFFF"/>
              </a:solidFill>
              <a:latin typeface="Proxima Nova"/>
              <a:ea typeface="Proxima Nova"/>
              <a:cs typeface="Proxima Nova"/>
              <a:sym typeface="Proxima Nova"/>
            </a:endParaRPr>
          </a:p>
        </p:txBody>
      </p:sp>
      <p:sp>
        <p:nvSpPr>
          <p:cNvPr id="3502" name="Google Shape;3502;p238"/>
          <p:cNvSpPr/>
          <p:nvPr/>
        </p:nvSpPr>
        <p:spPr>
          <a:xfrm>
            <a:off x="4384062" y="2551985"/>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Tomcat</a:t>
            </a:r>
            <a:endParaRPr sz="900">
              <a:solidFill>
                <a:srgbClr val="FFFFFF"/>
              </a:solidFill>
              <a:latin typeface="Proxima Nova"/>
              <a:ea typeface="Proxima Nova"/>
              <a:cs typeface="Proxima Nova"/>
              <a:sym typeface="Proxima Nova"/>
            </a:endParaRPr>
          </a:p>
        </p:txBody>
      </p:sp>
      <p:sp>
        <p:nvSpPr>
          <p:cNvPr id="3503" name="Google Shape;3503;p238"/>
          <p:cNvSpPr/>
          <p:nvPr/>
        </p:nvSpPr>
        <p:spPr>
          <a:xfrm>
            <a:off x="2872277" y="2551985"/>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Varnish</a:t>
            </a:r>
            <a:endParaRPr sz="900">
              <a:solidFill>
                <a:srgbClr val="FFFFFF"/>
              </a:solidFill>
              <a:latin typeface="Proxima Nova"/>
              <a:ea typeface="Proxima Nova"/>
              <a:cs typeface="Proxima Nova"/>
              <a:sym typeface="Proxima Nova"/>
            </a:endParaRPr>
          </a:p>
        </p:txBody>
      </p:sp>
      <p:sp>
        <p:nvSpPr>
          <p:cNvPr id="3504" name="Google Shape;3504;p238"/>
          <p:cNvSpPr/>
          <p:nvPr/>
        </p:nvSpPr>
        <p:spPr>
          <a:xfrm>
            <a:off x="4380808" y="3271278"/>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EAP</a:t>
            </a:r>
            <a:endParaRPr sz="900">
              <a:solidFill>
                <a:srgbClr val="FFFFFF"/>
              </a:solidFill>
              <a:latin typeface="Proxima Nova"/>
              <a:ea typeface="Proxima Nova"/>
              <a:cs typeface="Proxima Nova"/>
              <a:sym typeface="Proxima Nova"/>
            </a:endParaRPr>
          </a:p>
        </p:txBody>
      </p:sp>
      <p:sp>
        <p:nvSpPr>
          <p:cNvPr id="3505" name="Google Shape;3505;p238"/>
          <p:cNvSpPr/>
          <p:nvPr/>
        </p:nvSpPr>
        <p:spPr>
          <a:xfrm>
            <a:off x="5136698" y="327125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A-MQ</a:t>
            </a:r>
            <a:endParaRPr sz="900">
              <a:solidFill>
                <a:srgbClr val="FFFFFF"/>
              </a:solidFill>
              <a:latin typeface="Proxima Nova"/>
              <a:ea typeface="Proxima Nova"/>
              <a:cs typeface="Proxima Nova"/>
              <a:sym typeface="Proxima Nova"/>
            </a:endParaRPr>
          </a:p>
        </p:txBody>
      </p:sp>
      <p:sp>
        <p:nvSpPr>
          <p:cNvPr id="3506" name="Google Shape;3506;p238"/>
          <p:cNvSpPr/>
          <p:nvPr/>
        </p:nvSpPr>
        <p:spPr>
          <a:xfrm>
            <a:off x="5892589" y="327125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Fuse</a:t>
            </a:r>
            <a:endParaRPr sz="900">
              <a:solidFill>
                <a:srgbClr val="FFFFFF"/>
              </a:solidFill>
              <a:latin typeface="Proxima Nova"/>
              <a:ea typeface="Proxima Nova"/>
              <a:cs typeface="Proxima Nova"/>
              <a:sym typeface="Proxima Nova"/>
            </a:endParaRPr>
          </a:p>
        </p:txBody>
      </p:sp>
      <p:sp>
        <p:nvSpPr>
          <p:cNvPr id="3507" name="Google Shape;3507;p238"/>
          <p:cNvSpPr/>
          <p:nvPr/>
        </p:nvSpPr>
        <p:spPr>
          <a:xfrm>
            <a:off x="2111541" y="399052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BRMS</a:t>
            </a:r>
            <a:endParaRPr sz="900">
              <a:solidFill>
                <a:srgbClr val="FFFFFF"/>
              </a:solidFill>
              <a:latin typeface="Proxima Nova"/>
              <a:ea typeface="Proxima Nova"/>
              <a:cs typeface="Proxima Nova"/>
              <a:sym typeface="Proxima Nova"/>
            </a:endParaRPr>
          </a:p>
        </p:txBody>
      </p:sp>
      <p:sp>
        <p:nvSpPr>
          <p:cNvPr id="3508" name="Google Shape;3508;p238"/>
          <p:cNvSpPr/>
          <p:nvPr/>
        </p:nvSpPr>
        <p:spPr>
          <a:xfrm>
            <a:off x="2868238" y="399052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BPMS</a:t>
            </a:r>
            <a:endParaRPr sz="900">
              <a:solidFill>
                <a:srgbClr val="FFFFFF"/>
              </a:solidFill>
              <a:latin typeface="Proxima Nova"/>
              <a:ea typeface="Proxima Nova"/>
              <a:cs typeface="Proxima Nova"/>
              <a:sym typeface="Proxima Nova"/>
            </a:endParaRPr>
          </a:p>
        </p:txBody>
      </p:sp>
      <p:sp>
        <p:nvSpPr>
          <p:cNvPr id="3509" name="Google Shape;3509;p238"/>
          <p:cNvSpPr/>
          <p:nvPr/>
        </p:nvSpPr>
        <p:spPr>
          <a:xfrm>
            <a:off x="4381633" y="399052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Data Grid</a:t>
            </a:r>
            <a:endParaRPr sz="900">
              <a:solidFill>
                <a:srgbClr val="FFFFFF"/>
              </a:solidFill>
              <a:latin typeface="Proxima Nova"/>
              <a:ea typeface="Proxima Nova"/>
              <a:cs typeface="Proxima Nova"/>
              <a:sym typeface="Proxima Nova"/>
            </a:endParaRPr>
          </a:p>
        </p:txBody>
      </p:sp>
      <p:sp>
        <p:nvSpPr>
          <p:cNvPr id="3510" name="Google Shape;3510;p238"/>
          <p:cNvSpPr/>
          <p:nvPr/>
        </p:nvSpPr>
        <p:spPr>
          <a:xfrm>
            <a:off x="3624936" y="399052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Data Virt</a:t>
            </a:r>
            <a:endParaRPr sz="900">
              <a:solidFill>
                <a:srgbClr val="FFFFFF"/>
              </a:solidFill>
              <a:latin typeface="Proxima Nova"/>
              <a:ea typeface="Proxima Nova"/>
              <a:cs typeface="Proxima Nova"/>
              <a:sym typeface="Proxima Nova"/>
            </a:endParaRPr>
          </a:p>
        </p:txBody>
      </p:sp>
      <p:sp>
        <p:nvSpPr>
          <p:cNvPr id="3511" name="Google Shape;3511;p238"/>
          <p:cNvSpPr/>
          <p:nvPr/>
        </p:nvSpPr>
        <p:spPr>
          <a:xfrm>
            <a:off x="5138330" y="399052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RH Mobile</a:t>
            </a:r>
            <a:endParaRPr sz="900">
              <a:solidFill>
                <a:srgbClr val="FFFFFF"/>
              </a:solidFill>
              <a:latin typeface="Proxima Nova"/>
              <a:ea typeface="Proxima Nova"/>
              <a:cs typeface="Proxima Nova"/>
              <a:sym typeface="Proxima Nova"/>
            </a:endParaRPr>
          </a:p>
        </p:txBody>
      </p:sp>
      <p:sp>
        <p:nvSpPr>
          <p:cNvPr id="3512" name="Google Shape;3512;p238"/>
          <p:cNvSpPr/>
          <p:nvPr/>
        </p:nvSpPr>
        <p:spPr>
          <a:xfrm>
            <a:off x="5895028" y="399052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RH SSO</a:t>
            </a:r>
            <a:endParaRPr sz="900">
              <a:solidFill>
                <a:srgbClr val="FFFFFF"/>
              </a:solidFill>
              <a:latin typeface="Proxima Nova"/>
              <a:ea typeface="Proxima Nova"/>
              <a:cs typeface="Proxima Nova"/>
              <a:sym typeface="Proxima Nova"/>
            </a:endParaRPr>
          </a:p>
        </p:txBody>
      </p:sp>
      <p:sp>
        <p:nvSpPr>
          <p:cNvPr id="3513" name="Google Shape;3513;p238"/>
          <p:cNvSpPr/>
          <p:nvPr/>
        </p:nvSpPr>
        <p:spPr>
          <a:xfrm>
            <a:off x="1354844" y="3990530"/>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3SCALE</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API mgmt</a:t>
            </a:r>
            <a:endParaRPr sz="900">
              <a:solidFill>
                <a:srgbClr val="FFFFFF"/>
              </a:solidFill>
              <a:latin typeface="Proxima Nova"/>
              <a:ea typeface="Proxima Nova"/>
              <a:cs typeface="Proxima Nova"/>
              <a:sym typeface="Proxima Nova"/>
            </a:endParaRPr>
          </a:p>
        </p:txBody>
      </p:sp>
      <p:sp>
        <p:nvSpPr>
          <p:cNvPr id="3514" name="Google Shape;3514;p238"/>
          <p:cNvSpPr/>
          <p:nvPr/>
        </p:nvSpPr>
        <p:spPr>
          <a:xfrm>
            <a:off x="3624918" y="3271278"/>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Web Server</a:t>
            </a:r>
            <a:endParaRPr sz="900">
              <a:solidFill>
                <a:srgbClr val="FFFFFF"/>
              </a:solidFill>
              <a:latin typeface="Proxima Nova"/>
              <a:ea typeface="Proxima Nova"/>
              <a:cs typeface="Proxima Nova"/>
              <a:sym typeface="Proxima Nova"/>
            </a:endParaRPr>
          </a:p>
        </p:txBody>
      </p:sp>
      <p:sp>
        <p:nvSpPr>
          <p:cNvPr id="3515" name="Google Shape;3515;p238"/>
          <p:cNvSpPr/>
          <p:nvPr/>
        </p:nvSpPr>
        <p:spPr>
          <a:xfrm>
            <a:off x="1357279" y="3271280"/>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Spring</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Boot</a:t>
            </a:r>
            <a:endParaRPr sz="900">
              <a:solidFill>
                <a:srgbClr val="FFFFFF"/>
              </a:solidFill>
              <a:latin typeface="Proxima Nova"/>
              <a:ea typeface="Proxima Nova"/>
              <a:cs typeface="Proxima Nova"/>
              <a:sym typeface="Proxima Nova"/>
            </a:endParaRPr>
          </a:p>
        </p:txBody>
      </p:sp>
      <p:sp>
        <p:nvSpPr>
          <p:cNvPr id="3516" name="Google Shape;3516;p238"/>
          <p:cNvSpPr/>
          <p:nvPr/>
        </p:nvSpPr>
        <p:spPr>
          <a:xfrm>
            <a:off x="2113169" y="3271255"/>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Wildfly Swarm</a:t>
            </a:r>
            <a:endParaRPr sz="900">
              <a:solidFill>
                <a:srgbClr val="FFFFFF"/>
              </a:solidFill>
              <a:latin typeface="Proxima Nova"/>
              <a:ea typeface="Proxima Nova"/>
              <a:cs typeface="Proxima Nova"/>
              <a:sym typeface="Proxima Nova"/>
            </a:endParaRPr>
          </a:p>
        </p:txBody>
      </p:sp>
      <p:sp>
        <p:nvSpPr>
          <p:cNvPr id="3517" name="Google Shape;3517;p238"/>
          <p:cNvSpPr/>
          <p:nvPr/>
        </p:nvSpPr>
        <p:spPr>
          <a:xfrm>
            <a:off x="2869060" y="3271280"/>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Vert.x</a:t>
            </a:r>
            <a:endParaRPr sz="900">
              <a:solidFill>
                <a:srgbClr val="FFFFFF"/>
              </a:solidFill>
              <a:latin typeface="Proxima Nova"/>
              <a:ea typeface="Proxima Nova"/>
              <a:cs typeface="Proxima Nova"/>
              <a:sym typeface="Proxima Nova"/>
            </a:endParaRPr>
          </a:p>
        </p:txBody>
      </p:sp>
      <p:grpSp>
        <p:nvGrpSpPr>
          <p:cNvPr id="3518" name="Google Shape;3518;p238"/>
          <p:cNvGrpSpPr/>
          <p:nvPr/>
        </p:nvGrpSpPr>
        <p:grpSpPr>
          <a:xfrm>
            <a:off x="2063037" y="1832741"/>
            <a:ext cx="783900" cy="637200"/>
            <a:chOff x="2063037" y="1883728"/>
            <a:chExt cx="783900" cy="637200"/>
          </a:xfrm>
        </p:grpSpPr>
        <p:sp>
          <p:nvSpPr>
            <p:cNvPr id="3519" name="Google Shape;3519;p238"/>
            <p:cNvSpPr/>
            <p:nvPr/>
          </p:nvSpPr>
          <p:spPr>
            <a:xfrm>
              <a:off x="2116393" y="1883728"/>
              <a:ext cx="661200" cy="637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FFFFFF"/>
                </a:solidFill>
                <a:latin typeface="Proxima Nova"/>
                <a:ea typeface="Proxima Nova"/>
                <a:cs typeface="Proxima Nova"/>
                <a:sym typeface="Proxima Nova"/>
              </a:endParaRPr>
            </a:p>
          </p:txBody>
        </p:sp>
        <p:sp>
          <p:nvSpPr>
            <p:cNvPr id="3520" name="Google Shape;3520;p238"/>
            <p:cNvSpPr txBox="1"/>
            <p:nvPr/>
          </p:nvSpPr>
          <p:spPr>
            <a:xfrm>
              <a:off x="2063037" y="2031803"/>
              <a:ext cx="7839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PostgreSQL</a:t>
              </a:r>
              <a:endParaRPr sz="900">
                <a:latin typeface="Proxima Nova"/>
                <a:ea typeface="Proxima Nova"/>
                <a:cs typeface="Proxima Nova"/>
                <a:sym typeface="Proxima Nova"/>
              </a:endParaRPr>
            </a:p>
          </p:txBody>
        </p:sp>
      </p:grpSp>
      <p:grpSp>
        <p:nvGrpSpPr>
          <p:cNvPr id="3521" name="Google Shape;3521;p238"/>
          <p:cNvGrpSpPr/>
          <p:nvPr/>
        </p:nvGrpSpPr>
        <p:grpSpPr>
          <a:xfrm>
            <a:off x="2809038" y="1832741"/>
            <a:ext cx="783900" cy="637200"/>
            <a:chOff x="2809038" y="1883728"/>
            <a:chExt cx="783900" cy="637200"/>
          </a:xfrm>
        </p:grpSpPr>
        <p:sp>
          <p:nvSpPr>
            <p:cNvPr id="3522" name="Google Shape;3522;p238"/>
            <p:cNvSpPr/>
            <p:nvPr/>
          </p:nvSpPr>
          <p:spPr>
            <a:xfrm>
              <a:off x="2872272" y="1883728"/>
              <a:ext cx="661200" cy="637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latin typeface="Proxima Nova"/>
                <a:ea typeface="Proxima Nova"/>
                <a:cs typeface="Proxima Nova"/>
                <a:sym typeface="Proxima Nova"/>
              </a:endParaRPr>
            </a:p>
          </p:txBody>
        </p:sp>
        <p:sp>
          <p:nvSpPr>
            <p:cNvPr id="3523" name="Google Shape;3523;p238"/>
            <p:cNvSpPr txBox="1"/>
            <p:nvPr/>
          </p:nvSpPr>
          <p:spPr>
            <a:xfrm>
              <a:off x="2809038" y="2031803"/>
              <a:ext cx="7839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MongoDB</a:t>
              </a:r>
              <a:endParaRPr sz="900">
                <a:latin typeface="Proxima Nova"/>
                <a:ea typeface="Proxima Nova"/>
                <a:cs typeface="Proxima Nova"/>
                <a:sym typeface="Proxima Nova"/>
              </a:endParaRPr>
            </a:p>
          </p:txBody>
        </p:sp>
      </p:grpSp>
      <p:grpSp>
        <p:nvGrpSpPr>
          <p:cNvPr id="3524" name="Google Shape;3524;p238"/>
          <p:cNvGrpSpPr/>
          <p:nvPr/>
        </p:nvGrpSpPr>
        <p:grpSpPr>
          <a:xfrm>
            <a:off x="3566801" y="2551985"/>
            <a:ext cx="783900" cy="637200"/>
            <a:chOff x="3566801" y="2602972"/>
            <a:chExt cx="783900" cy="637200"/>
          </a:xfrm>
        </p:grpSpPr>
        <p:sp>
          <p:nvSpPr>
            <p:cNvPr id="3525" name="Google Shape;3525;p238"/>
            <p:cNvSpPr/>
            <p:nvPr/>
          </p:nvSpPr>
          <p:spPr>
            <a:xfrm>
              <a:off x="3628170" y="2602972"/>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latin typeface="Proxima Nova"/>
                <a:ea typeface="Proxima Nova"/>
                <a:cs typeface="Proxima Nova"/>
                <a:sym typeface="Proxima Nova"/>
              </a:endParaRPr>
            </a:p>
          </p:txBody>
        </p:sp>
        <p:sp>
          <p:nvSpPr>
            <p:cNvPr id="3526" name="Google Shape;3526;p238"/>
            <p:cNvSpPr txBox="1"/>
            <p:nvPr/>
          </p:nvSpPr>
          <p:spPr>
            <a:xfrm>
              <a:off x="3566801" y="2689352"/>
              <a:ext cx="7839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Phusion Passenger</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900">
                <a:solidFill>
                  <a:srgbClr val="FFFFFF"/>
                </a:solidFill>
                <a:latin typeface="Proxima Nova"/>
                <a:ea typeface="Proxima Nova"/>
                <a:cs typeface="Proxima Nova"/>
                <a:sym typeface="Proxima Nova"/>
              </a:endParaRPr>
            </a:p>
          </p:txBody>
        </p:sp>
      </p:grpSp>
      <p:grpSp>
        <p:nvGrpSpPr>
          <p:cNvPr id="3527" name="Google Shape;3527;p238"/>
          <p:cNvGrpSpPr/>
          <p:nvPr/>
        </p:nvGrpSpPr>
        <p:grpSpPr>
          <a:xfrm>
            <a:off x="6584224" y="1115249"/>
            <a:ext cx="783900" cy="637200"/>
            <a:chOff x="6584224" y="1166236"/>
            <a:chExt cx="783900" cy="637200"/>
          </a:xfrm>
        </p:grpSpPr>
        <p:sp>
          <p:nvSpPr>
            <p:cNvPr id="3528" name="Google Shape;3528;p238"/>
            <p:cNvSpPr/>
            <p:nvPr/>
          </p:nvSpPr>
          <p:spPr>
            <a:xfrm>
              <a:off x="6651725" y="1166236"/>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3529" name="Google Shape;3529;p238"/>
            <p:cNvSpPr txBox="1"/>
            <p:nvPr/>
          </p:nvSpPr>
          <p:spPr>
            <a:xfrm>
              <a:off x="6584224" y="1217899"/>
              <a:ext cx="783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Language Runtimes</a:t>
              </a:r>
              <a:endParaRPr sz="800">
                <a:solidFill>
                  <a:srgbClr val="FFFFFF"/>
                </a:solidFill>
                <a:latin typeface="Proxima Nova"/>
                <a:ea typeface="Proxima Nova"/>
                <a:cs typeface="Proxima Nova"/>
                <a:sym typeface="Proxima Nova"/>
              </a:endParaRPr>
            </a:p>
          </p:txBody>
        </p:sp>
      </p:grpSp>
      <p:grpSp>
        <p:nvGrpSpPr>
          <p:cNvPr id="3530" name="Google Shape;3530;p238"/>
          <p:cNvGrpSpPr/>
          <p:nvPr/>
        </p:nvGrpSpPr>
        <p:grpSpPr>
          <a:xfrm>
            <a:off x="6582477" y="1833312"/>
            <a:ext cx="783900" cy="637200"/>
            <a:chOff x="6582477" y="1884299"/>
            <a:chExt cx="783900" cy="637200"/>
          </a:xfrm>
        </p:grpSpPr>
        <p:sp>
          <p:nvSpPr>
            <p:cNvPr id="3531" name="Google Shape;3531;p238"/>
            <p:cNvSpPr/>
            <p:nvPr/>
          </p:nvSpPr>
          <p:spPr>
            <a:xfrm>
              <a:off x="6651725" y="1884299"/>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3532" name="Google Shape;3532;p238"/>
            <p:cNvSpPr txBox="1"/>
            <p:nvPr/>
          </p:nvSpPr>
          <p:spPr>
            <a:xfrm>
              <a:off x="6582477" y="1975260"/>
              <a:ext cx="783900" cy="4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Databases</a:t>
              </a:r>
              <a:endParaRPr sz="800">
                <a:solidFill>
                  <a:srgbClr val="FFFFFF"/>
                </a:solidFill>
                <a:latin typeface="Proxima Nova"/>
                <a:ea typeface="Proxima Nova"/>
                <a:cs typeface="Proxima Nova"/>
                <a:sym typeface="Proxima Nova"/>
              </a:endParaRPr>
            </a:p>
          </p:txBody>
        </p:sp>
      </p:grpSp>
      <p:grpSp>
        <p:nvGrpSpPr>
          <p:cNvPr id="3533" name="Google Shape;3533;p238"/>
          <p:cNvGrpSpPr/>
          <p:nvPr/>
        </p:nvGrpSpPr>
        <p:grpSpPr>
          <a:xfrm>
            <a:off x="6580062" y="2550124"/>
            <a:ext cx="783900" cy="637200"/>
            <a:chOff x="6580062" y="2601111"/>
            <a:chExt cx="783900" cy="637200"/>
          </a:xfrm>
        </p:grpSpPr>
        <p:sp>
          <p:nvSpPr>
            <p:cNvPr id="3534" name="Google Shape;3534;p238"/>
            <p:cNvSpPr/>
            <p:nvPr/>
          </p:nvSpPr>
          <p:spPr>
            <a:xfrm>
              <a:off x="6651725" y="2601111"/>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3535" name="Google Shape;3535;p238"/>
            <p:cNvSpPr txBox="1"/>
            <p:nvPr/>
          </p:nvSpPr>
          <p:spPr>
            <a:xfrm>
              <a:off x="6580062" y="2653964"/>
              <a:ext cx="783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App Runtimes</a:t>
              </a:r>
              <a:endParaRPr sz="8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chemeClr val="dk1"/>
                </a:solidFill>
                <a:latin typeface="Proxima Nova"/>
                <a:ea typeface="Proxima Nova"/>
                <a:cs typeface="Proxima Nova"/>
                <a:sym typeface="Proxima Nova"/>
              </a:endParaRPr>
            </a:p>
          </p:txBody>
        </p:sp>
      </p:grpSp>
      <p:grpSp>
        <p:nvGrpSpPr>
          <p:cNvPr id="3536" name="Google Shape;3536;p238"/>
          <p:cNvGrpSpPr/>
          <p:nvPr/>
        </p:nvGrpSpPr>
        <p:grpSpPr>
          <a:xfrm>
            <a:off x="6582490" y="3988724"/>
            <a:ext cx="783900" cy="637200"/>
            <a:chOff x="6582490" y="4039711"/>
            <a:chExt cx="783900" cy="637200"/>
          </a:xfrm>
        </p:grpSpPr>
        <p:sp>
          <p:nvSpPr>
            <p:cNvPr id="3537" name="Google Shape;3537;p238"/>
            <p:cNvSpPr/>
            <p:nvPr/>
          </p:nvSpPr>
          <p:spPr>
            <a:xfrm>
              <a:off x="6651725" y="4039711"/>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3538" name="Google Shape;3538;p238"/>
            <p:cNvSpPr txBox="1"/>
            <p:nvPr/>
          </p:nvSpPr>
          <p:spPr>
            <a:xfrm>
              <a:off x="6582490" y="4142267"/>
              <a:ext cx="783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Middleware</a:t>
              </a:r>
              <a:endParaRPr sz="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dk1"/>
                </a:solidFill>
                <a:latin typeface="Proxima Nova"/>
                <a:ea typeface="Proxima Nova"/>
                <a:cs typeface="Proxima Nova"/>
                <a:sym typeface="Proxima Nova"/>
              </a:endParaRPr>
            </a:p>
          </p:txBody>
        </p:sp>
      </p:grpSp>
      <p:grpSp>
        <p:nvGrpSpPr>
          <p:cNvPr id="3539" name="Google Shape;3539;p238"/>
          <p:cNvGrpSpPr/>
          <p:nvPr/>
        </p:nvGrpSpPr>
        <p:grpSpPr>
          <a:xfrm>
            <a:off x="6582490" y="3269424"/>
            <a:ext cx="783900" cy="637200"/>
            <a:chOff x="6582490" y="3320411"/>
            <a:chExt cx="783900" cy="637200"/>
          </a:xfrm>
        </p:grpSpPr>
        <p:sp>
          <p:nvSpPr>
            <p:cNvPr id="3540" name="Google Shape;3540;p238"/>
            <p:cNvSpPr/>
            <p:nvPr/>
          </p:nvSpPr>
          <p:spPr>
            <a:xfrm>
              <a:off x="6651725" y="3320411"/>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3541" name="Google Shape;3541;p238"/>
            <p:cNvSpPr txBox="1"/>
            <p:nvPr/>
          </p:nvSpPr>
          <p:spPr>
            <a:xfrm>
              <a:off x="6582490" y="3428009"/>
              <a:ext cx="783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Middleware</a:t>
              </a:r>
              <a:endParaRPr sz="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dk1"/>
                </a:solidFill>
                <a:latin typeface="Proxima Nova"/>
                <a:ea typeface="Proxima Nova"/>
                <a:cs typeface="Proxima Nova"/>
                <a:sym typeface="Proxima Nova"/>
              </a:endParaRPr>
            </a:p>
          </p:txBody>
        </p:sp>
      </p:grpSp>
      <p:sp>
        <p:nvSpPr>
          <p:cNvPr id="3542" name="Google Shape;3542;p238"/>
          <p:cNvSpPr txBox="1"/>
          <p:nvPr/>
        </p:nvSpPr>
        <p:spPr>
          <a:xfrm>
            <a:off x="284271" y="1298173"/>
            <a:ext cx="783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666666"/>
                </a:solidFill>
                <a:latin typeface="Overpass"/>
                <a:ea typeface="Overpass"/>
                <a:cs typeface="Overpass"/>
                <a:sym typeface="Overpass"/>
              </a:rPr>
              <a:t>LANGUAGES</a:t>
            </a:r>
            <a:endParaRPr sz="700">
              <a:solidFill>
                <a:srgbClr val="666666"/>
              </a:solidFill>
              <a:latin typeface="Overpass"/>
              <a:ea typeface="Overpass"/>
              <a:cs typeface="Overpass"/>
              <a:sym typeface="Overpass"/>
            </a:endParaRPr>
          </a:p>
        </p:txBody>
      </p:sp>
      <p:sp>
        <p:nvSpPr>
          <p:cNvPr id="3543" name="Google Shape;3543;p238"/>
          <p:cNvSpPr txBox="1"/>
          <p:nvPr/>
        </p:nvSpPr>
        <p:spPr>
          <a:xfrm>
            <a:off x="284271" y="2002924"/>
            <a:ext cx="783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666666"/>
                </a:solidFill>
                <a:latin typeface="Overpass"/>
                <a:ea typeface="Overpass"/>
                <a:cs typeface="Overpass"/>
                <a:sym typeface="Overpass"/>
              </a:rPr>
              <a:t>DATABASES</a:t>
            </a:r>
            <a:endParaRPr sz="700">
              <a:solidFill>
                <a:srgbClr val="666666"/>
              </a:solidFill>
              <a:latin typeface="Overpass"/>
              <a:ea typeface="Overpass"/>
              <a:cs typeface="Overpass"/>
              <a:sym typeface="Overpass"/>
            </a:endParaRPr>
          </a:p>
        </p:txBody>
      </p:sp>
      <p:sp>
        <p:nvSpPr>
          <p:cNvPr id="3544" name="Google Shape;3544;p238"/>
          <p:cNvSpPr txBox="1"/>
          <p:nvPr/>
        </p:nvSpPr>
        <p:spPr>
          <a:xfrm>
            <a:off x="284271" y="2726627"/>
            <a:ext cx="783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666666"/>
                </a:solidFill>
                <a:latin typeface="Overpass"/>
                <a:ea typeface="Overpass"/>
                <a:cs typeface="Overpass"/>
                <a:sym typeface="Overpass"/>
              </a:rPr>
              <a:t>WEB SERVERS</a:t>
            </a:r>
            <a:endParaRPr sz="700">
              <a:solidFill>
                <a:srgbClr val="666666"/>
              </a:solidFill>
              <a:latin typeface="Overpass"/>
              <a:ea typeface="Overpass"/>
              <a:cs typeface="Overpass"/>
              <a:sym typeface="Overpass"/>
            </a:endParaRPr>
          </a:p>
        </p:txBody>
      </p:sp>
      <p:sp>
        <p:nvSpPr>
          <p:cNvPr id="3545" name="Google Shape;3545;p238"/>
          <p:cNvSpPr txBox="1"/>
          <p:nvPr/>
        </p:nvSpPr>
        <p:spPr>
          <a:xfrm>
            <a:off x="284271" y="3802903"/>
            <a:ext cx="783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666666"/>
                </a:solidFill>
                <a:latin typeface="Overpass"/>
                <a:ea typeface="Overpass"/>
                <a:cs typeface="Overpass"/>
                <a:sym typeface="Overpass"/>
              </a:rPr>
              <a:t>MIDDLEWARE</a:t>
            </a:r>
            <a:endParaRPr sz="700">
              <a:solidFill>
                <a:srgbClr val="666666"/>
              </a:solidFill>
              <a:latin typeface="Overpass"/>
              <a:ea typeface="Overpass"/>
              <a:cs typeface="Overpass"/>
              <a:sym typeface="Overpas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9" name="Shape 3549"/>
        <p:cNvGrpSpPr/>
        <p:nvPr/>
      </p:nvGrpSpPr>
      <p:grpSpPr>
        <a:xfrm>
          <a:off x="0" y="0"/>
          <a:ext cx="0" cy="0"/>
          <a:chOff x="0" y="0"/>
          <a:chExt cx="0" cy="0"/>
        </a:xfrm>
      </p:grpSpPr>
      <p:sp>
        <p:nvSpPr>
          <p:cNvPr id="3550" name="Google Shape;3550;p23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551" name="Google Shape;3551;p239"/>
          <p:cNvPicPr preferRelativeResize="0"/>
          <p:nvPr/>
        </p:nvPicPr>
        <p:blipFill>
          <a:blip r:embed="rId3">
            <a:alphaModFix/>
          </a:blip>
          <a:stretch>
            <a:fillRect/>
          </a:stretch>
        </p:blipFill>
        <p:spPr>
          <a:xfrm>
            <a:off x="2807175" y="508750"/>
            <a:ext cx="3189424" cy="820200"/>
          </a:xfrm>
          <a:prstGeom prst="rect">
            <a:avLst/>
          </a:prstGeom>
          <a:noFill/>
          <a:ln>
            <a:noFill/>
          </a:ln>
        </p:spPr>
      </p:pic>
      <p:sp>
        <p:nvSpPr>
          <p:cNvPr id="3552" name="Google Shape;3552;p239"/>
          <p:cNvSpPr txBox="1"/>
          <p:nvPr/>
        </p:nvSpPr>
        <p:spPr>
          <a:xfrm>
            <a:off x="2202150" y="3991181"/>
            <a:ext cx="4739700" cy="67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lang="en">
                <a:solidFill>
                  <a:srgbClr val="000000"/>
                </a:solidFill>
                <a:latin typeface="Overpass"/>
                <a:ea typeface="Overpass"/>
                <a:cs typeface="Overpass"/>
                <a:sym typeface="Overpass"/>
              </a:rPr>
              <a:t>Modern, Cloud-Native Application Runtimes and </a:t>
            </a:r>
            <a:br>
              <a:rPr lang="en">
                <a:solidFill>
                  <a:srgbClr val="000000"/>
                </a:solidFill>
                <a:latin typeface="Overpass"/>
                <a:ea typeface="Overpass"/>
                <a:cs typeface="Overpass"/>
                <a:sym typeface="Overpass"/>
              </a:rPr>
            </a:br>
            <a:r>
              <a:rPr lang="en">
                <a:solidFill>
                  <a:srgbClr val="000000"/>
                </a:solidFill>
                <a:latin typeface="Overpass"/>
                <a:ea typeface="Overpass"/>
                <a:cs typeface="Overpass"/>
                <a:sym typeface="Overpass"/>
              </a:rPr>
              <a:t>an Opinionated Developer Experience</a:t>
            </a:r>
            <a:endParaRPr>
              <a:solidFill>
                <a:srgbClr val="000000"/>
              </a:solidFill>
              <a:latin typeface="Overpass"/>
              <a:ea typeface="Overpass"/>
              <a:cs typeface="Overpass"/>
              <a:sym typeface="Overpass"/>
            </a:endParaRPr>
          </a:p>
        </p:txBody>
      </p:sp>
      <p:sp>
        <p:nvSpPr>
          <p:cNvPr id="3553" name="Google Shape;3553;p239"/>
          <p:cNvSpPr/>
          <p:nvPr/>
        </p:nvSpPr>
        <p:spPr>
          <a:xfrm>
            <a:off x="1238250" y="3324871"/>
            <a:ext cx="6667500" cy="396000"/>
          </a:xfrm>
          <a:prstGeom prst="rect">
            <a:avLst/>
          </a:prstGeom>
          <a:solidFill>
            <a:srgbClr val="66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100">
                <a:solidFill>
                  <a:srgbClr val="F3F3F3"/>
                </a:solidFill>
                <a:latin typeface="Overpass"/>
                <a:ea typeface="Overpass"/>
                <a:cs typeface="Overpass"/>
                <a:sym typeface="Overpass"/>
              </a:rPr>
              <a:t>OPENSHIFT</a:t>
            </a:r>
            <a:endParaRPr sz="1100">
              <a:latin typeface="Overpass"/>
              <a:ea typeface="Overpass"/>
              <a:cs typeface="Overpass"/>
              <a:sym typeface="Overpass"/>
            </a:endParaRPr>
          </a:p>
        </p:txBody>
      </p:sp>
      <p:sp>
        <p:nvSpPr>
          <p:cNvPr id="3554" name="Google Shape;3554;p239"/>
          <p:cNvSpPr/>
          <p:nvPr/>
        </p:nvSpPr>
        <p:spPr>
          <a:xfrm>
            <a:off x="1238250" y="2423325"/>
            <a:ext cx="6667500" cy="8685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F3F3F3"/>
                </a:solidFill>
                <a:latin typeface="Overpass"/>
                <a:ea typeface="Overpass"/>
                <a:cs typeface="Overpass"/>
                <a:sym typeface="Overpass"/>
              </a:rPr>
              <a:t>SUPPORTED RUNTIMES</a:t>
            </a:r>
            <a:endParaRPr sz="1100">
              <a:solidFill>
                <a:srgbClr val="000000"/>
              </a:solidFill>
              <a:latin typeface="Overpass"/>
              <a:ea typeface="Overpass"/>
              <a:cs typeface="Overpass"/>
              <a:sym typeface="Overpass"/>
            </a:endParaRPr>
          </a:p>
          <a:p>
            <a:pPr indent="0" lvl="0" marL="0" rtl="0">
              <a:spcBef>
                <a:spcPts val="0"/>
              </a:spcBef>
              <a:spcAft>
                <a:spcPts val="0"/>
              </a:spcAft>
              <a:buClr>
                <a:srgbClr val="000000"/>
              </a:buClr>
              <a:buSzPts val="1100"/>
              <a:buFont typeface="Arial"/>
              <a:buNone/>
            </a:pPr>
            <a:r>
              <a:t/>
            </a:r>
            <a:endParaRPr sz="1100">
              <a:solidFill>
                <a:srgbClr val="FFFFFF"/>
              </a:solidFill>
              <a:latin typeface="Overpass"/>
              <a:ea typeface="Overpass"/>
              <a:cs typeface="Overpass"/>
              <a:sym typeface="Overpass"/>
            </a:endParaRPr>
          </a:p>
          <a:p>
            <a:pPr indent="0" lvl="0" marL="0" rtl="0" algn="ctr">
              <a:spcBef>
                <a:spcPts val="0"/>
              </a:spcBef>
              <a:spcAft>
                <a:spcPts val="0"/>
              </a:spcAft>
              <a:buClr>
                <a:srgbClr val="F3F3F3"/>
              </a:buClr>
              <a:buFont typeface="Proxima Nova"/>
              <a:buNone/>
            </a:pPr>
            <a:r>
              <a:t/>
            </a:r>
            <a:endParaRPr sz="1100">
              <a:latin typeface="Overpass"/>
              <a:ea typeface="Overpass"/>
              <a:cs typeface="Overpass"/>
              <a:sym typeface="Overpass"/>
            </a:endParaRPr>
          </a:p>
        </p:txBody>
      </p:sp>
      <p:sp>
        <p:nvSpPr>
          <p:cNvPr id="3555" name="Google Shape;3555;p239"/>
          <p:cNvSpPr/>
          <p:nvPr/>
        </p:nvSpPr>
        <p:spPr>
          <a:xfrm>
            <a:off x="1424498" y="2767850"/>
            <a:ext cx="1218300" cy="429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FFFFFF"/>
                </a:solidFill>
                <a:latin typeface="Overpass"/>
                <a:ea typeface="Overpass"/>
                <a:cs typeface="Overpass"/>
                <a:sym typeface="Overpass"/>
              </a:rPr>
              <a:t>Eclipse Vert.x</a:t>
            </a:r>
            <a:endParaRPr sz="700">
              <a:solidFill>
                <a:srgbClr val="FFFFFF"/>
              </a:solidFill>
              <a:latin typeface="Overpass"/>
              <a:ea typeface="Overpass"/>
              <a:cs typeface="Overpass"/>
              <a:sym typeface="Overpass"/>
            </a:endParaRPr>
          </a:p>
        </p:txBody>
      </p:sp>
      <p:sp>
        <p:nvSpPr>
          <p:cNvPr id="3556" name="Google Shape;3556;p239"/>
          <p:cNvSpPr/>
          <p:nvPr/>
        </p:nvSpPr>
        <p:spPr>
          <a:xfrm>
            <a:off x="2694117" y="2767850"/>
            <a:ext cx="1218300" cy="429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FFFFFF"/>
                </a:solidFill>
                <a:latin typeface="Overpass"/>
                <a:ea typeface="Overpass"/>
                <a:cs typeface="Overpass"/>
                <a:sym typeface="Overpass"/>
              </a:rPr>
              <a:t>WildFly Swarm</a:t>
            </a:r>
            <a:endParaRPr sz="700">
              <a:solidFill>
                <a:srgbClr val="FFFFFF"/>
              </a:solidFill>
              <a:latin typeface="Overpass"/>
              <a:ea typeface="Overpass"/>
              <a:cs typeface="Overpass"/>
              <a:sym typeface="Overpass"/>
            </a:endParaRPr>
          </a:p>
        </p:txBody>
      </p:sp>
      <p:sp>
        <p:nvSpPr>
          <p:cNvPr id="3557" name="Google Shape;3557;p239"/>
          <p:cNvSpPr/>
          <p:nvPr/>
        </p:nvSpPr>
        <p:spPr>
          <a:xfrm>
            <a:off x="3963737" y="2767850"/>
            <a:ext cx="1218300" cy="429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FFFFFF"/>
                </a:solidFill>
                <a:latin typeface="Overpass"/>
                <a:ea typeface="Overpass"/>
                <a:cs typeface="Overpass"/>
                <a:sym typeface="Overpass"/>
              </a:rPr>
              <a:t>Node.js</a:t>
            </a:r>
            <a:endParaRPr sz="700">
              <a:solidFill>
                <a:srgbClr val="FFFFFF"/>
              </a:solidFill>
              <a:latin typeface="Overpass"/>
              <a:ea typeface="Overpass"/>
              <a:cs typeface="Overpass"/>
              <a:sym typeface="Overpass"/>
            </a:endParaRPr>
          </a:p>
        </p:txBody>
      </p:sp>
      <p:sp>
        <p:nvSpPr>
          <p:cNvPr id="3558" name="Google Shape;3558;p239"/>
          <p:cNvSpPr/>
          <p:nvPr/>
        </p:nvSpPr>
        <p:spPr>
          <a:xfrm>
            <a:off x="1238250" y="2066900"/>
            <a:ext cx="6667500" cy="3330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lang="en" sz="1000">
                <a:solidFill>
                  <a:srgbClr val="FFFFFF"/>
                </a:solidFill>
                <a:latin typeface="Overpass"/>
                <a:ea typeface="Overpass"/>
                <a:cs typeface="Overpass"/>
                <a:sym typeface="Overpass"/>
              </a:rPr>
              <a:t>LAUNCH</a:t>
            </a:r>
            <a:endParaRPr sz="1000">
              <a:solidFill>
                <a:srgbClr val="FFFFFF"/>
              </a:solidFill>
              <a:latin typeface="Overpass"/>
              <a:ea typeface="Overpass"/>
              <a:cs typeface="Overpass"/>
              <a:sym typeface="Overpass"/>
            </a:endParaRPr>
          </a:p>
        </p:txBody>
      </p:sp>
      <p:sp>
        <p:nvSpPr>
          <p:cNvPr id="3559" name="Google Shape;3559;p239"/>
          <p:cNvSpPr/>
          <p:nvPr/>
        </p:nvSpPr>
        <p:spPr>
          <a:xfrm>
            <a:off x="5227313" y="2767850"/>
            <a:ext cx="1218300" cy="429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FFFFFF"/>
                </a:solidFill>
                <a:latin typeface="Overpass"/>
                <a:ea typeface="Overpass"/>
                <a:cs typeface="Overpass"/>
                <a:sym typeface="Overpass"/>
              </a:rPr>
              <a:t>Spring Boot</a:t>
            </a:r>
            <a:endParaRPr sz="700">
              <a:solidFill>
                <a:srgbClr val="FFFFFF"/>
              </a:solidFill>
              <a:latin typeface="Overpass"/>
              <a:ea typeface="Overpass"/>
              <a:cs typeface="Overpass"/>
              <a:sym typeface="Overpass"/>
            </a:endParaRPr>
          </a:p>
        </p:txBody>
      </p:sp>
      <p:sp>
        <p:nvSpPr>
          <p:cNvPr id="3560" name="Google Shape;3560;p239"/>
          <p:cNvSpPr/>
          <p:nvPr/>
        </p:nvSpPr>
        <p:spPr>
          <a:xfrm>
            <a:off x="6494998" y="2767850"/>
            <a:ext cx="1218300" cy="429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FFFFFF"/>
                </a:solidFill>
                <a:latin typeface="Overpass"/>
                <a:ea typeface="Overpass"/>
                <a:cs typeface="Overpass"/>
                <a:sym typeface="Overpass"/>
              </a:rPr>
              <a:t>JBoss EAP</a:t>
            </a:r>
            <a:endParaRPr sz="700">
              <a:solidFill>
                <a:srgbClr val="FFFFFF"/>
              </a:solidFill>
              <a:latin typeface="Overpass"/>
              <a:ea typeface="Overpass"/>
              <a:cs typeface="Overpass"/>
              <a:sym typeface="Overpas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4" name="Shape 3564"/>
        <p:cNvGrpSpPr/>
        <p:nvPr/>
      </p:nvGrpSpPr>
      <p:grpSpPr>
        <a:xfrm>
          <a:off x="0" y="0"/>
          <a:ext cx="0" cy="0"/>
          <a:chOff x="0" y="0"/>
          <a:chExt cx="0" cy="0"/>
        </a:xfrm>
      </p:grpSpPr>
      <p:sp>
        <p:nvSpPr>
          <p:cNvPr id="3565" name="Google Shape;3565;p240"/>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BUILD AND DEPLOY</a:t>
            </a:r>
            <a:endParaRPr/>
          </a:p>
          <a:p>
            <a:pPr indent="0" lvl="0" marL="0" rtl="0">
              <a:spcBef>
                <a:spcPts val="0"/>
              </a:spcBef>
              <a:spcAft>
                <a:spcPts val="0"/>
              </a:spcAft>
              <a:buNone/>
            </a:pPr>
            <a:r>
              <a:rPr lang="en"/>
              <a:t>CONTAINER IMAGES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9" name="Shape 3569"/>
        <p:cNvGrpSpPr/>
        <p:nvPr/>
      </p:nvGrpSpPr>
      <p:grpSpPr>
        <a:xfrm>
          <a:off x="0" y="0"/>
          <a:ext cx="0" cy="0"/>
          <a:chOff x="0" y="0"/>
          <a:chExt cx="0" cy="0"/>
        </a:xfrm>
      </p:grpSpPr>
      <p:sp>
        <p:nvSpPr>
          <p:cNvPr id="3570" name="Google Shape;3570;p24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71" name="Google Shape;3571;p24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BUILD AND DEPLOY CONTAINER IMAGES</a:t>
            </a:r>
            <a:endParaRPr/>
          </a:p>
        </p:txBody>
      </p:sp>
      <p:sp>
        <p:nvSpPr>
          <p:cNvPr id="3572" name="Google Shape;3572;p241"/>
          <p:cNvSpPr txBox="1"/>
          <p:nvPr/>
        </p:nvSpPr>
        <p:spPr>
          <a:xfrm>
            <a:off x="902850"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SOURCE CODE</a:t>
            </a:r>
            <a:endParaRPr b="1" sz="1800">
              <a:latin typeface="Overpass"/>
              <a:ea typeface="Overpass"/>
              <a:cs typeface="Overpass"/>
              <a:sym typeface="Overpass"/>
            </a:endParaRPr>
          </a:p>
        </p:txBody>
      </p:sp>
      <p:sp>
        <p:nvSpPr>
          <p:cNvPr id="3573" name="Google Shape;3573;p241"/>
          <p:cNvSpPr/>
          <p:nvPr/>
        </p:nvSpPr>
        <p:spPr>
          <a:xfrm>
            <a:off x="1331250"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574" name="Google Shape;3574;p241"/>
          <p:cNvPicPr preferRelativeResize="0"/>
          <p:nvPr/>
        </p:nvPicPr>
        <p:blipFill>
          <a:blip r:embed="rId3">
            <a:alphaModFix/>
          </a:blip>
          <a:stretch>
            <a:fillRect/>
          </a:stretch>
        </p:blipFill>
        <p:spPr>
          <a:xfrm>
            <a:off x="1516505" y="1929549"/>
            <a:ext cx="1033490" cy="617034"/>
          </a:xfrm>
          <a:prstGeom prst="rect">
            <a:avLst/>
          </a:prstGeom>
          <a:noFill/>
          <a:ln>
            <a:noFill/>
          </a:ln>
        </p:spPr>
      </p:pic>
      <p:sp>
        <p:nvSpPr>
          <p:cNvPr id="3575" name="Google Shape;3575;p241"/>
          <p:cNvSpPr txBox="1"/>
          <p:nvPr/>
        </p:nvSpPr>
        <p:spPr>
          <a:xfrm>
            <a:off x="5954021" y="3177050"/>
            <a:ext cx="24480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CONTAINER IMAGE</a:t>
            </a:r>
            <a:endParaRPr b="1" sz="1800">
              <a:solidFill>
                <a:srgbClr val="000000"/>
              </a:solidFill>
              <a:latin typeface="Overpass"/>
              <a:ea typeface="Overpass"/>
              <a:cs typeface="Overpass"/>
              <a:sym typeface="Overpass"/>
            </a:endParaRPr>
          </a:p>
        </p:txBody>
      </p:sp>
      <p:sp>
        <p:nvSpPr>
          <p:cNvPr id="3576" name="Google Shape;3576;p241"/>
          <p:cNvSpPr/>
          <p:nvPr/>
        </p:nvSpPr>
        <p:spPr>
          <a:xfrm>
            <a:off x="6476021"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7" name="Google Shape;3577;p241"/>
          <p:cNvSpPr txBox="1"/>
          <p:nvPr/>
        </p:nvSpPr>
        <p:spPr>
          <a:xfrm>
            <a:off x="3428436"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APP BINARY</a:t>
            </a:r>
            <a:endParaRPr b="1" sz="1800">
              <a:latin typeface="Overpass"/>
              <a:ea typeface="Overpass"/>
              <a:cs typeface="Overpass"/>
              <a:sym typeface="Overpass"/>
            </a:endParaRPr>
          </a:p>
        </p:txBody>
      </p:sp>
      <p:sp>
        <p:nvSpPr>
          <p:cNvPr id="3578" name="Google Shape;3578;p241"/>
          <p:cNvSpPr/>
          <p:nvPr/>
        </p:nvSpPr>
        <p:spPr>
          <a:xfrm>
            <a:off x="3856836"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579" name="Google Shape;3579;p241"/>
          <p:cNvPicPr preferRelativeResize="0"/>
          <p:nvPr/>
        </p:nvPicPr>
        <p:blipFill>
          <a:blip r:embed="rId4">
            <a:alphaModFix/>
          </a:blip>
          <a:stretch>
            <a:fillRect/>
          </a:stretch>
        </p:blipFill>
        <p:spPr>
          <a:xfrm>
            <a:off x="4176650" y="1855891"/>
            <a:ext cx="764350" cy="764350"/>
          </a:xfrm>
          <a:prstGeom prst="rect">
            <a:avLst/>
          </a:prstGeom>
          <a:noFill/>
          <a:ln>
            <a:noFill/>
          </a:ln>
        </p:spPr>
      </p:pic>
      <p:pic>
        <p:nvPicPr>
          <p:cNvPr id="3580" name="Google Shape;3580;p241"/>
          <p:cNvPicPr preferRelativeResize="0"/>
          <p:nvPr/>
        </p:nvPicPr>
        <p:blipFill>
          <a:blip r:embed="rId5">
            <a:alphaModFix/>
          </a:blip>
          <a:stretch>
            <a:fillRect/>
          </a:stretch>
        </p:blipFill>
        <p:spPr>
          <a:xfrm>
            <a:off x="6795850" y="1858913"/>
            <a:ext cx="764350" cy="75830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4" name="Shape 3584"/>
        <p:cNvGrpSpPr/>
        <p:nvPr/>
      </p:nvGrpSpPr>
      <p:grpSpPr>
        <a:xfrm>
          <a:off x="0" y="0"/>
          <a:ext cx="0" cy="0"/>
          <a:chOff x="0" y="0"/>
          <a:chExt cx="0" cy="0"/>
        </a:xfrm>
      </p:grpSpPr>
      <p:sp>
        <p:nvSpPr>
          <p:cNvPr id="3585" name="Google Shape;3585;p242"/>
          <p:cNvSpPr/>
          <p:nvPr/>
        </p:nvSpPr>
        <p:spPr>
          <a:xfrm>
            <a:off x="933050" y="1219199"/>
            <a:ext cx="7302900" cy="1079100"/>
          </a:xfrm>
          <a:prstGeom prst="rect">
            <a:avLst/>
          </a:prstGeom>
          <a:solidFill>
            <a:srgbClr val="6FA8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86" name="Google Shape;3586;p24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87" name="Google Shape;3587;p24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SOURCE CODE WITH SOURCE-TO-IMAGE (S2I)</a:t>
            </a:r>
            <a:endParaRPr/>
          </a:p>
        </p:txBody>
      </p:sp>
      <p:sp>
        <p:nvSpPr>
          <p:cNvPr id="3588" name="Google Shape;3588;p242"/>
          <p:cNvSpPr txBox="1"/>
          <p:nvPr/>
        </p:nvSpPr>
        <p:spPr>
          <a:xfrm>
            <a:off x="3652118" y="15064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Git</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Repository</a:t>
            </a:r>
            <a:endParaRPr sz="1000">
              <a:latin typeface="Proxima Nova"/>
              <a:ea typeface="Proxima Nova"/>
              <a:cs typeface="Proxima Nova"/>
              <a:sym typeface="Proxima Nova"/>
            </a:endParaRPr>
          </a:p>
        </p:txBody>
      </p:sp>
      <p:sp>
        <p:nvSpPr>
          <p:cNvPr id="3589" name="Google Shape;3589;p242"/>
          <p:cNvSpPr txBox="1"/>
          <p:nvPr/>
        </p:nvSpPr>
        <p:spPr>
          <a:xfrm>
            <a:off x="1016950" y="1498949"/>
            <a:ext cx="19563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APP</a:t>
            </a:r>
            <a:endParaRPr b="1" sz="2400">
              <a:latin typeface="Proxima Nova"/>
              <a:ea typeface="Proxima Nova"/>
              <a:cs typeface="Proxima Nova"/>
              <a:sym typeface="Proxima Nova"/>
            </a:endParaRPr>
          </a:p>
          <a:p>
            <a:pPr indent="0" lvl="0" marL="0" rtl="0">
              <a:spcBef>
                <a:spcPts val="0"/>
              </a:spcBef>
              <a:spcAft>
                <a:spcPts val="0"/>
              </a:spcAft>
              <a:buNone/>
            </a:pPr>
            <a:r>
              <a:rPr lang="en" sz="1200">
                <a:latin typeface="Proxima Nova"/>
                <a:ea typeface="Proxima Nova"/>
                <a:cs typeface="Proxima Nova"/>
                <a:sym typeface="Proxima Nova"/>
              </a:rPr>
              <a:t>(OpenShift)</a:t>
            </a:r>
            <a:endParaRPr sz="1200">
              <a:latin typeface="Proxima Nova"/>
              <a:ea typeface="Proxima Nova"/>
              <a:cs typeface="Proxima Nova"/>
              <a:sym typeface="Proxima Nova"/>
            </a:endParaRPr>
          </a:p>
        </p:txBody>
      </p:sp>
      <p:sp>
        <p:nvSpPr>
          <p:cNvPr id="3590" name="Google Shape;3590;p242"/>
          <p:cNvSpPr txBox="1"/>
          <p:nvPr/>
        </p:nvSpPr>
        <p:spPr>
          <a:xfrm>
            <a:off x="6868524" y="20103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Developer</a:t>
            </a:r>
            <a:endParaRPr sz="1000">
              <a:latin typeface="Proxima Nova"/>
              <a:ea typeface="Proxima Nova"/>
              <a:cs typeface="Proxima Nova"/>
              <a:sym typeface="Proxima Nova"/>
            </a:endParaRPr>
          </a:p>
        </p:txBody>
      </p:sp>
      <p:cxnSp>
        <p:nvCxnSpPr>
          <p:cNvPr id="3591" name="Google Shape;3591;p242"/>
          <p:cNvCxnSpPr/>
          <p:nvPr/>
        </p:nvCxnSpPr>
        <p:spPr>
          <a:xfrm rot="10800000">
            <a:off x="5266825" y="1611725"/>
            <a:ext cx="1860300" cy="0"/>
          </a:xfrm>
          <a:prstGeom prst="straightConnector1">
            <a:avLst/>
          </a:prstGeom>
          <a:noFill/>
          <a:ln cap="flat" cmpd="sng" w="9525">
            <a:solidFill>
              <a:srgbClr val="666666"/>
            </a:solidFill>
            <a:prstDash val="solid"/>
            <a:round/>
            <a:headEnd len="med" w="med" type="none"/>
            <a:tailEnd len="med" w="med" type="triangle"/>
          </a:ln>
        </p:spPr>
      </p:cxnSp>
      <p:sp>
        <p:nvSpPr>
          <p:cNvPr id="3592" name="Google Shape;3592;p242"/>
          <p:cNvSpPr txBox="1"/>
          <p:nvPr/>
        </p:nvSpPr>
        <p:spPr>
          <a:xfrm>
            <a:off x="5666185" y="13920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code </a:t>
            </a:r>
            <a:endParaRPr sz="1000">
              <a:latin typeface="Proxima Nova"/>
              <a:ea typeface="Proxima Nova"/>
              <a:cs typeface="Proxima Nova"/>
              <a:sym typeface="Proxima Nova"/>
            </a:endParaRPr>
          </a:p>
        </p:txBody>
      </p:sp>
      <p:grpSp>
        <p:nvGrpSpPr>
          <p:cNvPr id="3593" name="Google Shape;3593;p242"/>
          <p:cNvGrpSpPr/>
          <p:nvPr/>
        </p:nvGrpSpPr>
        <p:grpSpPr>
          <a:xfrm>
            <a:off x="933050" y="1861212"/>
            <a:ext cx="7302900" cy="1542777"/>
            <a:chOff x="780650" y="1861212"/>
            <a:chExt cx="7302900" cy="1542777"/>
          </a:xfrm>
        </p:grpSpPr>
        <p:sp>
          <p:nvSpPr>
            <p:cNvPr id="3594" name="Google Shape;3594;p242"/>
            <p:cNvSpPr/>
            <p:nvPr/>
          </p:nvSpPr>
          <p:spPr>
            <a:xfrm>
              <a:off x="780650" y="2324889"/>
              <a:ext cx="7302900" cy="1079100"/>
            </a:xfrm>
            <a:prstGeom prst="rect">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con_RH_Object_Gear-Group_RGB_Flat.png" id="3595" name="Google Shape;3595;p242"/>
            <p:cNvPicPr preferRelativeResize="0"/>
            <p:nvPr/>
          </p:nvPicPr>
          <p:blipFill>
            <a:blip r:embed="rId3">
              <a:alphaModFix/>
            </a:blip>
            <a:stretch>
              <a:fillRect/>
            </a:stretch>
          </p:blipFill>
          <p:spPr>
            <a:xfrm>
              <a:off x="4494425" y="2507112"/>
              <a:ext cx="548700" cy="592048"/>
            </a:xfrm>
            <a:prstGeom prst="rect">
              <a:avLst/>
            </a:prstGeom>
            <a:noFill/>
            <a:ln>
              <a:noFill/>
            </a:ln>
          </p:spPr>
        </p:pic>
        <p:pic>
          <p:nvPicPr>
            <p:cNvPr id="3596" name="Google Shape;3596;p242"/>
            <p:cNvPicPr preferRelativeResize="0"/>
            <p:nvPr/>
          </p:nvPicPr>
          <p:blipFill>
            <a:blip r:embed="rId4">
              <a:alphaModFix/>
            </a:blip>
            <a:stretch>
              <a:fillRect/>
            </a:stretch>
          </p:blipFill>
          <p:spPr>
            <a:xfrm>
              <a:off x="6946513" y="2535821"/>
              <a:ext cx="582075" cy="461644"/>
            </a:xfrm>
            <a:prstGeom prst="rect">
              <a:avLst/>
            </a:prstGeom>
            <a:noFill/>
            <a:ln>
              <a:noFill/>
            </a:ln>
          </p:spPr>
        </p:pic>
        <p:cxnSp>
          <p:nvCxnSpPr>
            <p:cNvPr id="3597" name="Google Shape;3597;p242"/>
            <p:cNvCxnSpPr>
              <a:stCxn id="3598" idx="2"/>
              <a:endCxn id="3595" idx="0"/>
            </p:cNvCxnSpPr>
            <p:nvPr/>
          </p:nvCxnSpPr>
          <p:spPr>
            <a:xfrm flipH="1">
              <a:off x="4768775" y="1861212"/>
              <a:ext cx="9900" cy="645900"/>
            </a:xfrm>
            <a:prstGeom prst="straightConnector1">
              <a:avLst/>
            </a:prstGeom>
            <a:noFill/>
            <a:ln cap="flat" cmpd="sng" w="9525">
              <a:solidFill>
                <a:srgbClr val="666666"/>
              </a:solidFill>
              <a:prstDash val="solid"/>
              <a:round/>
              <a:headEnd len="med" w="med" type="none"/>
              <a:tailEnd len="med" w="med" type="triangle"/>
            </a:ln>
          </p:spPr>
        </p:cxnSp>
        <p:sp>
          <p:nvSpPr>
            <p:cNvPr id="3599" name="Google Shape;3599;p242"/>
            <p:cNvSpPr txBox="1"/>
            <p:nvPr/>
          </p:nvSpPr>
          <p:spPr>
            <a:xfrm>
              <a:off x="3337924" y="26494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3600" name="Google Shape;3600;p242"/>
            <p:cNvSpPr txBox="1"/>
            <p:nvPr/>
          </p:nvSpPr>
          <p:spPr>
            <a:xfrm>
              <a:off x="55713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Builder Image</a:t>
              </a:r>
              <a:endParaRPr sz="1000">
                <a:latin typeface="Proxima Nova"/>
                <a:ea typeface="Proxima Nova"/>
                <a:cs typeface="Proxima Nova"/>
                <a:sym typeface="Proxima Nova"/>
              </a:endParaRPr>
            </a:p>
          </p:txBody>
        </p:sp>
        <p:sp>
          <p:nvSpPr>
            <p:cNvPr id="3601" name="Google Shape;3601;p242"/>
            <p:cNvSpPr txBox="1"/>
            <p:nvPr/>
          </p:nvSpPr>
          <p:spPr>
            <a:xfrm>
              <a:off x="67905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3602" name="Google Shape;3602;p242"/>
            <p:cNvSpPr txBox="1"/>
            <p:nvPr/>
          </p:nvSpPr>
          <p:spPr>
            <a:xfrm>
              <a:off x="864550" y="2604639"/>
              <a:ext cx="22455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IMAGE</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cxnSp>
          <p:nvCxnSpPr>
            <p:cNvPr id="3603" name="Google Shape;3603;p242"/>
            <p:cNvCxnSpPr/>
            <p:nvPr/>
          </p:nvCxnSpPr>
          <p:spPr>
            <a:xfrm flipH="1">
              <a:off x="5043124" y="2802236"/>
              <a:ext cx="655500" cy="900"/>
            </a:xfrm>
            <a:prstGeom prst="straightConnector1">
              <a:avLst/>
            </a:prstGeom>
            <a:noFill/>
            <a:ln cap="flat" cmpd="sng" w="9525">
              <a:solidFill>
                <a:srgbClr val="666666"/>
              </a:solidFill>
              <a:prstDash val="solid"/>
              <a:round/>
              <a:headEnd len="med" w="med" type="none"/>
              <a:tailEnd len="med" w="med" type="triangle"/>
            </a:ln>
          </p:spPr>
        </p:cxnSp>
        <p:grpSp>
          <p:nvGrpSpPr>
            <p:cNvPr id="3604" name="Google Shape;3604;p242"/>
            <p:cNvGrpSpPr/>
            <p:nvPr/>
          </p:nvGrpSpPr>
          <p:grpSpPr>
            <a:xfrm>
              <a:off x="5756869" y="2520488"/>
              <a:ext cx="536892" cy="532712"/>
              <a:chOff x="2142075" y="3159950"/>
              <a:chExt cx="501300" cy="497350"/>
            </a:xfrm>
          </p:grpSpPr>
          <p:pic>
            <p:nvPicPr>
              <p:cNvPr id="3605" name="Google Shape;3605;p242"/>
              <p:cNvPicPr preferRelativeResize="0"/>
              <p:nvPr/>
            </p:nvPicPr>
            <p:blipFill>
              <a:blip r:embed="rId5">
                <a:alphaModFix/>
              </a:blip>
              <a:stretch>
                <a:fillRect/>
              </a:stretch>
            </p:blipFill>
            <p:spPr>
              <a:xfrm>
                <a:off x="2142075" y="3159950"/>
                <a:ext cx="501300" cy="497350"/>
              </a:xfrm>
              <a:prstGeom prst="rect">
                <a:avLst/>
              </a:prstGeom>
              <a:noFill/>
              <a:ln>
                <a:noFill/>
              </a:ln>
            </p:spPr>
          </p:pic>
          <p:pic>
            <p:nvPicPr>
              <p:cNvPr id="3606" name="Google Shape;3606;p242"/>
              <p:cNvPicPr preferRelativeResize="0"/>
              <p:nvPr/>
            </p:nvPicPr>
            <p:blipFill>
              <a:blip r:embed="rId6">
                <a:alphaModFix/>
              </a:blip>
              <a:stretch>
                <a:fillRect/>
              </a:stretch>
            </p:blipFill>
            <p:spPr>
              <a:xfrm>
                <a:off x="2212425" y="3232484"/>
                <a:ext cx="360600" cy="352298"/>
              </a:xfrm>
              <a:prstGeom prst="rect">
                <a:avLst/>
              </a:prstGeom>
              <a:noFill/>
              <a:ln>
                <a:noFill/>
              </a:ln>
            </p:spPr>
          </p:pic>
        </p:grpSp>
        <p:cxnSp>
          <p:nvCxnSpPr>
            <p:cNvPr id="3607" name="Google Shape;3607;p242"/>
            <p:cNvCxnSpPr/>
            <p:nvPr/>
          </p:nvCxnSpPr>
          <p:spPr>
            <a:xfrm rot="10800000">
              <a:off x="6293713" y="2803122"/>
              <a:ext cx="652800" cy="0"/>
            </a:xfrm>
            <a:prstGeom prst="straightConnector1">
              <a:avLst/>
            </a:prstGeom>
            <a:noFill/>
            <a:ln cap="flat" cmpd="sng" w="9525">
              <a:solidFill>
                <a:srgbClr val="666666"/>
              </a:solidFill>
              <a:prstDash val="solid"/>
              <a:round/>
              <a:headEnd len="med" w="med" type="none"/>
              <a:tailEnd len="med" w="med" type="triangle"/>
            </a:ln>
          </p:spPr>
        </p:cxnSp>
      </p:grpSp>
      <p:grpSp>
        <p:nvGrpSpPr>
          <p:cNvPr id="3608" name="Google Shape;3608;p242"/>
          <p:cNvGrpSpPr/>
          <p:nvPr/>
        </p:nvGrpSpPr>
        <p:grpSpPr>
          <a:xfrm>
            <a:off x="933050" y="3151750"/>
            <a:ext cx="7302900" cy="1353578"/>
            <a:chOff x="780650" y="3151750"/>
            <a:chExt cx="7302900" cy="1353578"/>
          </a:xfrm>
        </p:grpSpPr>
        <p:sp>
          <p:nvSpPr>
            <p:cNvPr id="3609" name="Google Shape;3609;p242"/>
            <p:cNvSpPr/>
            <p:nvPr/>
          </p:nvSpPr>
          <p:spPr>
            <a:xfrm>
              <a:off x="780650" y="3426228"/>
              <a:ext cx="7302900" cy="1079100"/>
            </a:xfrm>
            <a:prstGeom prst="rect">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0" name="Google Shape;3610;p242"/>
            <p:cNvSpPr txBox="1"/>
            <p:nvPr/>
          </p:nvSpPr>
          <p:spPr>
            <a:xfrm>
              <a:off x="864550" y="3705978"/>
              <a:ext cx="14331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pic>
          <p:nvPicPr>
            <p:cNvPr descr="Icon_RH_People_Adult-VNeck_RGB_Flat.png" id="3611" name="Google Shape;3611;p242"/>
            <p:cNvPicPr preferRelativeResize="0"/>
            <p:nvPr/>
          </p:nvPicPr>
          <p:blipFill>
            <a:blip r:embed="rId7">
              <a:alphaModFix/>
            </a:blip>
            <a:stretch>
              <a:fillRect/>
            </a:stretch>
          </p:blipFill>
          <p:spPr>
            <a:xfrm>
              <a:off x="7050719" y="3737877"/>
              <a:ext cx="373661" cy="577505"/>
            </a:xfrm>
            <a:prstGeom prst="rect">
              <a:avLst/>
            </a:prstGeom>
            <a:noFill/>
            <a:ln>
              <a:noFill/>
            </a:ln>
          </p:spPr>
        </p:pic>
        <p:cxnSp>
          <p:nvCxnSpPr>
            <p:cNvPr id="3612" name="Google Shape;3612;p242"/>
            <p:cNvCxnSpPr/>
            <p:nvPr/>
          </p:nvCxnSpPr>
          <p:spPr>
            <a:xfrm>
              <a:off x="4768775" y="3151750"/>
              <a:ext cx="0" cy="615300"/>
            </a:xfrm>
            <a:prstGeom prst="straightConnector1">
              <a:avLst/>
            </a:prstGeom>
            <a:noFill/>
            <a:ln cap="flat" cmpd="sng" w="9525">
              <a:solidFill>
                <a:srgbClr val="666666"/>
              </a:solidFill>
              <a:prstDash val="solid"/>
              <a:round/>
              <a:headEnd len="med" w="med" type="none"/>
              <a:tailEnd len="med" w="med" type="triangle"/>
            </a:ln>
          </p:spPr>
        </p:cxnSp>
        <p:cxnSp>
          <p:nvCxnSpPr>
            <p:cNvPr id="3613" name="Google Shape;3613;p242"/>
            <p:cNvCxnSpPr>
              <a:stCxn id="3611" idx="1"/>
              <a:endCxn id="3614" idx="3"/>
            </p:cNvCxnSpPr>
            <p:nvPr/>
          </p:nvCxnSpPr>
          <p:spPr>
            <a:xfrm rot="10800000">
              <a:off x="5030519" y="40266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3615" name="Google Shape;3615;p242"/>
            <p:cNvSpPr txBox="1"/>
            <p:nvPr/>
          </p:nvSpPr>
          <p:spPr>
            <a:xfrm>
              <a:off x="5727554" y="38096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3616" name="Google Shape;3616;p242"/>
            <p:cNvSpPr txBox="1"/>
            <p:nvPr/>
          </p:nvSpPr>
          <p:spPr>
            <a:xfrm>
              <a:off x="3499718" y="38842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pic>
          <p:nvPicPr>
            <p:cNvPr id="3617" name="Google Shape;3617;p242"/>
            <p:cNvPicPr preferRelativeResize="0"/>
            <p:nvPr/>
          </p:nvPicPr>
          <p:blipFill>
            <a:blip r:embed="rId8">
              <a:alphaModFix/>
            </a:blip>
            <a:stretch>
              <a:fillRect/>
            </a:stretch>
          </p:blipFill>
          <p:spPr>
            <a:xfrm>
              <a:off x="4512340" y="3766848"/>
              <a:ext cx="523675" cy="519521"/>
            </a:xfrm>
            <a:prstGeom prst="rect">
              <a:avLst/>
            </a:prstGeom>
            <a:noFill/>
            <a:ln>
              <a:noFill/>
            </a:ln>
          </p:spPr>
        </p:pic>
      </p:grpSp>
      <p:pic>
        <p:nvPicPr>
          <p:cNvPr descr="Icon_RH_People_Adult-VNeck_RGB_Flat.png" id="3618" name="Google Shape;3618;p242"/>
          <p:cNvPicPr preferRelativeResize="0"/>
          <p:nvPr/>
        </p:nvPicPr>
        <p:blipFill>
          <a:blip r:embed="rId7">
            <a:alphaModFix/>
          </a:blip>
          <a:stretch>
            <a:fillRect/>
          </a:stretch>
        </p:blipFill>
        <p:spPr>
          <a:xfrm>
            <a:off x="7203125" y="1344863"/>
            <a:ext cx="373650" cy="577477"/>
          </a:xfrm>
          <a:prstGeom prst="rect">
            <a:avLst/>
          </a:prstGeom>
          <a:noFill/>
          <a:ln>
            <a:noFill/>
          </a:ln>
        </p:spPr>
      </p:pic>
      <p:pic>
        <p:nvPicPr>
          <p:cNvPr descr="Icon_RH_Hardware_Storage-A-Single_RGB_Flat.png" id="3619" name="Google Shape;3619;p242"/>
          <p:cNvPicPr preferRelativeResize="0"/>
          <p:nvPr/>
        </p:nvPicPr>
        <p:blipFill>
          <a:blip r:embed="rId9">
            <a:alphaModFix/>
          </a:blip>
          <a:stretch>
            <a:fillRect/>
          </a:stretch>
        </p:blipFill>
        <p:spPr>
          <a:xfrm>
            <a:off x="4595477" y="1439225"/>
            <a:ext cx="651375" cy="3449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3" name="Shape 3623"/>
        <p:cNvGrpSpPr/>
        <p:nvPr/>
      </p:nvGrpSpPr>
      <p:grpSpPr>
        <a:xfrm>
          <a:off x="0" y="0"/>
          <a:ext cx="0" cy="0"/>
          <a:chOff x="0" y="0"/>
          <a:chExt cx="0" cy="0"/>
        </a:xfrm>
      </p:grpSpPr>
      <p:sp>
        <p:nvSpPr>
          <p:cNvPr id="3624" name="Google Shape;3624;p243"/>
          <p:cNvSpPr/>
          <p:nvPr/>
        </p:nvSpPr>
        <p:spPr>
          <a:xfrm>
            <a:off x="933050" y="1219199"/>
            <a:ext cx="7302900" cy="1079100"/>
          </a:xfrm>
          <a:prstGeom prst="rect">
            <a:avLst/>
          </a:prstGeom>
          <a:solidFill>
            <a:srgbClr val="B6D7A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5" name="Google Shape;3625;p24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626" name="Google Shape;3626;p24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APP BINARY WITH SOURCE-TO-IMAGE (S2I)</a:t>
            </a:r>
            <a:endParaRPr/>
          </a:p>
        </p:txBody>
      </p:sp>
      <p:sp>
        <p:nvSpPr>
          <p:cNvPr id="3627" name="Google Shape;3627;p243"/>
          <p:cNvSpPr txBox="1"/>
          <p:nvPr/>
        </p:nvSpPr>
        <p:spPr>
          <a:xfrm>
            <a:off x="3652118" y="15064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Application</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Binary</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(e.g. WAR)</a:t>
            </a:r>
            <a:endParaRPr sz="1000">
              <a:latin typeface="Proxima Nova"/>
              <a:ea typeface="Proxima Nova"/>
              <a:cs typeface="Proxima Nova"/>
              <a:sym typeface="Proxima Nova"/>
            </a:endParaRPr>
          </a:p>
        </p:txBody>
      </p:sp>
      <p:sp>
        <p:nvSpPr>
          <p:cNvPr id="3628" name="Google Shape;3628;p243"/>
          <p:cNvSpPr txBox="1"/>
          <p:nvPr/>
        </p:nvSpPr>
        <p:spPr>
          <a:xfrm>
            <a:off x="1016950" y="1498949"/>
            <a:ext cx="19563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APP</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(Build Infra)</a:t>
            </a:r>
            <a:endParaRPr b="1" sz="2400">
              <a:latin typeface="Proxima Nova"/>
              <a:ea typeface="Proxima Nova"/>
              <a:cs typeface="Proxima Nova"/>
              <a:sym typeface="Proxima Nova"/>
            </a:endParaRPr>
          </a:p>
        </p:txBody>
      </p:sp>
      <p:pic>
        <p:nvPicPr>
          <p:cNvPr descr="Icon_RH_Object_Gear-Group_RGB_Flat.png" id="3629" name="Google Shape;3629;p243"/>
          <p:cNvPicPr preferRelativeResize="0"/>
          <p:nvPr/>
        </p:nvPicPr>
        <p:blipFill>
          <a:blip r:embed="rId3">
            <a:alphaModFix/>
          </a:blip>
          <a:stretch>
            <a:fillRect/>
          </a:stretch>
        </p:blipFill>
        <p:spPr>
          <a:xfrm>
            <a:off x="7127925" y="1334412"/>
            <a:ext cx="548700" cy="592048"/>
          </a:xfrm>
          <a:prstGeom prst="rect">
            <a:avLst/>
          </a:prstGeom>
          <a:noFill/>
          <a:ln>
            <a:noFill/>
          </a:ln>
        </p:spPr>
      </p:pic>
      <p:sp>
        <p:nvSpPr>
          <p:cNvPr id="3630" name="Google Shape;3630;p243"/>
          <p:cNvSpPr txBox="1"/>
          <p:nvPr/>
        </p:nvSpPr>
        <p:spPr>
          <a:xfrm>
            <a:off x="6868524" y="20103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Existing Build Process</a:t>
            </a:r>
            <a:endParaRPr sz="1000">
              <a:latin typeface="Proxima Nova"/>
              <a:ea typeface="Proxima Nova"/>
              <a:cs typeface="Proxima Nova"/>
              <a:sym typeface="Proxima Nova"/>
            </a:endParaRPr>
          </a:p>
        </p:txBody>
      </p:sp>
      <p:pic>
        <p:nvPicPr>
          <p:cNvPr id="3631" name="Google Shape;3631;p243"/>
          <p:cNvPicPr preferRelativeResize="0"/>
          <p:nvPr/>
        </p:nvPicPr>
        <p:blipFill>
          <a:blip r:embed="rId4">
            <a:alphaModFix/>
          </a:blip>
          <a:stretch>
            <a:fillRect/>
          </a:stretch>
        </p:blipFill>
        <p:spPr>
          <a:xfrm>
            <a:off x="4694216" y="1391936"/>
            <a:ext cx="461650" cy="461650"/>
          </a:xfrm>
          <a:prstGeom prst="rect">
            <a:avLst/>
          </a:prstGeom>
          <a:noFill/>
          <a:ln>
            <a:noFill/>
          </a:ln>
        </p:spPr>
      </p:pic>
      <p:cxnSp>
        <p:nvCxnSpPr>
          <p:cNvPr id="3632" name="Google Shape;3632;p243"/>
          <p:cNvCxnSpPr/>
          <p:nvPr/>
        </p:nvCxnSpPr>
        <p:spPr>
          <a:xfrm rot="10800000">
            <a:off x="5173475" y="1611725"/>
            <a:ext cx="1807500" cy="0"/>
          </a:xfrm>
          <a:prstGeom prst="straightConnector1">
            <a:avLst/>
          </a:prstGeom>
          <a:noFill/>
          <a:ln cap="flat" cmpd="sng" w="9525">
            <a:solidFill>
              <a:srgbClr val="666666"/>
            </a:solidFill>
            <a:prstDash val="solid"/>
            <a:round/>
            <a:headEnd len="med" w="med" type="none"/>
            <a:tailEnd len="med" w="med" type="triangle"/>
          </a:ln>
        </p:spPr>
      </p:cxnSp>
      <p:sp>
        <p:nvSpPr>
          <p:cNvPr id="3633" name="Google Shape;3633;p243"/>
          <p:cNvSpPr txBox="1"/>
          <p:nvPr/>
        </p:nvSpPr>
        <p:spPr>
          <a:xfrm>
            <a:off x="5666185" y="13920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 </a:t>
            </a:r>
            <a:endParaRPr sz="1000">
              <a:latin typeface="Proxima Nova"/>
              <a:ea typeface="Proxima Nova"/>
              <a:cs typeface="Proxima Nova"/>
              <a:sym typeface="Proxima Nova"/>
            </a:endParaRPr>
          </a:p>
        </p:txBody>
      </p:sp>
      <p:grpSp>
        <p:nvGrpSpPr>
          <p:cNvPr id="3634" name="Google Shape;3634;p243"/>
          <p:cNvGrpSpPr/>
          <p:nvPr/>
        </p:nvGrpSpPr>
        <p:grpSpPr>
          <a:xfrm>
            <a:off x="933050" y="1861212"/>
            <a:ext cx="7302900" cy="1542777"/>
            <a:chOff x="780650" y="1861212"/>
            <a:chExt cx="7302900" cy="1542777"/>
          </a:xfrm>
        </p:grpSpPr>
        <p:sp>
          <p:nvSpPr>
            <p:cNvPr id="3635" name="Google Shape;3635;p243"/>
            <p:cNvSpPr/>
            <p:nvPr/>
          </p:nvSpPr>
          <p:spPr>
            <a:xfrm>
              <a:off x="780650" y="2324889"/>
              <a:ext cx="7302900" cy="1079100"/>
            </a:xfrm>
            <a:prstGeom prst="rect">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con_RH_Object_Gear-Group_RGB_Flat.png" id="3636" name="Google Shape;3636;p243"/>
            <p:cNvPicPr preferRelativeResize="0"/>
            <p:nvPr/>
          </p:nvPicPr>
          <p:blipFill>
            <a:blip r:embed="rId3">
              <a:alphaModFix/>
            </a:blip>
            <a:stretch>
              <a:fillRect/>
            </a:stretch>
          </p:blipFill>
          <p:spPr>
            <a:xfrm>
              <a:off x="4494425" y="2507112"/>
              <a:ext cx="548700" cy="592048"/>
            </a:xfrm>
            <a:prstGeom prst="rect">
              <a:avLst/>
            </a:prstGeom>
            <a:noFill/>
            <a:ln>
              <a:noFill/>
            </a:ln>
          </p:spPr>
        </p:pic>
        <p:pic>
          <p:nvPicPr>
            <p:cNvPr id="3637" name="Google Shape;3637;p243"/>
            <p:cNvPicPr preferRelativeResize="0"/>
            <p:nvPr/>
          </p:nvPicPr>
          <p:blipFill>
            <a:blip r:embed="rId5">
              <a:alphaModFix/>
            </a:blip>
            <a:stretch>
              <a:fillRect/>
            </a:stretch>
          </p:blipFill>
          <p:spPr>
            <a:xfrm>
              <a:off x="6946513" y="2535821"/>
              <a:ext cx="582075" cy="461644"/>
            </a:xfrm>
            <a:prstGeom prst="rect">
              <a:avLst/>
            </a:prstGeom>
            <a:noFill/>
            <a:ln>
              <a:noFill/>
            </a:ln>
          </p:spPr>
        </p:pic>
        <p:cxnSp>
          <p:nvCxnSpPr>
            <p:cNvPr id="3638" name="Google Shape;3638;p243"/>
            <p:cNvCxnSpPr>
              <a:stCxn id="3639" idx="2"/>
              <a:endCxn id="3636" idx="0"/>
            </p:cNvCxnSpPr>
            <p:nvPr/>
          </p:nvCxnSpPr>
          <p:spPr>
            <a:xfrm flipH="1">
              <a:off x="4768775" y="1861212"/>
              <a:ext cx="9900" cy="645900"/>
            </a:xfrm>
            <a:prstGeom prst="straightConnector1">
              <a:avLst/>
            </a:prstGeom>
            <a:noFill/>
            <a:ln cap="flat" cmpd="sng" w="9525">
              <a:solidFill>
                <a:srgbClr val="666666"/>
              </a:solidFill>
              <a:prstDash val="solid"/>
              <a:round/>
              <a:headEnd len="med" w="med" type="none"/>
              <a:tailEnd len="med" w="med" type="triangle"/>
            </a:ln>
          </p:spPr>
        </p:cxnSp>
        <p:sp>
          <p:nvSpPr>
            <p:cNvPr id="3640" name="Google Shape;3640;p243"/>
            <p:cNvSpPr txBox="1"/>
            <p:nvPr/>
          </p:nvSpPr>
          <p:spPr>
            <a:xfrm>
              <a:off x="3337924" y="26494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3641" name="Google Shape;3641;p243"/>
            <p:cNvSpPr txBox="1"/>
            <p:nvPr/>
          </p:nvSpPr>
          <p:spPr>
            <a:xfrm>
              <a:off x="55713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Builder Image</a:t>
              </a:r>
              <a:endParaRPr sz="1000">
                <a:latin typeface="Proxima Nova"/>
                <a:ea typeface="Proxima Nova"/>
                <a:cs typeface="Proxima Nova"/>
                <a:sym typeface="Proxima Nova"/>
              </a:endParaRPr>
            </a:p>
          </p:txBody>
        </p:sp>
        <p:sp>
          <p:nvSpPr>
            <p:cNvPr id="3642" name="Google Shape;3642;p243"/>
            <p:cNvSpPr txBox="1"/>
            <p:nvPr/>
          </p:nvSpPr>
          <p:spPr>
            <a:xfrm>
              <a:off x="67905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3643" name="Google Shape;3643;p243"/>
            <p:cNvSpPr txBox="1"/>
            <p:nvPr/>
          </p:nvSpPr>
          <p:spPr>
            <a:xfrm>
              <a:off x="864550" y="2604639"/>
              <a:ext cx="22455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IMAGE</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cxnSp>
          <p:nvCxnSpPr>
            <p:cNvPr id="3644" name="Google Shape;3644;p243"/>
            <p:cNvCxnSpPr/>
            <p:nvPr/>
          </p:nvCxnSpPr>
          <p:spPr>
            <a:xfrm flipH="1">
              <a:off x="5043124" y="2802236"/>
              <a:ext cx="655500" cy="900"/>
            </a:xfrm>
            <a:prstGeom prst="straightConnector1">
              <a:avLst/>
            </a:prstGeom>
            <a:noFill/>
            <a:ln cap="flat" cmpd="sng" w="9525">
              <a:solidFill>
                <a:srgbClr val="666666"/>
              </a:solidFill>
              <a:prstDash val="solid"/>
              <a:round/>
              <a:headEnd len="med" w="med" type="none"/>
              <a:tailEnd len="med" w="med" type="triangle"/>
            </a:ln>
          </p:spPr>
        </p:cxnSp>
        <p:grpSp>
          <p:nvGrpSpPr>
            <p:cNvPr id="3645" name="Google Shape;3645;p243"/>
            <p:cNvGrpSpPr/>
            <p:nvPr/>
          </p:nvGrpSpPr>
          <p:grpSpPr>
            <a:xfrm>
              <a:off x="5756869" y="2520488"/>
              <a:ext cx="536892" cy="532712"/>
              <a:chOff x="2142075" y="3159950"/>
              <a:chExt cx="501300" cy="497350"/>
            </a:xfrm>
          </p:grpSpPr>
          <p:pic>
            <p:nvPicPr>
              <p:cNvPr id="3646" name="Google Shape;3646;p243"/>
              <p:cNvPicPr preferRelativeResize="0"/>
              <p:nvPr/>
            </p:nvPicPr>
            <p:blipFill>
              <a:blip r:embed="rId6">
                <a:alphaModFix/>
              </a:blip>
              <a:stretch>
                <a:fillRect/>
              </a:stretch>
            </p:blipFill>
            <p:spPr>
              <a:xfrm>
                <a:off x="2142075" y="3159950"/>
                <a:ext cx="501300" cy="497350"/>
              </a:xfrm>
              <a:prstGeom prst="rect">
                <a:avLst/>
              </a:prstGeom>
              <a:noFill/>
              <a:ln>
                <a:noFill/>
              </a:ln>
            </p:spPr>
          </p:pic>
          <p:pic>
            <p:nvPicPr>
              <p:cNvPr id="3647" name="Google Shape;3647;p243"/>
              <p:cNvPicPr preferRelativeResize="0"/>
              <p:nvPr/>
            </p:nvPicPr>
            <p:blipFill>
              <a:blip r:embed="rId7">
                <a:alphaModFix/>
              </a:blip>
              <a:stretch>
                <a:fillRect/>
              </a:stretch>
            </p:blipFill>
            <p:spPr>
              <a:xfrm>
                <a:off x="2212425" y="3232484"/>
                <a:ext cx="360600" cy="352298"/>
              </a:xfrm>
              <a:prstGeom prst="rect">
                <a:avLst/>
              </a:prstGeom>
              <a:noFill/>
              <a:ln>
                <a:noFill/>
              </a:ln>
            </p:spPr>
          </p:pic>
        </p:grpSp>
        <p:cxnSp>
          <p:nvCxnSpPr>
            <p:cNvPr id="3648" name="Google Shape;3648;p243"/>
            <p:cNvCxnSpPr/>
            <p:nvPr/>
          </p:nvCxnSpPr>
          <p:spPr>
            <a:xfrm rot="10800000">
              <a:off x="6293713" y="2803122"/>
              <a:ext cx="652800" cy="0"/>
            </a:xfrm>
            <a:prstGeom prst="straightConnector1">
              <a:avLst/>
            </a:prstGeom>
            <a:noFill/>
            <a:ln cap="flat" cmpd="sng" w="9525">
              <a:solidFill>
                <a:srgbClr val="666666"/>
              </a:solidFill>
              <a:prstDash val="solid"/>
              <a:round/>
              <a:headEnd len="med" w="med" type="none"/>
              <a:tailEnd len="med" w="med" type="triangle"/>
            </a:ln>
          </p:spPr>
        </p:cxnSp>
      </p:grpSp>
      <p:grpSp>
        <p:nvGrpSpPr>
          <p:cNvPr id="3649" name="Google Shape;3649;p243"/>
          <p:cNvGrpSpPr/>
          <p:nvPr/>
        </p:nvGrpSpPr>
        <p:grpSpPr>
          <a:xfrm>
            <a:off x="933050" y="3144475"/>
            <a:ext cx="7302900" cy="1360853"/>
            <a:chOff x="780650" y="3144475"/>
            <a:chExt cx="7302900" cy="1360853"/>
          </a:xfrm>
        </p:grpSpPr>
        <p:sp>
          <p:nvSpPr>
            <p:cNvPr id="3650" name="Google Shape;3650;p243"/>
            <p:cNvSpPr/>
            <p:nvPr/>
          </p:nvSpPr>
          <p:spPr>
            <a:xfrm>
              <a:off x="780650" y="3426228"/>
              <a:ext cx="7302900" cy="1079100"/>
            </a:xfrm>
            <a:prstGeom prst="rect">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1" name="Google Shape;3651;p243"/>
            <p:cNvSpPr txBox="1"/>
            <p:nvPr/>
          </p:nvSpPr>
          <p:spPr>
            <a:xfrm>
              <a:off x="864550" y="3705978"/>
              <a:ext cx="14331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pic>
          <p:nvPicPr>
            <p:cNvPr descr="Icon_RH_People_Adult-VNeck_RGB_Flat.png" id="3652" name="Google Shape;3652;p243"/>
            <p:cNvPicPr preferRelativeResize="0"/>
            <p:nvPr/>
          </p:nvPicPr>
          <p:blipFill>
            <a:blip r:embed="rId8">
              <a:alphaModFix/>
            </a:blip>
            <a:stretch>
              <a:fillRect/>
            </a:stretch>
          </p:blipFill>
          <p:spPr>
            <a:xfrm>
              <a:off x="7050719" y="3737877"/>
              <a:ext cx="373661" cy="577505"/>
            </a:xfrm>
            <a:prstGeom prst="rect">
              <a:avLst/>
            </a:prstGeom>
            <a:noFill/>
            <a:ln>
              <a:noFill/>
            </a:ln>
          </p:spPr>
        </p:pic>
        <p:cxnSp>
          <p:nvCxnSpPr>
            <p:cNvPr id="3653" name="Google Shape;3653;p243"/>
            <p:cNvCxnSpPr/>
            <p:nvPr/>
          </p:nvCxnSpPr>
          <p:spPr>
            <a:xfrm>
              <a:off x="4768775" y="3144475"/>
              <a:ext cx="0" cy="622500"/>
            </a:xfrm>
            <a:prstGeom prst="straightConnector1">
              <a:avLst/>
            </a:prstGeom>
            <a:noFill/>
            <a:ln cap="flat" cmpd="sng" w="9525">
              <a:solidFill>
                <a:srgbClr val="666666"/>
              </a:solidFill>
              <a:prstDash val="solid"/>
              <a:round/>
              <a:headEnd len="med" w="med" type="none"/>
              <a:tailEnd len="med" w="med" type="triangle"/>
            </a:ln>
          </p:spPr>
        </p:cxnSp>
        <p:cxnSp>
          <p:nvCxnSpPr>
            <p:cNvPr id="3654" name="Google Shape;3654;p243"/>
            <p:cNvCxnSpPr>
              <a:stCxn id="3652" idx="1"/>
              <a:endCxn id="3655" idx="3"/>
            </p:cNvCxnSpPr>
            <p:nvPr/>
          </p:nvCxnSpPr>
          <p:spPr>
            <a:xfrm rot="10800000">
              <a:off x="5030519" y="40266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3656" name="Google Shape;3656;p243"/>
            <p:cNvSpPr txBox="1"/>
            <p:nvPr/>
          </p:nvSpPr>
          <p:spPr>
            <a:xfrm>
              <a:off x="5727554" y="38096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3657" name="Google Shape;3657;p243"/>
            <p:cNvSpPr txBox="1"/>
            <p:nvPr/>
          </p:nvSpPr>
          <p:spPr>
            <a:xfrm>
              <a:off x="3499718" y="38842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pic>
          <p:nvPicPr>
            <p:cNvPr id="3658" name="Google Shape;3658;p243"/>
            <p:cNvPicPr preferRelativeResize="0"/>
            <p:nvPr/>
          </p:nvPicPr>
          <p:blipFill>
            <a:blip r:embed="rId9">
              <a:alphaModFix/>
            </a:blip>
            <a:stretch>
              <a:fillRect/>
            </a:stretch>
          </p:blipFill>
          <p:spPr>
            <a:xfrm>
              <a:off x="4512340" y="3766848"/>
              <a:ext cx="523675" cy="51952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2" name="Shape 3662"/>
        <p:cNvGrpSpPr/>
        <p:nvPr/>
      </p:nvGrpSpPr>
      <p:grpSpPr>
        <a:xfrm>
          <a:off x="0" y="0"/>
          <a:ext cx="0" cy="0"/>
          <a:chOff x="0" y="0"/>
          <a:chExt cx="0" cy="0"/>
        </a:xfrm>
      </p:grpSpPr>
      <p:sp>
        <p:nvSpPr>
          <p:cNvPr id="3663" name="Google Shape;3663;p244"/>
          <p:cNvSpPr/>
          <p:nvPr/>
        </p:nvSpPr>
        <p:spPr>
          <a:xfrm>
            <a:off x="933050" y="1222421"/>
            <a:ext cx="7302900" cy="1079100"/>
          </a:xfrm>
          <a:prstGeom prst="rect">
            <a:avLst/>
          </a:prstGeom>
          <a:solidFill>
            <a:srgbClr val="B6D7A8"/>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664" name="Google Shape;3664;p244"/>
          <p:cNvSpPr/>
          <p:nvPr/>
        </p:nvSpPr>
        <p:spPr>
          <a:xfrm>
            <a:off x="933050" y="2324325"/>
            <a:ext cx="7302900" cy="1079100"/>
          </a:xfrm>
          <a:prstGeom prst="rect">
            <a:avLst/>
          </a:prstGeom>
          <a:solidFill>
            <a:srgbClr val="D9EAD3"/>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665" name="Google Shape;3665;p244"/>
          <p:cNvSpPr/>
          <p:nvPr/>
        </p:nvSpPr>
        <p:spPr>
          <a:xfrm>
            <a:off x="933050" y="3426228"/>
            <a:ext cx="7302900" cy="1079100"/>
          </a:xfrm>
          <a:prstGeom prst="rect">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6" name="Google Shape;3666;p244"/>
          <p:cNvSpPr txBox="1"/>
          <p:nvPr/>
        </p:nvSpPr>
        <p:spPr>
          <a:xfrm>
            <a:off x="1016950" y="3681647"/>
            <a:ext cx="14331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sp>
        <p:nvSpPr>
          <p:cNvPr id="3667" name="Google Shape;3667;p24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668" name="Google Shape;3668;p24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DOCKER IMAGE</a:t>
            </a:r>
            <a:endParaRPr/>
          </a:p>
        </p:txBody>
      </p:sp>
      <p:pic>
        <p:nvPicPr>
          <p:cNvPr descr="Icon_RH_People_Adult-VNeck_RGB_Flat.png" id="3669" name="Google Shape;3669;p244"/>
          <p:cNvPicPr preferRelativeResize="0"/>
          <p:nvPr/>
        </p:nvPicPr>
        <p:blipFill>
          <a:blip r:embed="rId3">
            <a:alphaModFix/>
          </a:blip>
          <a:stretch>
            <a:fillRect/>
          </a:stretch>
        </p:blipFill>
        <p:spPr>
          <a:xfrm>
            <a:off x="7203119" y="3708694"/>
            <a:ext cx="373661" cy="577505"/>
          </a:xfrm>
          <a:prstGeom prst="rect">
            <a:avLst/>
          </a:prstGeom>
          <a:noFill/>
          <a:ln>
            <a:noFill/>
          </a:ln>
        </p:spPr>
      </p:pic>
      <p:pic>
        <p:nvPicPr>
          <p:cNvPr id="3670" name="Google Shape;3670;p244"/>
          <p:cNvPicPr preferRelativeResize="0"/>
          <p:nvPr/>
        </p:nvPicPr>
        <p:blipFill>
          <a:blip r:embed="rId4">
            <a:alphaModFix/>
          </a:blip>
          <a:stretch>
            <a:fillRect/>
          </a:stretch>
        </p:blipFill>
        <p:spPr>
          <a:xfrm>
            <a:off x="4634963" y="2572325"/>
            <a:ext cx="582075" cy="461644"/>
          </a:xfrm>
          <a:prstGeom prst="rect">
            <a:avLst/>
          </a:prstGeom>
          <a:noFill/>
          <a:ln>
            <a:noFill/>
          </a:ln>
        </p:spPr>
      </p:pic>
      <p:cxnSp>
        <p:nvCxnSpPr>
          <p:cNvPr id="3671" name="Google Shape;3671;p244"/>
          <p:cNvCxnSpPr/>
          <p:nvPr/>
        </p:nvCxnSpPr>
        <p:spPr>
          <a:xfrm rot="10800000">
            <a:off x="5246675" y="1611725"/>
            <a:ext cx="1734300" cy="0"/>
          </a:xfrm>
          <a:prstGeom prst="straightConnector1">
            <a:avLst/>
          </a:prstGeom>
          <a:noFill/>
          <a:ln cap="flat" cmpd="sng" w="9525">
            <a:solidFill>
              <a:srgbClr val="666666"/>
            </a:solidFill>
            <a:prstDash val="solid"/>
            <a:round/>
            <a:headEnd len="med" w="med" type="none"/>
            <a:tailEnd len="med" w="med" type="triangle"/>
          </a:ln>
        </p:spPr>
      </p:cxnSp>
      <p:cxnSp>
        <p:nvCxnSpPr>
          <p:cNvPr id="3672" name="Google Shape;3672;p244"/>
          <p:cNvCxnSpPr/>
          <p:nvPr/>
        </p:nvCxnSpPr>
        <p:spPr>
          <a:xfrm>
            <a:off x="4921000" y="2012875"/>
            <a:ext cx="0" cy="494100"/>
          </a:xfrm>
          <a:prstGeom prst="straightConnector1">
            <a:avLst/>
          </a:prstGeom>
          <a:noFill/>
          <a:ln cap="flat" cmpd="sng" w="9525">
            <a:solidFill>
              <a:srgbClr val="666666"/>
            </a:solidFill>
            <a:prstDash val="solid"/>
            <a:round/>
            <a:headEnd len="med" w="med" type="none"/>
            <a:tailEnd len="med" w="med" type="triangle"/>
          </a:ln>
        </p:spPr>
      </p:cxnSp>
      <p:cxnSp>
        <p:nvCxnSpPr>
          <p:cNvPr id="3673" name="Google Shape;3673;p244"/>
          <p:cNvCxnSpPr/>
          <p:nvPr/>
        </p:nvCxnSpPr>
        <p:spPr>
          <a:xfrm>
            <a:off x="4921183" y="3069855"/>
            <a:ext cx="0" cy="667800"/>
          </a:xfrm>
          <a:prstGeom prst="straightConnector1">
            <a:avLst/>
          </a:prstGeom>
          <a:noFill/>
          <a:ln cap="flat" cmpd="sng" w="9525">
            <a:solidFill>
              <a:srgbClr val="666666"/>
            </a:solidFill>
            <a:prstDash val="solid"/>
            <a:round/>
            <a:headEnd len="med" w="med" type="none"/>
            <a:tailEnd len="med" w="med" type="triangle"/>
          </a:ln>
        </p:spPr>
      </p:cxnSp>
      <p:cxnSp>
        <p:nvCxnSpPr>
          <p:cNvPr id="3674" name="Google Shape;3674;p244"/>
          <p:cNvCxnSpPr>
            <a:stCxn id="3669" idx="1"/>
            <a:endCxn id="3675" idx="3"/>
          </p:cNvCxnSpPr>
          <p:nvPr/>
        </p:nvCxnSpPr>
        <p:spPr>
          <a:xfrm rot="10800000">
            <a:off x="5182919" y="3997447"/>
            <a:ext cx="2020200" cy="0"/>
          </a:xfrm>
          <a:prstGeom prst="straightConnector1">
            <a:avLst/>
          </a:prstGeom>
          <a:noFill/>
          <a:ln cap="flat" cmpd="sng" w="9525">
            <a:solidFill>
              <a:srgbClr val="666666"/>
            </a:solidFill>
            <a:prstDash val="solid"/>
            <a:round/>
            <a:headEnd len="med" w="med" type="none"/>
            <a:tailEnd len="med" w="med" type="triangle"/>
          </a:ln>
        </p:spPr>
      </p:cxnSp>
      <p:sp>
        <p:nvSpPr>
          <p:cNvPr id="3676" name="Google Shape;3676;p244"/>
          <p:cNvSpPr txBox="1"/>
          <p:nvPr/>
        </p:nvSpPr>
        <p:spPr>
          <a:xfrm>
            <a:off x="5773001" y="13920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 </a:t>
            </a:r>
            <a:endParaRPr sz="1000">
              <a:latin typeface="Proxima Nova"/>
              <a:ea typeface="Proxima Nova"/>
              <a:cs typeface="Proxima Nova"/>
              <a:sym typeface="Proxima Nova"/>
            </a:endParaRPr>
          </a:p>
        </p:txBody>
      </p:sp>
      <p:sp>
        <p:nvSpPr>
          <p:cNvPr id="3677" name="Google Shape;3677;p244"/>
          <p:cNvSpPr txBox="1"/>
          <p:nvPr/>
        </p:nvSpPr>
        <p:spPr>
          <a:xfrm>
            <a:off x="3652118" y="3855017"/>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sp>
        <p:nvSpPr>
          <p:cNvPr id="3678" name="Google Shape;3678;p244"/>
          <p:cNvSpPr txBox="1"/>
          <p:nvPr/>
        </p:nvSpPr>
        <p:spPr>
          <a:xfrm>
            <a:off x="5879954" y="3780431"/>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3679" name="Google Shape;3679;p244"/>
          <p:cNvSpPr txBox="1"/>
          <p:nvPr/>
        </p:nvSpPr>
        <p:spPr>
          <a:xfrm>
            <a:off x="3660828" y="1538269"/>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Application</a:t>
            </a:r>
            <a:r>
              <a:rPr lang="en" sz="1000">
                <a:latin typeface="Proxima Nova"/>
                <a:ea typeface="Proxima Nova"/>
                <a:cs typeface="Proxima Nova"/>
                <a:sym typeface="Proxima Nova"/>
              </a:rPr>
              <a:t> Image</a:t>
            </a:r>
            <a:endParaRPr sz="1000">
              <a:latin typeface="Proxima Nova"/>
              <a:ea typeface="Proxima Nova"/>
              <a:cs typeface="Proxima Nova"/>
              <a:sym typeface="Proxima Nova"/>
            </a:endParaRPr>
          </a:p>
        </p:txBody>
      </p:sp>
      <p:sp>
        <p:nvSpPr>
          <p:cNvPr id="3680" name="Google Shape;3680;p244"/>
          <p:cNvSpPr txBox="1"/>
          <p:nvPr/>
        </p:nvSpPr>
        <p:spPr>
          <a:xfrm>
            <a:off x="3679552" y="2686867"/>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3681" name="Google Shape;3681;p244"/>
          <p:cNvSpPr txBox="1"/>
          <p:nvPr/>
        </p:nvSpPr>
        <p:spPr>
          <a:xfrm>
            <a:off x="1016950" y="1479975"/>
            <a:ext cx="23820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IMAGE </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(Build Infra)</a:t>
            </a:r>
            <a:endParaRPr b="1" sz="2400">
              <a:latin typeface="Proxima Nova"/>
              <a:ea typeface="Proxima Nova"/>
              <a:cs typeface="Proxima Nova"/>
              <a:sym typeface="Proxima Nova"/>
            </a:endParaRPr>
          </a:p>
        </p:txBody>
      </p:sp>
      <p:pic>
        <p:nvPicPr>
          <p:cNvPr descr="Icon_RH_Object_Gear-Group_RGB_Flat.png" id="3682" name="Google Shape;3682;p244"/>
          <p:cNvPicPr preferRelativeResize="0"/>
          <p:nvPr/>
        </p:nvPicPr>
        <p:blipFill>
          <a:blip r:embed="rId5">
            <a:alphaModFix/>
          </a:blip>
          <a:stretch>
            <a:fillRect/>
          </a:stretch>
        </p:blipFill>
        <p:spPr>
          <a:xfrm>
            <a:off x="7127925" y="1334412"/>
            <a:ext cx="548700" cy="592048"/>
          </a:xfrm>
          <a:prstGeom prst="rect">
            <a:avLst/>
          </a:prstGeom>
          <a:noFill/>
          <a:ln>
            <a:noFill/>
          </a:ln>
        </p:spPr>
      </p:pic>
      <p:sp>
        <p:nvSpPr>
          <p:cNvPr id="3683" name="Google Shape;3683;p244"/>
          <p:cNvSpPr txBox="1"/>
          <p:nvPr/>
        </p:nvSpPr>
        <p:spPr>
          <a:xfrm>
            <a:off x="6826000" y="1934100"/>
            <a:ext cx="1095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Existing Image</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Build Process</a:t>
            </a:r>
            <a:endParaRPr sz="1000">
              <a:latin typeface="Proxima Nova"/>
              <a:ea typeface="Proxima Nova"/>
              <a:cs typeface="Proxima Nova"/>
              <a:sym typeface="Proxima Nova"/>
            </a:endParaRPr>
          </a:p>
        </p:txBody>
      </p:sp>
      <p:pic>
        <p:nvPicPr>
          <p:cNvPr id="3684" name="Google Shape;3684;p244"/>
          <p:cNvPicPr preferRelativeResize="0"/>
          <p:nvPr/>
        </p:nvPicPr>
        <p:blipFill>
          <a:blip r:embed="rId6">
            <a:alphaModFix/>
          </a:blip>
          <a:stretch>
            <a:fillRect/>
          </a:stretch>
        </p:blipFill>
        <p:spPr>
          <a:xfrm>
            <a:off x="4664740" y="3737665"/>
            <a:ext cx="523675" cy="519521"/>
          </a:xfrm>
          <a:prstGeom prst="rect">
            <a:avLst/>
          </a:prstGeom>
          <a:noFill/>
          <a:ln>
            <a:noFill/>
          </a:ln>
        </p:spPr>
      </p:pic>
      <p:pic>
        <p:nvPicPr>
          <p:cNvPr id="3685" name="Google Shape;3685;p244"/>
          <p:cNvPicPr preferRelativeResize="0"/>
          <p:nvPr/>
        </p:nvPicPr>
        <p:blipFill>
          <a:blip r:embed="rId7">
            <a:alphaModFix/>
          </a:blip>
          <a:stretch>
            <a:fillRect/>
          </a:stretch>
        </p:blipFill>
        <p:spPr>
          <a:xfrm>
            <a:off x="4657096" y="1385883"/>
            <a:ext cx="523675" cy="519694"/>
          </a:xfrm>
          <a:prstGeom prst="rect">
            <a:avLst/>
          </a:prstGeom>
          <a:noFill/>
          <a:ln>
            <a:noFill/>
          </a:ln>
        </p:spPr>
      </p:pic>
      <p:sp>
        <p:nvSpPr>
          <p:cNvPr id="3686" name="Google Shape;3686;p244"/>
          <p:cNvSpPr txBox="1"/>
          <p:nvPr/>
        </p:nvSpPr>
        <p:spPr>
          <a:xfrm>
            <a:off x="1016950" y="2546775"/>
            <a:ext cx="25863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PUSH</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(Build Infra)</a:t>
            </a:r>
            <a:endParaRPr b="1" sz="2400">
              <a:latin typeface="Proxima Nova"/>
              <a:ea typeface="Proxima Nova"/>
              <a:cs typeface="Proxima Nova"/>
              <a:sym typeface="Proxima Nov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0" name="Shape 3690"/>
        <p:cNvGrpSpPr/>
        <p:nvPr/>
      </p:nvGrpSpPr>
      <p:grpSpPr>
        <a:xfrm>
          <a:off x="0" y="0"/>
          <a:ext cx="0" cy="0"/>
          <a:chOff x="0" y="0"/>
          <a:chExt cx="0" cy="0"/>
        </a:xfrm>
      </p:grpSpPr>
      <p:sp>
        <p:nvSpPr>
          <p:cNvPr id="3691" name="Google Shape;3691;p245"/>
          <p:cNvSpPr/>
          <p:nvPr/>
        </p:nvSpPr>
        <p:spPr>
          <a:xfrm>
            <a:off x="4951744" y="2248500"/>
            <a:ext cx="3381300" cy="12228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BUILD STAGE 3</a:t>
            </a:r>
            <a:endParaRPr sz="1100"/>
          </a:p>
        </p:txBody>
      </p:sp>
      <p:sp>
        <p:nvSpPr>
          <p:cNvPr id="3692" name="Google Shape;3692;p245"/>
          <p:cNvSpPr/>
          <p:nvPr/>
        </p:nvSpPr>
        <p:spPr>
          <a:xfrm>
            <a:off x="980600" y="3041104"/>
            <a:ext cx="3381300" cy="12228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BUILD STAGE 2</a:t>
            </a:r>
            <a:endParaRPr b="1" sz="1100">
              <a:latin typeface="Proxima Nova"/>
              <a:ea typeface="Proxima Nova"/>
              <a:cs typeface="Proxima Nova"/>
              <a:sym typeface="Proxima Nova"/>
            </a:endParaRPr>
          </a:p>
        </p:txBody>
      </p:sp>
      <p:sp>
        <p:nvSpPr>
          <p:cNvPr id="3693" name="Google Shape;3693;p245"/>
          <p:cNvSpPr/>
          <p:nvPr/>
        </p:nvSpPr>
        <p:spPr>
          <a:xfrm>
            <a:off x="980600" y="1551471"/>
            <a:ext cx="3381300" cy="12228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BUILD STAGE 1</a:t>
            </a:r>
            <a:endParaRPr b="1" sz="1100">
              <a:latin typeface="Proxima Nova"/>
              <a:ea typeface="Proxima Nova"/>
              <a:cs typeface="Proxima Nova"/>
              <a:sym typeface="Proxima Nova"/>
            </a:endParaRPr>
          </a:p>
        </p:txBody>
      </p:sp>
      <p:sp>
        <p:nvSpPr>
          <p:cNvPr id="3694" name="Google Shape;3694;p24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695" name="Google Shape;3695;p24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BUILD IMAGES IN MULTIPLE STAGES</a:t>
            </a:r>
            <a:endParaRPr/>
          </a:p>
        </p:txBody>
      </p:sp>
      <p:cxnSp>
        <p:nvCxnSpPr>
          <p:cNvPr id="3696" name="Google Shape;3696;p245"/>
          <p:cNvCxnSpPr/>
          <p:nvPr/>
        </p:nvCxnSpPr>
        <p:spPr>
          <a:xfrm flipH="1" rot="10800000">
            <a:off x="1793175" y="2290386"/>
            <a:ext cx="501300" cy="4200"/>
          </a:xfrm>
          <a:prstGeom prst="straightConnector1">
            <a:avLst/>
          </a:prstGeom>
          <a:noFill/>
          <a:ln cap="flat" cmpd="sng" w="9525">
            <a:solidFill>
              <a:schemeClr val="dk2"/>
            </a:solidFill>
            <a:prstDash val="solid"/>
            <a:round/>
            <a:headEnd len="med" w="med" type="none"/>
            <a:tailEnd len="med" w="med" type="triangle"/>
          </a:ln>
        </p:spPr>
      </p:cxnSp>
      <p:cxnSp>
        <p:nvCxnSpPr>
          <p:cNvPr id="3697" name="Google Shape;3697;p245"/>
          <p:cNvCxnSpPr/>
          <p:nvPr/>
        </p:nvCxnSpPr>
        <p:spPr>
          <a:xfrm>
            <a:off x="6978761" y="2876038"/>
            <a:ext cx="579300" cy="0"/>
          </a:xfrm>
          <a:prstGeom prst="straightConnector1">
            <a:avLst/>
          </a:prstGeom>
          <a:noFill/>
          <a:ln cap="flat" cmpd="sng" w="9525">
            <a:solidFill>
              <a:schemeClr val="dk2"/>
            </a:solidFill>
            <a:prstDash val="solid"/>
            <a:round/>
            <a:headEnd len="med" w="med" type="none"/>
            <a:tailEnd len="med" w="med" type="triangle"/>
          </a:ln>
        </p:spPr>
      </p:cxnSp>
      <p:pic>
        <p:nvPicPr>
          <p:cNvPr id="3698" name="Google Shape;3698;p245"/>
          <p:cNvPicPr preferRelativeResize="0"/>
          <p:nvPr/>
        </p:nvPicPr>
        <p:blipFill>
          <a:blip r:embed="rId3">
            <a:alphaModFix/>
          </a:blip>
          <a:stretch>
            <a:fillRect/>
          </a:stretch>
        </p:blipFill>
        <p:spPr>
          <a:xfrm>
            <a:off x="1147175" y="2119555"/>
            <a:ext cx="579300" cy="345861"/>
          </a:xfrm>
          <a:prstGeom prst="rect">
            <a:avLst/>
          </a:prstGeom>
          <a:noFill/>
          <a:ln>
            <a:noFill/>
          </a:ln>
        </p:spPr>
      </p:pic>
      <p:pic>
        <p:nvPicPr>
          <p:cNvPr id="3699" name="Google Shape;3699;p245"/>
          <p:cNvPicPr preferRelativeResize="0"/>
          <p:nvPr/>
        </p:nvPicPr>
        <p:blipFill>
          <a:blip r:embed="rId4">
            <a:alphaModFix/>
          </a:blip>
          <a:stretch>
            <a:fillRect/>
          </a:stretch>
        </p:blipFill>
        <p:spPr>
          <a:xfrm>
            <a:off x="7643357" y="2627375"/>
            <a:ext cx="501300" cy="497334"/>
          </a:xfrm>
          <a:prstGeom prst="rect">
            <a:avLst/>
          </a:prstGeom>
          <a:noFill/>
          <a:ln>
            <a:noFill/>
          </a:ln>
        </p:spPr>
      </p:pic>
      <p:pic>
        <p:nvPicPr>
          <p:cNvPr descr="Icon_RH_Object_Gear-Group_RGB_Flat.png" id="3700" name="Google Shape;3700;p245"/>
          <p:cNvPicPr preferRelativeResize="0"/>
          <p:nvPr/>
        </p:nvPicPr>
        <p:blipFill>
          <a:blip r:embed="rId5">
            <a:alphaModFix/>
          </a:blip>
          <a:stretch>
            <a:fillRect/>
          </a:stretch>
        </p:blipFill>
        <p:spPr>
          <a:xfrm>
            <a:off x="2361187" y="1996462"/>
            <a:ext cx="548700" cy="592048"/>
          </a:xfrm>
          <a:prstGeom prst="rect">
            <a:avLst/>
          </a:prstGeom>
          <a:noFill/>
          <a:ln>
            <a:noFill/>
          </a:ln>
        </p:spPr>
      </p:pic>
      <p:cxnSp>
        <p:nvCxnSpPr>
          <p:cNvPr id="3701" name="Google Shape;3701;p245"/>
          <p:cNvCxnSpPr/>
          <p:nvPr/>
        </p:nvCxnSpPr>
        <p:spPr>
          <a:xfrm flipH="1" rot="10800000">
            <a:off x="2995511" y="2290386"/>
            <a:ext cx="501300" cy="4200"/>
          </a:xfrm>
          <a:prstGeom prst="straightConnector1">
            <a:avLst/>
          </a:prstGeom>
          <a:noFill/>
          <a:ln cap="flat" cmpd="sng" w="9525">
            <a:solidFill>
              <a:schemeClr val="dk2"/>
            </a:solidFill>
            <a:prstDash val="solid"/>
            <a:round/>
            <a:headEnd len="med" w="med" type="none"/>
            <a:tailEnd len="med" w="med" type="triangle"/>
          </a:ln>
        </p:spPr>
      </p:cxnSp>
      <p:cxnSp>
        <p:nvCxnSpPr>
          <p:cNvPr id="3702" name="Google Shape;3702;p245"/>
          <p:cNvCxnSpPr/>
          <p:nvPr/>
        </p:nvCxnSpPr>
        <p:spPr>
          <a:xfrm flipH="1" rot="10800000">
            <a:off x="1793175" y="3738186"/>
            <a:ext cx="501300" cy="4200"/>
          </a:xfrm>
          <a:prstGeom prst="straightConnector1">
            <a:avLst/>
          </a:prstGeom>
          <a:noFill/>
          <a:ln cap="flat" cmpd="sng" w="9525">
            <a:solidFill>
              <a:schemeClr val="dk2"/>
            </a:solidFill>
            <a:prstDash val="solid"/>
            <a:round/>
            <a:headEnd len="med" w="med" type="none"/>
            <a:tailEnd len="med" w="med" type="triangle"/>
          </a:ln>
        </p:spPr>
      </p:cxnSp>
      <p:pic>
        <p:nvPicPr>
          <p:cNvPr id="3703" name="Google Shape;3703;p245"/>
          <p:cNvPicPr preferRelativeResize="0"/>
          <p:nvPr/>
        </p:nvPicPr>
        <p:blipFill>
          <a:blip r:embed="rId3">
            <a:alphaModFix/>
          </a:blip>
          <a:stretch>
            <a:fillRect/>
          </a:stretch>
        </p:blipFill>
        <p:spPr>
          <a:xfrm>
            <a:off x="1147175" y="3567355"/>
            <a:ext cx="579300" cy="345861"/>
          </a:xfrm>
          <a:prstGeom prst="rect">
            <a:avLst/>
          </a:prstGeom>
          <a:noFill/>
          <a:ln>
            <a:noFill/>
          </a:ln>
        </p:spPr>
      </p:pic>
      <p:pic>
        <p:nvPicPr>
          <p:cNvPr descr="Icon_RH_Object_Gear-Group_RGB_Flat.png" id="3704" name="Google Shape;3704;p245"/>
          <p:cNvPicPr preferRelativeResize="0"/>
          <p:nvPr/>
        </p:nvPicPr>
        <p:blipFill>
          <a:blip r:embed="rId5">
            <a:alphaModFix/>
          </a:blip>
          <a:stretch>
            <a:fillRect/>
          </a:stretch>
        </p:blipFill>
        <p:spPr>
          <a:xfrm>
            <a:off x="2361187" y="3444262"/>
            <a:ext cx="548700" cy="592048"/>
          </a:xfrm>
          <a:prstGeom prst="rect">
            <a:avLst/>
          </a:prstGeom>
          <a:noFill/>
          <a:ln>
            <a:noFill/>
          </a:ln>
        </p:spPr>
      </p:pic>
      <p:cxnSp>
        <p:nvCxnSpPr>
          <p:cNvPr id="3705" name="Google Shape;3705;p245"/>
          <p:cNvCxnSpPr/>
          <p:nvPr/>
        </p:nvCxnSpPr>
        <p:spPr>
          <a:xfrm flipH="1" rot="10800000">
            <a:off x="2995511" y="3738186"/>
            <a:ext cx="501300" cy="4200"/>
          </a:xfrm>
          <a:prstGeom prst="straightConnector1">
            <a:avLst/>
          </a:prstGeom>
          <a:noFill/>
          <a:ln cap="flat" cmpd="sng" w="9525">
            <a:solidFill>
              <a:schemeClr val="dk2"/>
            </a:solidFill>
            <a:prstDash val="solid"/>
            <a:round/>
            <a:headEnd len="med" w="med" type="none"/>
            <a:tailEnd len="med" w="med" type="triangle"/>
          </a:ln>
        </p:spPr>
      </p:cxnSp>
      <p:pic>
        <p:nvPicPr>
          <p:cNvPr descr="Icon_RH_Object_Gear-Group_RGB_Flat.png" id="3706" name="Google Shape;3706;p245"/>
          <p:cNvPicPr preferRelativeResize="0"/>
          <p:nvPr/>
        </p:nvPicPr>
        <p:blipFill>
          <a:blip r:embed="rId5">
            <a:alphaModFix/>
          </a:blip>
          <a:stretch>
            <a:fillRect/>
          </a:stretch>
        </p:blipFill>
        <p:spPr>
          <a:xfrm>
            <a:off x="6344832" y="2664712"/>
            <a:ext cx="548700" cy="592048"/>
          </a:xfrm>
          <a:prstGeom prst="rect">
            <a:avLst/>
          </a:prstGeom>
          <a:noFill/>
          <a:ln>
            <a:noFill/>
          </a:ln>
        </p:spPr>
      </p:pic>
      <p:cxnSp>
        <p:nvCxnSpPr>
          <p:cNvPr id="3707" name="Google Shape;3707;p245"/>
          <p:cNvCxnSpPr/>
          <p:nvPr/>
        </p:nvCxnSpPr>
        <p:spPr>
          <a:xfrm>
            <a:off x="4361900" y="2162875"/>
            <a:ext cx="579300" cy="5445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3708" name="Google Shape;3708;p245"/>
          <p:cNvCxnSpPr/>
          <p:nvPr/>
        </p:nvCxnSpPr>
        <p:spPr>
          <a:xfrm flipH="1" rot="10800000">
            <a:off x="4361900" y="3012300"/>
            <a:ext cx="579300" cy="640200"/>
          </a:xfrm>
          <a:prstGeom prst="bentConnector3">
            <a:avLst>
              <a:gd fmla="val 50000" name="adj1"/>
            </a:avLst>
          </a:prstGeom>
          <a:noFill/>
          <a:ln cap="flat" cmpd="sng" w="9525">
            <a:solidFill>
              <a:schemeClr val="dk2"/>
            </a:solidFill>
            <a:prstDash val="solid"/>
            <a:round/>
            <a:headEnd len="med" w="med" type="none"/>
            <a:tailEnd len="med" w="med" type="triangle"/>
          </a:ln>
        </p:spPr>
      </p:cxnSp>
      <p:pic>
        <p:nvPicPr>
          <p:cNvPr id="3709" name="Google Shape;3709;p245"/>
          <p:cNvPicPr preferRelativeResize="0"/>
          <p:nvPr/>
        </p:nvPicPr>
        <p:blipFill>
          <a:blip r:embed="rId6">
            <a:alphaModFix/>
          </a:blip>
          <a:stretch>
            <a:fillRect/>
          </a:stretch>
        </p:blipFill>
        <p:spPr>
          <a:xfrm>
            <a:off x="3582425" y="3510386"/>
            <a:ext cx="458150" cy="454675"/>
          </a:xfrm>
          <a:prstGeom prst="rect">
            <a:avLst/>
          </a:prstGeom>
          <a:noFill/>
          <a:ln>
            <a:noFill/>
          </a:ln>
        </p:spPr>
      </p:pic>
      <p:pic>
        <p:nvPicPr>
          <p:cNvPr id="3710" name="Google Shape;3710;p245"/>
          <p:cNvPicPr preferRelativeResize="0"/>
          <p:nvPr/>
        </p:nvPicPr>
        <p:blipFill>
          <a:blip r:embed="rId7">
            <a:alphaModFix/>
          </a:blip>
          <a:stretch>
            <a:fillRect/>
          </a:stretch>
        </p:blipFill>
        <p:spPr>
          <a:xfrm>
            <a:off x="3600805" y="2071298"/>
            <a:ext cx="442375" cy="438873"/>
          </a:xfrm>
          <a:prstGeom prst="rect">
            <a:avLst/>
          </a:prstGeom>
          <a:noFill/>
          <a:ln>
            <a:noFill/>
          </a:ln>
        </p:spPr>
      </p:pic>
      <p:cxnSp>
        <p:nvCxnSpPr>
          <p:cNvPr id="3711" name="Google Shape;3711;p245"/>
          <p:cNvCxnSpPr/>
          <p:nvPr/>
        </p:nvCxnSpPr>
        <p:spPr>
          <a:xfrm>
            <a:off x="5683361" y="2876038"/>
            <a:ext cx="579300" cy="0"/>
          </a:xfrm>
          <a:prstGeom prst="straightConnector1">
            <a:avLst/>
          </a:prstGeom>
          <a:noFill/>
          <a:ln cap="flat" cmpd="sng" w="9525">
            <a:solidFill>
              <a:schemeClr val="dk2"/>
            </a:solidFill>
            <a:prstDash val="solid"/>
            <a:round/>
            <a:headEnd len="med" w="med" type="none"/>
            <a:tailEnd len="med" w="med" type="triangle"/>
          </a:ln>
        </p:spPr>
      </p:cxnSp>
      <p:pic>
        <p:nvPicPr>
          <p:cNvPr id="3712" name="Google Shape;3712;p245"/>
          <p:cNvPicPr preferRelativeResize="0"/>
          <p:nvPr/>
        </p:nvPicPr>
        <p:blipFill>
          <a:blip r:embed="rId8">
            <a:alphaModFix/>
          </a:blip>
          <a:stretch>
            <a:fillRect/>
          </a:stretch>
        </p:blipFill>
        <p:spPr>
          <a:xfrm>
            <a:off x="5207449" y="2550325"/>
            <a:ext cx="304739" cy="304727"/>
          </a:xfrm>
          <a:prstGeom prst="rect">
            <a:avLst/>
          </a:prstGeom>
          <a:noFill/>
          <a:ln>
            <a:noFill/>
          </a:ln>
        </p:spPr>
      </p:pic>
      <p:pic>
        <p:nvPicPr>
          <p:cNvPr id="3713" name="Google Shape;3713;p245"/>
          <p:cNvPicPr preferRelativeResize="0"/>
          <p:nvPr/>
        </p:nvPicPr>
        <p:blipFill>
          <a:blip r:embed="rId9">
            <a:alphaModFix/>
          </a:blip>
          <a:stretch>
            <a:fillRect/>
          </a:stretch>
        </p:blipFill>
        <p:spPr>
          <a:xfrm>
            <a:off x="5207460" y="2926872"/>
            <a:ext cx="304739" cy="30345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7" name="Shape 3717"/>
        <p:cNvGrpSpPr/>
        <p:nvPr/>
      </p:nvGrpSpPr>
      <p:grpSpPr>
        <a:xfrm>
          <a:off x="0" y="0"/>
          <a:ext cx="0" cy="0"/>
          <a:chOff x="0" y="0"/>
          <a:chExt cx="0" cy="0"/>
        </a:xfrm>
      </p:grpSpPr>
      <p:sp>
        <p:nvSpPr>
          <p:cNvPr id="3718" name="Google Shape;3718;p24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19" name="Google Shape;3719;p246"/>
          <p:cNvSpPr txBox="1"/>
          <p:nvPr>
            <p:ph type="title"/>
          </p:nvPr>
        </p:nvSpPr>
        <p:spPr>
          <a:xfrm>
            <a:off x="743500" y="0"/>
            <a:ext cx="76569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 USE ANY RUNTIME IMAGE WITH SOURCE-TO-IMAGE BUILDS</a:t>
            </a:r>
            <a:endParaRPr/>
          </a:p>
        </p:txBody>
      </p:sp>
      <p:sp>
        <p:nvSpPr>
          <p:cNvPr id="3720" name="Google Shape;3720;p246"/>
          <p:cNvSpPr/>
          <p:nvPr/>
        </p:nvSpPr>
        <p:spPr>
          <a:xfrm>
            <a:off x="5019200" y="2014275"/>
            <a:ext cx="3381300" cy="2043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DOCKER BUILD</a:t>
            </a:r>
            <a:endParaRPr sz="1100"/>
          </a:p>
        </p:txBody>
      </p:sp>
      <p:sp>
        <p:nvSpPr>
          <p:cNvPr id="3721" name="Google Shape;3721;p246"/>
          <p:cNvSpPr/>
          <p:nvPr/>
        </p:nvSpPr>
        <p:spPr>
          <a:xfrm>
            <a:off x="828200" y="2014275"/>
            <a:ext cx="3381300" cy="2043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WILDFLY S2I BUILD</a:t>
            </a:r>
            <a:endParaRPr b="1" sz="1100">
              <a:latin typeface="Proxima Nova"/>
              <a:ea typeface="Proxima Nova"/>
              <a:cs typeface="Proxima Nova"/>
              <a:sym typeface="Proxima Nova"/>
            </a:endParaRPr>
          </a:p>
        </p:txBody>
      </p:sp>
      <p:cxnSp>
        <p:nvCxnSpPr>
          <p:cNvPr id="3722" name="Google Shape;3722;p246"/>
          <p:cNvCxnSpPr/>
          <p:nvPr/>
        </p:nvCxnSpPr>
        <p:spPr>
          <a:xfrm flipH="1" rot="10800000">
            <a:off x="1640775" y="2733513"/>
            <a:ext cx="501300" cy="4200"/>
          </a:xfrm>
          <a:prstGeom prst="straightConnector1">
            <a:avLst/>
          </a:prstGeom>
          <a:noFill/>
          <a:ln cap="flat" cmpd="sng" w="9525">
            <a:solidFill>
              <a:schemeClr val="dk2"/>
            </a:solidFill>
            <a:prstDash val="solid"/>
            <a:round/>
            <a:headEnd len="med" w="med" type="none"/>
            <a:tailEnd len="med" w="med" type="triangle"/>
          </a:ln>
        </p:spPr>
      </p:cxnSp>
      <p:cxnSp>
        <p:nvCxnSpPr>
          <p:cNvPr id="3723" name="Google Shape;3723;p246"/>
          <p:cNvCxnSpPr/>
          <p:nvPr/>
        </p:nvCxnSpPr>
        <p:spPr>
          <a:xfrm>
            <a:off x="7046217" y="2735613"/>
            <a:ext cx="579300" cy="0"/>
          </a:xfrm>
          <a:prstGeom prst="straightConnector1">
            <a:avLst/>
          </a:prstGeom>
          <a:noFill/>
          <a:ln cap="flat" cmpd="sng" w="9525">
            <a:solidFill>
              <a:schemeClr val="dk2"/>
            </a:solidFill>
            <a:prstDash val="solid"/>
            <a:round/>
            <a:headEnd len="med" w="med" type="none"/>
            <a:tailEnd len="med" w="med" type="triangle"/>
          </a:ln>
        </p:spPr>
      </p:cxnSp>
      <p:pic>
        <p:nvPicPr>
          <p:cNvPr id="3724" name="Google Shape;3724;p246"/>
          <p:cNvPicPr preferRelativeResize="0"/>
          <p:nvPr/>
        </p:nvPicPr>
        <p:blipFill>
          <a:blip r:embed="rId3">
            <a:alphaModFix/>
          </a:blip>
          <a:stretch>
            <a:fillRect/>
          </a:stretch>
        </p:blipFill>
        <p:spPr>
          <a:xfrm>
            <a:off x="994775" y="2562683"/>
            <a:ext cx="579300" cy="345861"/>
          </a:xfrm>
          <a:prstGeom prst="rect">
            <a:avLst/>
          </a:prstGeom>
          <a:noFill/>
          <a:ln>
            <a:noFill/>
          </a:ln>
        </p:spPr>
      </p:pic>
      <p:pic>
        <p:nvPicPr>
          <p:cNvPr id="3725" name="Google Shape;3725;p246"/>
          <p:cNvPicPr preferRelativeResize="0"/>
          <p:nvPr/>
        </p:nvPicPr>
        <p:blipFill>
          <a:blip r:embed="rId4">
            <a:alphaModFix/>
          </a:blip>
          <a:stretch>
            <a:fillRect/>
          </a:stretch>
        </p:blipFill>
        <p:spPr>
          <a:xfrm>
            <a:off x="7710813" y="2486946"/>
            <a:ext cx="501300" cy="497334"/>
          </a:xfrm>
          <a:prstGeom prst="rect">
            <a:avLst/>
          </a:prstGeom>
          <a:noFill/>
          <a:ln>
            <a:noFill/>
          </a:ln>
        </p:spPr>
      </p:pic>
      <p:pic>
        <p:nvPicPr>
          <p:cNvPr descr="Icon_RH_Object_Gear-Group_RGB_Flat.png" id="3726" name="Google Shape;3726;p246"/>
          <p:cNvPicPr preferRelativeResize="0"/>
          <p:nvPr/>
        </p:nvPicPr>
        <p:blipFill>
          <a:blip r:embed="rId5">
            <a:alphaModFix/>
          </a:blip>
          <a:stretch>
            <a:fillRect/>
          </a:stretch>
        </p:blipFill>
        <p:spPr>
          <a:xfrm>
            <a:off x="2208787" y="2439589"/>
            <a:ext cx="548700" cy="592048"/>
          </a:xfrm>
          <a:prstGeom prst="rect">
            <a:avLst/>
          </a:prstGeom>
          <a:noFill/>
          <a:ln>
            <a:noFill/>
          </a:ln>
        </p:spPr>
      </p:pic>
      <p:cxnSp>
        <p:nvCxnSpPr>
          <p:cNvPr id="3727" name="Google Shape;3727;p246"/>
          <p:cNvCxnSpPr/>
          <p:nvPr/>
        </p:nvCxnSpPr>
        <p:spPr>
          <a:xfrm flipH="1" rot="10800000">
            <a:off x="2843111" y="2733513"/>
            <a:ext cx="501300" cy="4200"/>
          </a:xfrm>
          <a:prstGeom prst="straightConnector1">
            <a:avLst/>
          </a:prstGeom>
          <a:noFill/>
          <a:ln cap="flat" cmpd="sng" w="9525">
            <a:solidFill>
              <a:schemeClr val="dk2"/>
            </a:solidFill>
            <a:prstDash val="solid"/>
            <a:round/>
            <a:headEnd len="med" w="med" type="none"/>
            <a:tailEnd len="med" w="med" type="triangle"/>
          </a:ln>
        </p:spPr>
      </p:cxnSp>
      <p:pic>
        <p:nvPicPr>
          <p:cNvPr descr="Icon_RH_Object_Gear-Group_RGB_Flat.png" id="3728" name="Google Shape;3728;p246"/>
          <p:cNvPicPr preferRelativeResize="0"/>
          <p:nvPr/>
        </p:nvPicPr>
        <p:blipFill>
          <a:blip r:embed="rId5">
            <a:alphaModFix/>
          </a:blip>
          <a:stretch>
            <a:fillRect/>
          </a:stretch>
        </p:blipFill>
        <p:spPr>
          <a:xfrm>
            <a:off x="6412287" y="2439589"/>
            <a:ext cx="548700" cy="592048"/>
          </a:xfrm>
          <a:prstGeom prst="rect">
            <a:avLst/>
          </a:prstGeom>
          <a:noFill/>
          <a:ln>
            <a:noFill/>
          </a:ln>
        </p:spPr>
      </p:pic>
      <p:cxnSp>
        <p:nvCxnSpPr>
          <p:cNvPr id="3729" name="Google Shape;3729;p246"/>
          <p:cNvCxnSpPr/>
          <p:nvPr/>
        </p:nvCxnSpPr>
        <p:spPr>
          <a:xfrm>
            <a:off x="4209500" y="2752190"/>
            <a:ext cx="809700" cy="600"/>
          </a:xfrm>
          <a:prstGeom prst="bentConnector3">
            <a:avLst>
              <a:gd fmla="val 50000" name="adj1"/>
            </a:avLst>
          </a:prstGeom>
          <a:noFill/>
          <a:ln cap="flat" cmpd="sng" w="9525">
            <a:solidFill>
              <a:schemeClr val="dk2"/>
            </a:solidFill>
            <a:prstDash val="solid"/>
            <a:round/>
            <a:headEnd len="med" w="med" type="none"/>
            <a:tailEnd len="med" w="med" type="triangle"/>
          </a:ln>
        </p:spPr>
      </p:cxnSp>
      <p:pic>
        <p:nvPicPr>
          <p:cNvPr id="3730" name="Google Shape;3730;p246"/>
          <p:cNvPicPr preferRelativeResize="0"/>
          <p:nvPr/>
        </p:nvPicPr>
        <p:blipFill>
          <a:blip r:embed="rId6">
            <a:alphaModFix/>
          </a:blip>
          <a:stretch>
            <a:fillRect/>
          </a:stretch>
        </p:blipFill>
        <p:spPr>
          <a:xfrm>
            <a:off x="3448405" y="2516177"/>
            <a:ext cx="442375" cy="438873"/>
          </a:xfrm>
          <a:prstGeom prst="rect">
            <a:avLst/>
          </a:prstGeom>
          <a:noFill/>
          <a:ln>
            <a:noFill/>
          </a:ln>
        </p:spPr>
      </p:pic>
      <p:pic>
        <p:nvPicPr>
          <p:cNvPr id="3731" name="Google Shape;3731;p246"/>
          <p:cNvPicPr preferRelativeResize="0"/>
          <p:nvPr/>
        </p:nvPicPr>
        <p:blipFill>
          <a:blip r:embed="rId7">
            <a:alphaModFix/>
          </a:blip>
          <a:stretch>
            <a:fillRect/>
          </a:stretch>
        </p:blipFill>
        <p:spPr>
          <a:xfrm>
            <a:off x="4461594" y="2406884"/>
            <a:ext cx="250853" cy="250850"/>
          </a:xfrm>
          <a:prstGeom prst="rect">
            <a:avLst/>
          </a:prstGeom>
          <a:noFill/>
          <a:ln>
            <a:noFill/>
          </a:ln>
        </p:spPr>
      </p:pic>
      <p:pic>
        <p:nvPicPr>
          <p:cNvPr id="3732" name="Google Shape;3732;p246"/>
          <p:cNvPicPr preferRelativeResize="0"/>
          <p:nvPr/>
        </p:nvPicPr>
        <p:blipFill>
          <a:blip r:embed="rId8">
            <a:alphaModFix/>
          </a:blip>
          <a:stretch>
            <a:fillRect/>
          </a:stretch>
        </p:blipFill>
        <p:spPr>
          <a:xfrm>
            <a:off x="5180875" y="2463363"/>
            <a:ext cx="401707" cy="544500"/>
          </a:xfrm>
          <a:prstGeom prst="rect">
            <a:avLst/>
          </a:prstGeom>
          <a:noFill/>
          <a:ln>
            <a:noFill/>
          </a:ln>
        </p:spPr>
      </p:pic>
      <p:cxnSp>
        <p:nvCxnSpPr>
          <p:cNvPr id="3733" name="Google Shape;3733;p246"/>
          <p:cNvCxnSpPr/>
          <p:nvPr/>
        </p:nvCxnSpPr>
        <p:spPr>
          <a:xfrm>
            <a:off x="5750817" y="2735613"/>
            <a:ext cx="579300" cy="0"/>
          </a:xfrm>
          <a:prstGeom prst="straightConnector1">
            <a:avLst/>
          </a:prstGeom>
          <a:noFill/>
          <a:ln cap="flat" cmpd="sng" w="9525">
            <a:solidFill>
              <a:schemeClr val="dk2"/>
            </a:solidFill>
            <a:prstDash val="solid"/>
            <a:round/>
            <a:headEnd len="med" w="med" type="none"/>
            <a:tailEnd len="med" w="med" type="triangle"/>
          </a:ln>
        </p:spPr>
      </p:cxnSp>
      <p:sp>
        <p:nvSpPr>
          <p:cNvPr id="3734" name="Google Shape;3734;p246"/>
          <p:cNvSpPr txBox="1"/>
          <p:nvPr/>
        </p:nvSpPr>
        <p:spPr>
          <a:xfrm>
            <a:off x="4277420" y="2088321"/>
            <a:ext cx="642900" cy="34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app.war</a:t>
            </a:r>
            <a:endParaRPr sz="1000">
              <a:latin typeface="Proxima Nova"/>
              <a:ea typeface="Proxima Nova"/>
              <a:cs typeface="Proxima Nova"/>
              <a:sym typeface="Proxima Nova"/>
            </a:endParaRPr>
          </a:p>
        </p:txBody>
      </p:sp>
      <p:grpSp>
        <p:nvGrpSpPr>
          <p:cNvPr id="3735" name="Google Shape;3735;p246"/>
          <p:cNvGrpSpPr/>
          <p:nvPr/>
        </p:nvGrpSpPr>
        <p:grpSpPr>
          <a:xfrm>
            <a:off x="2236313" y="3495071"/>
            <a:ext cx="442397" cy="438912"/>
            <a:chOff x="2142075" y="3159950"/>
            <a:chExt cx="501300" cy="497350"/>
          </a:xfrm>
        </p:grpSpPr>
        <p:pic>
          <p:nvPicPr>
            <p:cNvPr id="3736" name="Google Shape;3736;p246"/>
            <p:cNvPicPr preferRelativeResize="0"/>
            <p:nvPr/>
          </p:nvPicPr>
          <p:blipFill>
            <a:blip r:embed="rId9">
              <a:alphaModFix/>
            </a:blip>
            <a:stretch>
              <a:fillRect/>
            </a:stretch>
          </p:blipFill>
          <p:spPr>
            <a:xfrm>
              <a:off x="2142075" y="3159950"/>
              <a:ext cx="501300" cy="497350"/>
            </a:xfrm>
            <a:prstGeom prst="rect">
              <a:avLst/>
            </a:prstGeom>
            <a:noFill/>
            <a:ln>
              <a:noFill/>
            </a:ln>
          </p:spPr>
        </p:pic>
        <p:pic>
          <p:nvPicPr>
            <p:cNvPr id="3737" name="Google Shape;3737;p246"/>
            <p:cNvPicPr preferRelativeResize="0"/>
            <p:nvPr/>
          </p:nvPicPr>
          <p:blipFill>
            <a:blip r:embed="rId10">
              <a:alphaModFix/>
            </a:blip>
            <a:stretch>
              <a:fillRect/>
            </a:stretch>
          </p:blipFill>
          <p:spPr>
            <a:xfrm>
              <a:off x="2212425" y="3232484"/>
              <a:ext cx="360600" cy="352298"/>
            </a:xfrm>
            <a:prstGeom prst="rect">
              <a:avLst/>
            </a:prstGeom>
            <a:noFill/>
            <a:ln>
              <a:noFill/>
            </a:ln>
          </p:spPr>
        </p:pic>
      </p:grpSp>
      <p:cxnSp>
        <p:nvCxnSpPr>
          <p:cNvPr id="3738" name="Google Shape;3738;p246"/>
          <p:cNvCxnSpPr/>
          <p:nvPr/>
        </p:nvCxnSpPr>
        <p:spPr>
          <a:xfrm rot="10800000">
            <a:off x="2457625" y="3104050"/>
            <a:ext cx="4500" cy="346500"/>
          </a:xfrm>
          <a:prstGeom prst="straightConnector1">
            <a:avLst/>
          </a:prstGeom>
          <a:noFill/>
          <a:ln cap="flat" cmpd="sng" w="9525">
            <a:solidFill>
              <a:schemeClr val="dk2"/>
            </a:solidFill>
            <a:prstDash val="solid"/>
            <a:round/>
            <a:headEnd len="med" w="med" type="none"/>
            <a:tailEnd len="med" w="med" type="triangle"/>
          </a:ln>
        </p:spPr>
      </p:cxnSp>
      <p:grpSp>
        <p:nvGrpSpPr>
          <p:cNvPr id="3739" name="Google Shape;3739;p246"/>
          <p:cNvGrpSpPr/>
          <p:nvPr/>
        </p:nvGrpSpPr>
        <p:grpSpPr>
          <a:xfrm>
            <a:off x="6427313" y="3495071"/>
            <a:ext cx="442397" cy="438912"/>
            <a:chOff x="2142075" y="3159950"/>
            <a:chExt cx="501300" cy="497350"/>
          </a:xfrm>
        </p:grpSpPr>
        <p:pic>
          <p:nvPicPr>
            <p:cNvPr id="3740" name="Google Shape;3740;p246"/>
            <p:cNvPicPr preferRelativeResize="0"/>
            <p:nvPr/>
          </p:nvPicPr>
          <p:blipFill>
            <a:blip r:embed="rId9">
              <a:alphaModFix/>
            </a:blip>
            <a:stretch>
              <a:fillRect/>
            </a:stretch>
          </p:blipFill>
          <p:spPr>
            <a:xfrm>
              <a:off x="2142075" y="3159950"/>
              <a:ext cx="501300" cy="497350"/>
            </a:xfrm>
            <a:prstGeom prst="rect">
              <a:avLst/>
            </a:prstGeom>
            <a:noFill/>
            <a:ln>
              <a:noFill/>
            </a:ln>
          </p:spPr>
        </p:pic>
        <p:pic>
          <p:nvPicPr>
            <p:cNvPr id="3741" name="Google Shape;3741;p246"/>
            <p:cNvPicPr preferRelativeResize="0"/>
            <p:nvPr/>
          </p:nvPicPr>
          <p:blipFill>
            <a:blip r:embed="rId10">
              <a:alphaModFix/>
            </a:blip>
            <a:stretch>
              <a:fillRect/>
            </a:stretch>
          </p:blipFill>
          <p:spPr>
            <a:xfrm>
              <a:off x="2212425" y="3232484"/>
              <a:ext cx="360600" cy="352298"/>
            </a:xfrm>
            <a:prstGeom prst="rect">
              <a:avLst/>
            </a:prstGeom>
            <a:noFill/>
            <a:ln>
              <a:noFill/>
            </a:ln>
          </p:spPr>
        </p:pic>
      </p:grpSp>
      <p:cxnSp>
        <p:nvCxnSpPr>
          <p:cNvPr id="3742" name="Google Shape;3742;p246"/>
          <p:cNvCxnSpPr/>
          <p:nvPr/>
        </p:nvCxnSpPr>
        <p:spPr>
          <a:xfrm rot="10800000">
            <a:off x="6648625" y="3104050"/>
            <a:ext cx="4500" cy="346500"/>
          </a:xfrm>
          <a:prstGeom prst="straightConnector1">
            <a:avLst/>
          </a:prstGeom>
          <a:noFill/>
          <a:ln cap="flat" cmpd="sng" w="9525">
            <a:solidFill>
              <a:schemeClr val="dk2"/>
            </a:solidFill>
            <a:prstDash val="solid"/>
            <a:round/>
            <a:headEnd len="med" w="med" type="none"/>
            <a:tailEnd len="med" w="med" type="triangle"/>
          </a:ln>
        </p:spPr>
      </p:cxnSp>
      <p:sp>
        <p:nvSpPr>
          <p:cNvPr id="3743" name="Google Shape;3743;p246"/>
          <p:cNvSpPr txBox="1"/>
          <p:nvPr/>
        </p:nvSpPr>
        <p:spPr>
          <a:xfrm>
            <a:off x="2674515" y="3400589"/>
            <a:ext cx="984900" cy="43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WildFly S2I</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Builder </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744" name="Google Shape;3744;p246"/>
          <p:cNvSpPr txBox="1"/>
          <p:nvPr/>
        </p:nvSpPr>
        <p:spPr>
          <a:xfrm>
            <a:off x="6865518" y="3400593"/>
            <a:ext cx="984900" cy="43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WildFly </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Runtime Image</a:t>
            </a:r>
            <a:endParaRPr sz="1000">
              <a:latin typeface="Proxima Nova"/>
              <a:ea typeface="Proxima Nova"/>
              <a:cs typeface="Proxima Nova"/>
              <a:sym typeface="Proxima Nova"/>
            </a:endParaRPr>
          </a:p>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745" name="Google Shape;3745;p246"/>
          <p:cNvSpPr txBox="1"/>
          <p:nvPr/>
        </p:nvSpPr>
        <p:spPr>
          <a:xfrm>
            <a:off x="980400" y="1441550"/>
            <a:ext cx="7183200" cy="5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Use Source-to-Image to build app binaries and deploy on lean vanilla runtimes</a:t>
            </a:r>
            <a:endParaRPr>
              <a:latin typeface="Overpass"/>
              <a:ea typeface="Overpass"/>
              <a:cs typeface="Overpass"/>
              <a:sym typeface="Overpass"/>
            </a:endParaRPr>
          </a:p>
        </p:txBody>
      </p:sp>
      <p:sp>
        <p:nvSpPr>
          <p:cNvPr id="3746" name="Google Shape;3746;p246"/>
          <p:cNvSpPr txBox="1"/>
          <p:nvPr/>
        </p:nvSpPr>
        <p:spPr>
          <a:xfrm>
            <a:off x="2854375" y="4383689"/>
            <a:ext cx="4435200" cy="2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Overpass"/>
                <a:ea typeface="Overpass"/>
                <a:cs typeface="Overpass"/>
                <a:sym typeface="Overpass"/>
              </a:rPr>
              <a:t>read more on </a:t>
            </a:r>
            <a:r>
              <a:rPr lang="en" sz="1000" u="sng">
                <a:solidFill>
                  <a:schemeClr val="hlink"/>
                </a:solidFill>
                <a:latin typeface="Overpass"/>
                <a:ea typeface="Overpass"/>
                <a:cs typeface="Overpass"/>
                <a:sym typeface="Overpass"/>
                <a:hlinkClick r:id="rId11"/>
              </a:rPr>
              <a:t>https://blog.openshift.com/chaining-builds/</a:t>
            </a:r>
            <a:endParaRPr sz="1000">
              <a:latin typeface="Overpass"/>
              <a:ea typeface="Overpass"/>
              <a:cs typeface="Overpass"/>
              <a:sym typeface="Overpas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48"/>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THE SOLUTION</a:t>
            </a:r>
            <a:endParaRPr/>
          </a:p>
        </p:txBody>
      </p:sp>
      <p:sp>
        <p:nvSpPr>
          <p:cNvPr id="905" name="Google Shape;905;p148"/>
          <p:cNvSpPr/>
          <p:nvPr/>
        </p:nvSpPr>
        <p:spPr>
          <a:xfrm>
            <a:off x="3835175" y="3825071"/>
            <a:ext cx="1781100" cy="4872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Hardware</a:t>
            </a:r>
            <a:endParaRPr/>
          </a:p>
        </p:txBody>
      </p:sp>
      <p:sp>
        <p:nvSpPr>
          <p:cNvPr id="906" name="Google Shape;906;p148"/>
          <p:cNvSpPr/>
          <p:nvPr/>
        </p:nvSpPr>
        <p:spPr>
          <a:xfrm>
            <a:off x="3835175" y="3312225"/>
            <a:ext cx="1781100" cy="4872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Arial"/>
              <a:buNone/>
            </a:pPr>
            <a:r>
              <a:rPr b="0" i="0" lang="en" sz="1400" u="none" cap="none" strike="noStrike">
                <a:solidFill>
                  <a:srgbClr val="FFFFFF"/>
                </a:solidFill>
                <a:latin typeface="Arial"/>
                <a:ea typeface="Arial"/>
                <a:cs typeface="Arial"/>
                <a:sym typeface="Arial"/>
              </a:rPr>
              <a:t>Virtual Machine</a:t>
            </a:r>
            <a:endParaRPr/>
          </a:p>
        </p:txBody>
      </p:sp>
      <p:sp>
        <p:nvSpPr>
          <p:cNvPr id="907" name="Google Shape;907;p148"/>
          <p:cNvSpPr/>
          <p:nvPr/>
        </p:nvSpPr>
        <p:spPr>
          <a:xfrm>
            <a:off x="3835175" y="2797875"/>
            <a:ext cx="1781100" cy="487200"/>
          </a:xfrm>
          <a:prstGeom prst="rect">
            <a:avLst/>
          </a:prstGeom>
          <a:solidFill>
            <a:srgbClr val="CC0000"/>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Arial"/>
              <a:buNone/>
            </a:pPr>
            <a:r>
              <a:rPr b="0" i="0" lang="en" sz="1400" u="none" cap="none" strike="noStrike">
                <a:solidFill>
                  <a:srgbClr val="FFFFFF"/>
                </a:solidFill>
                <a:latin typeface="Arial"/>
                <a:ea typeface="Arial"/>
                <a:cs typeface="Arial"/>
                <a:sym typeface="Arial"/>
              </a:rPr>
              <a:t>Operating System</a:t>
            </a:r>
            <a:endParaRPr/>
          </a:p>
        </p:txBody>
      </p:sp>
      <p:sp>
        <p:nvSpPr>
          <p:cNvPr id="908" name="Google Shape;908;p148"/>
          <p:cNvSpPr/>
          <p:nvPr/>
        </p:nvSpPr>
        <p:spPr>
          <a:xfrm>
            <a:off x="3997025" y="1483425"/>
            <a:ext cx="1457400" cy="1457400"/>
          </a:xfrm>
          <a:prstGeom prst="rect">
            <a:avLst/>
          </a:prstGeom>
          <a:noFill/>
          <a:ln cap="flat" cmpd="sng" w="19050">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Container</a:t>
            </a:r>
            <a:endParaRPr/>
          </a:p>
        </p:txBody>
      </p:sp>
      <p:sp>
        <p:nvSpPr>
          <p:cNvPr id="909" name="Google Shape;909;p148"/>
          <p:cNvSpPr/>
          <p:nvPr/>
        </p:nvSpPr>
        <p:spPr>
          <a:xfrm>
            <a:off x="4249475" y="1870175"/>
            <a:ext cx="952500" cy="900600"/>
          </a:xfrm>
          <a:prstGeom prst="rect">
            <a:avLst/>
          </a:prstGeom>
          <a:solidFill>
            <a:srgbClr val="00B9E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400" u="none" cap="none" strike="noStrike">
                <a:solidFill>
                  <a:srgbClr val="FFFFFF"/>
                </a:solidFill>
                <a:latin typeface="Proxima Nova"/>
                <a:ea typeface="Proxima Nova"/>
                <a:cs typeface="Proxima Nova"/>
                <a:sym typeface="Proxima Nova"/>
              </a:rPr>
              <a:t>App</a:t>
            </a:r>
            <a:endParaRPr/>
          </a:p>
        </p:txBody>
      </p:sp>
      <p:sp>
        <p:nvSpPr>
          <p:cNvPr id="910" name="Google Shape;910;p148"/>
          <p:cNvSpPr txBox="1"/>
          <p:nvPr/>
        </p:nvSpPr>
        <p:spPr>
          <a:xfrm>
            <a:off x="6221150" y="1931100"/>
            <a:ext cx="1293600" cy="4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Controlled by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Developers</a:t>
            </a:r>
            <a:endParaRPr/>
          </a:p>
        </p:txBody>
      </p:sp>
      <p:sp>
        <p:nvSpPr>
          <p:cNvPr id="911" name="Google Shape;911;p148"/>
          <p:cNvSpPr txBox="1"/>
          <p:nvPr/>
        </p:nvSpPr>
        <p:spPr>
          <a:xfrm>
            <a:off x="1877750" y="3359850"/>
            <a:ext cx="1584600" cy="4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Controlled by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IT Operations</a:t>
            </a:r>
            <a:endParaRPr/>
          </a:p>
        </p:txBody>
      </p:sp>
      <p:sp>
        <p:nvSpPr>
          <p:cNvPr id="912" name="Google Shape;912;p148"/>
          <p:cNvSpPr/>
          <p:nvPr/>
        </p:nvSpPr>
        <p:spPr>
          <a:xfrm>
            <a:off x="6002075" y="1483425"/>
            <a:ext cx="126900" cy="1447800"/>
          </a:xfrm>
          <a:prstGeom prst="rightBrace">
            <a:avLst>
              <a:gd fmla="val 74999" name="adj1"/>
              <a:gd fmla="val 50735"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48"/>
          <p:cNvSpPr/>
          <p:nvPr/>
        </p:nvSpPr>
        <p:spPr>
          <a:xfrm flipH="1">
            <a:off x="3182675" y="2950275"/>
            <a:ext cx="126900" cy="1362000"/>
          </a:xfrm>
          <a:prstGeom prst="rightBrace">
            <a:avLst>
              <a:gd fmla="val 74999" name="adj1"/>
              <a:gd fmla="val 50735"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48"/>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0" name="Shape 3750"/>
        <p:cNvGrpSpPr/>
        <p:nvPr/>
      </p:nvGrpSpPr>
      <p:grpSpPr>
        <a:xfrm>
          <a:off x="0" y="0"/>
          <a:ext cx="0" cy="0"/>
          <a:chOff x="0" y="0"/>
          <a:chExt cx="0" cy="0"/>
        </a:xfrm>
      </p:grpSpPr>
      <p:sp>
        <p:nvSpPr>
          <p:cNvPr id="3751" name="Google Shape;3751;p2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52" name="Google Shape;3752;p247"/>
          <p:cNvSpPr txBox="1"/>
          <p:nvPr>
            <p:ph type="title"/>
          </p:nvPr>
        </p:nvSpPr>
        <p:spPr>
          <a:xfrm>
            <a:off x="743500" y="0"/>
            <a:ext cx="76569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 USE ANY BUILD TOOL WITH OFFICIAL RUNTIME IMAGES</a:t>
            </a:r>
            <a:endParaRPr/>
          </a:p>
        </p:txBody>
      </p:sp>
      <p:sp>
        <p:nvSpPr>
          <p:cNvPr id="3753" name="Google Shape;3753;p247"/>
          <p:cNvSpPr/>
          <p:nvPr/>
        </p:nvSpPr>
        <p:spPr>
          <a:xfrm>
            <a:off x="5019200" y="2014275"/>
            <a:ext cx="3381300" cy="2043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DOCKER BUILD</a:t>
            </a:r>
            <a:endParaRPr sz="1100"/>
          </a:p>
        </p:txBody>
      </p:sp>
      <p:sp>
        <p:nvSpPr>
          <p:cNvPr id="3754" name="Google Shape;3754;p247"/>
          <p:cNvSpPr/>
          <p:nvPr/>
        </p:nvSpPr>
        <p:spPr>
          <a:xfrm>
            <a:off x="828200" y="2014275"/>
            <a:ext cx="3381300" cy="2043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CUSTOM GRADLE BUILD</a:t>
            </a:r>
            <a:endParaRPr b="1" sz="1100">
              <a:latin typeface="Proxima Nova"/>
              <a:ea typeface="Proxima Nova"/>
              <a:cs typeface="Proxima Nova"/>
              <a:sym typeface="Proxima Nova"/>
            </a:endParaRPr>
          </a:p>
        </p:txBody>
      </p:sp>
      <p:cxnSp>
        <p:nvCxnSpPr>
          <p:cNvPr id="3755" name="Google Shape;3755;p247"/>
          <p:cNvCxnSpPr/>
          <p:nvPr/>
        </p:nvCxnSpPr>
        <p:spPr>
          <a:xfrm flipH="1" rot="10800000">
            <a:off x="1640775" y="2733513"/>
            <a:ext cx="501300" cy="4200"/>
          </a:xfrm>
          <a:prstGeom prst="straightConnector1">
            <a:avLst/>
          </a:prstGeom>
          <a:noFill/>
          <a:ln cap="flat" cmpd="sng" w="9525">
            <a:solidFill>
              <a:schemeClr val="dk2"/>
            </a:solidFill>
            <a:prstDash val="solid"/>
            <a:round/>
            <a:headEnd len="med" w="med" type="none"/>
            <a:tailEnd len="med" w="med" type="triangle"/>
          </a:ln>
        </p:spPr>
      </p:cxnSp>
      <p:cxnSp>
        <p:nvCxnSpPr>
          <p:cNvPr id="3756" name="Google Shape;3756;p247"/>
          <p:cNvCxnSpPr/>
          <p:nvPr/>
        </p:nvCxnSpPr>
        <p:spPr>
          <a:xfrm>
            <a:off x="7046217" y="2735613"/>
            <a:ext cx="579300" cy="0"/>
          </a:xfrm>
          <a:prstGeom prst="straightConnector1">
            <a:avLst/>
          </a:prstGeom>
          <a:noFill/>
          <a:ln cap="flat" cmpd="sng" w="9525">
            <a:solidFill>
              <a:schemeClr val="dk2"/>
            </a:solidFill>
            <a:prstDash val="solid"/>
            <a:round/>
            <a:headEnd len="med" w="med" type="none"/>
            <a:tailEnd len="med" w="med" type="triangle"/>
          </a:ln>
        </p:spPr>
      </p:cxnSp>
      <p:pic>
        <p:nvPicPr>
          <p:cNvPr id="3757" name="Google Shape;3757;p247"/>
          <p:cNvPicPr preferRelativeResize="0"/>
          <p:nvPr/>
        </p:nvPicPr>
        <p:blipFill>
          <a:blip r:embed="rId3">
            <a:alphaModFix/>
          </a:blip>
          <a:stretch>
            <a:fillRect/>
          </a:stretch>
        </p:blipFill>
        <p:spPr>
          <a:xfrm>
            <a:off x="994775" y="2562683"/>
            <a:ext cx="579300" cy="345861"/>
          </a:xfrm>
          <a:prstGeom prst="rect">
            <a:avLst/>
          </a:prstGeom>
          <a:noFill/>
          <a:ln>
            <a:noFill/>
          </a:ln>
        </p:spPr>
      </p:pic>
      <p:pic>
        <p:nvPicPr>
          <p:cNvPr id="3758" name="Google Shape;3758;p247"/>
          <p:cNvPicPr preferRelativeResize="0"/>
          <p:nvPr/>
        </p:nvPicPr>
        <p:blipFill>
          <a:blip r:embed="rId4">
            <a:alphaModFix/>
          </a:blip>
          <a:stretch>
            <a:fillRect/>
          </a:stretch>
        </p:blipFill>
        <p:spPr>
          <a:xfrm>
            <a:off x="7710813" y="2486946"/>
            <a:ext cx="501300" cy="497334"/>
          </a:xfrm>
          <a:prstGeom prst="rect">
            <a:avLst/>
          </a:prstGeom>
          <a:noFill/>
          <a:ln>
            <a:noFill/>
          </a:ln>
        </p:spPr>
      </p:pic>
      <p:pic>
        <p:nvPicPr>
          <p:cNvPr descr="Icon_RH_Object_Gear-Group_RGB_Flat.png" id="3759" name="Google Shape;3759;p247"/>
          <p:cNvPicPr preferRelativeResize="0"/>
          <p:nvPr/>
        </p:nvPicPr>
        <p:blipFill>
          <a:blip r:embed="rId5">
            <a:alphaModFix/>
          </a:blip>
          <a:stretch>
            <a:fillRect/>
          </a:stretch>
        </p:blipFill>
        <p:spPr>
          <a:xfrm>
            <a:off x="2208787" y="2439589"/>
            <a:ext cx="548700" cy="592048"/>
          </a:xfrm>
          <a:prstGeom prst="rect">
            <a:avLst/>
          </a:prstGeom>
          <a:noFill/>
          <a:ln>
            <a:noFill/>
          </a:ln>
        </p:spPr>
      </p:pic>
      <p:cxnSp>
        <p:nvCxnSpPr>
          <p:cNvPr id="3760" name="Google Shape;3760;p247"/>
          <p:cNvCxnSpPr/>
          <p:nvPr/>
        </p:nvCxnSpPr>
        <p:spPr>
          <a:xfrm flipH="1" rot="10800000">
            <a:off x="2843111" y="2733513"/>
            <a:ext cx="501300" cy="4200"/>
          </a:xfrm>
          <a:prstGeom prst="straightConnector1">
            <a:avLst/>
          </a:prstGeom>
          <a:noFill/>
          <a:ln cap="flat" cmpd="sng" w="9525">
            <a:solidFill>
              <a:schemeClr val="dk2"/>
            </a:solidFill>
            <a:prstDash val="solid"/>
            <a:round/>
            <a:headEnd len="med" w="med" type="none"/>
            <a:tailEnd len="med" w="med" type="triangle"/>
          </a:ln>
        </p:spPr>
      </p:cxnSp>
      <p:pic>
        <p:nvPicPr>
          <p:cNvPr descr="Icon_RH_Object_Gear-Group_RGB_Flat.png" id="3761" name="Google Shape;3761;p247"/>
          <p:cNvPicPr preferRelativeResize="0"/>
          <p:nvPr/>
        </p:nvPicPr>
        <p:blipFill>
          <a:blip r:embed="rId5">
            <a:alphaModFix/>
          </a:blip>
          <a:stretch>
            <a:fillRect/>
          </a:stretch>
        </p:blipFill>
        <p:spPr>
          <a:xfrm>
            <a:off x="6412287" y="2439589"/>
            <a:ext cx="548700" cy="592048"/>
          </a:xfrm>
          <a:prstGeom prst="rect">
            <a:avLst/>
          </a:prstGeom>
          <a:noFill/>
          <a:ln>
            <a:noFill/>
          </a:ln>
        </p:spPr>
      </p:pic>
      <p:cxnSp>
        <p:nvCxnSpPr>
          <p:cNvPr id="3762" name="Google Shape;3762;p247"/>
          <p:cNvCxnSpPr/>
          <p:nvPr/>
        </p:nvCxnSpPr>
        <p:spPr>
          <a:xfrm>
            <a:off x="4209500" y="2752190"/>
            <a:ext cx="809700" cy="600"/>
          </a:xfrm>
          <a:prstGeom prst="bentConnector3">
            <a:avLst>
              <a:gd fmla="val 50000" name="adj1"/>
            </a:avLst>
          </a:prstGeom>
          <a:noFill/>
          <a:ln cap="flat" cmpd="sng" w="9525">
            <a:solidFill>
              <a:schemeClr val="dk2"/>
            </a:solidFill>
            <a:prstDash val="solid"/>
            <a:round/>
            <a:headEnd len="med" w="med" type="none"/>
            <a:tailEnd len="med" w="med" type="triangle"/>
          </a:ln>
        </p:spPr>
      </p:cxnSp>
      <p:pic>
        <p:nvPicPr>
          <p:cNvPr id="3763" name="Google Shape;3763;p247"/>
          <p:cNvPicPr preferRelativeResize="0"/>
          <p:nvPr/>
        </p:nvPicPr>
        <p:blipFill>
          <a:blip r:embed="rId6">
            <a:alphaModFix/>
          </a:blip>
          <a:stretch>
            <a:fillRect/>
          </a:stretch>
        </p:blipFill>
        <p:spPr>
          <a:xfrm>
            <a:off x="3448405" y="2516177"/>
            <a:ext cx="442375" cy="438873"/>
          </a:xfrm>
          <a:prstGeom prst="rect">
            <a:avLst/>
          </a:prstGeom>
          <a:noFill/>
          <a:ln>
            <a:noFill/>
          </a:ln>
        </p:spPr>
      </p:pic>
      <p:pic>
        <p:nvPicPr>
          <p:cNvPr id="3764" name="Google Shape;3764;p247"/>
          <p:cNvPicPr preferRelativeResize="0"/>
          <p:nvPr/>
        </p:nvPicPr>
        <p:blipFill>
          <a:blip r:embed="rId7">
            <a:alphaModFix/>
          </a:blip>
          <a:stretch>
            <a:fillRect/>
          </a:stretch>
        </p:blipFill>
        <p:spPr>
          <a:xfrm>
            <a:off x="5180875" y="2463363"/>
            <a:ext cx="401707" cy="544500"/>
          </a:xfrm>
          <a:prstGeom prst="rect">
            <a:avLst/>
          </a:prstGeom>
          <a:noFill/>
          <a:ln>
            <a:noFill/>
          </a:ln>
        </p:spPr>
      </p:pic>
      <p:cxnSp>
        <p:nvCxnSpPr>
          <p:cNvPr id="3765" name="Google Shape;3765;p247"/>
          <p:cNvCxnSpPr/>
          <p:nvPr/>
        </p:nvCxnSpPr>
        <p:spPr>
          <a:xfrm>
            <a:off x="5750817" y="2735613"/>
            <a:ext cx="579300" cy="0"/>
          </a:xfrm>
          <a:prstGeom prst="straightConnector1">
            <a:avLst/>
          </a:prstGeom>
          <a:noFill/>
          <a:ln cap="flat" cmpd="sng" w="9525">
            <a:solidFill>
              <a:schemeClr val="dk2"/>
            </a:solidFill>
            <a:prstDash val="solid"/>
            <a:round/>
            <a:headEnd len="med" w="med" type="none"/>
            <a:tailEnd len="med" w="med" type="triangle"/>
          </a:ln>
        </p:spPr>
      </p:cxnSp>
      <p:grpSp>
        <p:nvGrpSpPr>
          <p:cNvPr id="3766" name="Google Shape;3766;p247"/>
          <p:cNvGrpSpPr/>
          <p:nvPr/>
        </p:nvGrpSpPr>
        <p:grpSpPr>
          <a:xfrm>
            <a:off x="2236313" y="3495071"/>
            <a:ext cx="442397" cy="438912"/>
            <a:chOff x="2142075" y="3159950"/>
            <a:chExt cx="501300" cy="497350"/>
          </a:xfrm>
        </p:grpSpPr>
        <p:pic>
          <p:nvPicPr>
            <p:cNvPr id="3767" name="Google Shape;3767;p247"/>
            <p:cNvPicPr preferRelativeResize="0"/>
            <p:nvPr/>
          </p:nvPicPr>
          <p:blipFill>
            <a:blip r:embed="rId8">
              <a:alphaModFix/>
            </a:blip>
            <a:stretch>
              <a:fillRect/>
            </a:stretch>
          </p:blipFill>
          <p:spPr>
            <a:xfrm>
              <a:off x="2142075" y="3159950"/>
              <a:ext cx="501300" cy="497350"/>
            </a:xfrm>
            <a:prstGeom prst="rect">
              <a:avLst/>
            </a:prstGeom>
            <a:noFill/>
            <a:ln>
              <a:noFill/>
            </a:ln>
          </p:spPr>
        </p:pic>
        <p:pic>
          <p:nvPicPr>
            <p:cNvPr id="3768" name="Google Shape;3768;p247"/>
            <p:cNvPicPr preferRelativeResize="0"/>
            <p:nvPr/>
          </p:nvPicPr>
          <p:blipFill>
            <a:blip r:embed="rId9">
              <a:alphaModFix/>
            </a:blip>
            <a:stretch>
              <a:fillRect/>
            </a:stretch>
          </p:blipFill>
          <p:spPr>
            <a:xfrm>
              <a:off x="2212425" y="3232484"/>
              <a:ext cx="360600" cy="352298"/>
            </a:xfrm>
            <a:prstGeom prst="rect">
              <a:avLst/>
            </a:prstGeom>
            <a:noFill/>
            <a:ln>
              <a:noFill/>
            </a:ln>
          </p:spPr>
        </p:pic>
      </p:grpSp>
      <p:cxnSp>
        <p:nvCxnSpPr>
          <p:cNvPr id="3769" name="Google Shape;3769;p247"/>
          <p:cNvCxnSpPr/>
          <p:nvPr/>
        </p:nvCxnSpPr>
        <p:spPr>
          <a:xfrm rot="10800000">
            <a:off x="2457625" y="3104050"/>
            <a:ext cx="4500" cy="346500"/>
          </a:xfrm>
          <a:prstGeom prst="straightConnector1">
            <a:avLst/>
          </a:prstGeom>
          <a:noFill/>
          <a:ln cap="flat" cmpd="sng" w="9525">
            <a:solidFill>
              <a:schemeClr val="dk2"/>
            </a:solidFill>
            <a:prstDash val="solid"/>
            <a:round/>
            <a:headEnd len="med" w="med" type="none"/>
            <a:tailEnd len="med" w="med" type="triangle"/>
          </a:ln>
        </p:spPr>
      </p:cxnSp>
      <p:grpSp>
        <p:nvGrpSpPr>
          <p:cNvPr id="3770" name="Google Shape;3770;p247"/>
          <p:cNvGrpSpPr/>
          <p:nvPr/>
        </p:nvGrpSpPr>
        <p:grpSpPr>
          <a:xfrm>
            <a:off x="6427313" y="3495071"/>
            <a:ext cx="442397" cy="438912"/>
            <a:chOff x="2142075" y="3159950"/>
            <a:chExt cx="501300" cy="497350"/>
          </a:xfrm>
        </p:grpSpPr>
        <p:pic>
          <p:nvPicPr>
            <p:cNvPr id="3771" name="Google Shape;3771;p247"/>
            <p:cNvPicPr preferRelativeResize="0"/>
            <p:nvPr/>
          </p:nvPicPr>
          <p:blipFill>
            <a:blip r:embed="rId8">
              <a:alphaModFix/>
            </a:blip>
            <a:stretch>
              <a:fillRect/>
            </a:stretch>
          </p:blipFill>
          <p:spPr>
            <a:xfrm>
              <a:off x="2142075" y="3159950"/>
              <a:ext cx="501300" cy="497350"/>
            </a:xfrm>
            <a:prstGeom prst="rect">
              <a:avLst/>
            </a:prstGeom>
            <a:noFill/>
            <a:ln>
              <a:noFill/>
            </a:ln>
          </p:spPr>
        </p:pic>
        <p:pic>
          <p:nvPicPr>
            <p:cNvPr id="3772" name="Google Shape;3772;p247"/>
            <p:cNvPicPr preferRelativeResize="0"/>
            <p:nvPr/>
          </p:nvPicPr>
          <p:blipFill>
            <a:blip r:embed="rId9">
              <a:alphaModFix/>
            </a:blip>
            <a:stretch>
              <a:fillRect/>
            </a:stretch>
          </p:blipFill>
          <p:spPr>
            <a:xfrm>
              <a:off x="2212425" y="3232484"/>
              <a:ext cx="360600" cy="352298"/>
            </a:xfrm>
            <a:prstGeom prst="rect">
              <a:avLst/>
            </a:prstGeom>
            <a:noFill/>
            <a:ln>
              <a:noFill/>
            </a:ln>
          </p:spPr>
        </p:pic>
      </p:grpSp>
      <p:cxnSp>
        <p:nvCxnSpPr>
          <p:cNvPr id="3773" name="Google Shape;3773;p247"/>
          <p:cNvCxnSpPr/>
          <p:nvPr/>
        </p:nvCxnSpPr>
        <p:spPr>
          <a:xfrm rot="10800000">
            <a:off x="6648625" y="3104050"/>
            <a:ext cx="4500" cy="346500"/>
          </a:xfrm>
          <a:prstGeom prst="straightConnector1">
            <a:avLst/>
          </a:prstGeom>
          <a:noFill/>
          <a:ln cap="flat" cmpd="sng" w="9525">
            <a:solidFill>
              <a:schemeClr val="dk2"/>
            </a:solidFill>
            <a:prstDash val="solid"/>
            <a:round/>
            <a:headEnd len="med" w="med" type="none"/>
            <a:tailEnd len="med" w="med" type="triangle"/>
          </a:ln>
        </p:spPr>
      </p:cxnSp>
      <p:sp>
        <p:nvSpPr>
          <p:cNvPr id="3774" name="Google Shape;3774;p247"/>
          <p:cNvSpPr txBox="1"/>
          <p:nvPr/>
        </p:nvSpPr>
        <p:spPr>
          <a:xfrm>
            <a:off x="2682950" y="3392163"/>
            <a:ext cx="984900" cy="59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Custom</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Gradle S2I</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Builder Image</a:t>
            </a:r>
            <a:endParaRPr sz="1000">
              <a:latin typeface="Proxima Nova"/>
              <a:ea typeface="Proxima Nova"/>
              <a:cs typeface="Proxima Nova"/>
              <a:sym typeface="Proxima Nova"/>
            </a:endParaRPr>
          </a:p>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775" name="Google Shape;3775;p247"/>
          <p:cNvSpPr txBox="1"/>
          <p:nvPr/>
        </p:nvSpPr>
        <p:spPr>
          <a:xfrm>
            <a:off x="6873950" y="3392161"/>
            <a:ext cx="984900" cy="56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Red Hat</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OpenJDK</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sp>
        <p:nvSpPr>
          <p:cNvPr id="3776" name="Google Shape;3776;p247"/>
          <p:cNvSpPr txBox="1"/>
          <p:nvPr/>
        </p:nvSpPr>
        <p:spPr>
          <a:xfrm>
            <a:off x="980400" y="1441550"/>
            <a:ext cx="7183200" cy="5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Use your choice of build tool like Gradle and deploy to official images like the JDK image</a:t>
            </a:r>
            <a:endParaRPr>
              <a:latin typeface="Overpass"/>
              <a:ea typeface="Overpass"/>
              <a:cs typeface="Overpass"/>
              <a:sym typeface="Overpass"/>
            </a:endParaRPr>
          </a:p>
        </p:txBody>
      </p:sp>
      <p:sp>
        <p:nvSpPr>
          <p:cNvPr id="3777" name="Google Shape;3777;p247"/>
          <p:cNvSpPr txBox="1"/>
          <p:nvPr/>
        </p:nvSpPr>
        <p:spPr>
          <a:xfrm>
            <a:off x="2854375" y="4383689"/>
            <a:ext cx="4435200" cy="2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Overpass"/>
                <a:ea typeface="Overpass"/>
                <a:cs typeface="Overpass"/>
                <a:sym typeface="Overpass"/>
              </a:rPr>
              <a:t>read more on </a:t>
            </a:r>
            <a:r>
              <a:rPr lang="en" sz="1000" u="sng">
                <a:solidFill>
                  <a:schemeClr val="hlink"/>
                </a:solidFill>
                <a:latin typeface="Overpass"/>
                <a:ea typeface="Overpass"/>
                <a:cs typeface="Overpass"/>
                <a:sym typeface="Overpass"/>
                <a:hlinkClick r:id="rId10"/>
              </a:rPr>
              <a:t>https://blog.openshift.com/chaining-builds/</a:t>
            </a:r>
            <a:endParaRPr sz="1000">
              <a:latin typeface="Overpass"/>
              <a:ea typeface="Overpass"/>
              <a:cs typeface="Overpass"/>
              <a:sym typeface="Overpass"/>
            </a:endParaRPr>
          </a:p>
        </p:txBody>
      </p:sp>
      <p:pic>
        <p:nvPicPr>
          <p:cNvPr id="3778" name="Google Shape;3778;p247"/>
          <p:cNvPicPr preferRelativeResize="0"/>
          <p:nvPr/>
        </p:nvPicPr>
        <p:blipFill>
          <a:blip r:embed="rId11">
            <a:alphaModFix/>
          </a:blip>
          <a:stretch>
            <a:fillRect/>
          </a:stretch>
        </p:blipFill>
        <p:spPr>
          <a:xfrm>
            <a:off x="4461594" y="2406884"/>
            <a:ext cx="250853" cy="250850"/>
          </a:xfrm>
          <a:prstGeom prst="rect">
            <a:avLst/>
          </a:prstGeom>
          <a:noFill/>
          <a:ln>
            <a:noFill/>
          </a:ln>
        </p:spPr>
      </p:pic>
      <p:sp>
        <p:nvSpPr>
          <p:cNvPr id="3779" name="Google Shape;3779;p247"/>
          <p:cNvSpPr txBox="1"/>
          <p:nvPr/>
        </p:nvSpPr>
        <p:spPr>
          <a:xfrm>
            <a:off x="4277420" y="2088321"/>
            <a:ext cx="642900" cy="34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app.war</a:t>
            </a:r>
            <a:endParaRPr sz="1000">
              <a:latin typeface="Proxima Nova"/>
              <a:ea typeface="Proxima Nova"/>
              <a:cs typeface="Proxima Nova"/>
              <a:sym typeface="Proxima Nova"/>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3" name="Shape 3783"/>
        <p:cNvGrpSpPr/>
        <p:nvPr/>
      </p:nvGrpSpPr>
      <p:grpSpPr>
        <a:xfrm>
          <a:off x="0" y="0"/>
          <a:ext cx="0" cy="0"/>
          <a:chOff x="0" y="0"/>
          <a:chExt cx="0" cy="0"/>
        </a:xfrm>
      </p:grpSpPr>
      <p:sp>
        <p:nvSpPr>
          <p:cNvPr id="3784" name="Google Shape;3784;p2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85" name="Google Shape;3785;p248"/>
          <p:cNvSpPr txBox="1"/>
          <p:nvPr>
            <p:ph type="title"/>
          </p:nvPr>
        </p:nvSpPr>
        <p:spPr>
          <a:xfrm>
            <a:off x="743500" y="0"/>
            <a:ext cx="76569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 SMALL LEAN RUNTIMES</a:t>
            </a:r>
            <a:endParaRPr/>
          </a:p>
        </p:txBody>
      </p:sp>
      <p:sp>
        <p:nvSpPr>
          <p:cNvPr id="3786" name="Google Shape;3786;p248"/>
          <p:cNvSpPr/>
          <p:nvPr/>
        </p:nvSpPr>
        <p:spPr>
          <a:xfrm>
            <a:off x="5019200" y="2014275"/>
            <a:ext cx="3381300" cy="2043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DOCKER BUILD</a:t>
            </a:r>
            <a:endParaRPr sz="1100"/>
          </a:p>
        </p:txBody>
      </p:sp>
      <p:sp>
        <p:nvSpPr>
          <p:cNvPr id="3787" name="Google Shape;3787;p248"/>
          <p:cNvSpPr/>
          <p:nvPr/>
        </p:nvSpPr>
        <p:spPr>
          <a:xfrm>
            <a:off x="828200" y="2014275"/>
            <a:ext cx="3381300" cy="2043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CUSTOM GO BUILD</a:t>
            </a:r>
            <a:endParaRPr b="1" sz="1100">
              <a:latin typeface="Proxima Nova"/>
              <a:ea typeface="Proxima Nova"/>
              <a:cs typeface="Proxima Nova"/>
              <a:sym typeface="Proxima Nova"/>
            </a:endParaRPr>
          </a:p>
        </p:txBody>
      </p:sp>
      <p:cxnSp>
        <p:nvCxnSpPr>
          <p:cNvPr id="3788" name="Google Shape;3788;p248"/>
          <p:cNvCxnSpPr/>
          <p:nvPr/>
        </p:nvCxnSpPr>
        <p:spPr>
          <a:xfrm flipH="1" rot="10800000">
            <a:off x="1640775" y="2733513"/>
            <a:ext cx="501300" cy="4200"/>
          </a:xfrm>
          <a:prstGeom prst="straightConnector1">
            <a:avLst/>
          </a:prstGeom>
          <a:noFill/>
          <a:ln cap="flat" cmpd="sng" w="9525">
            <a:solidFill>
              <a:schemeClr val="dk2"/>
            </a:solidFill>
            <a:prstDash val="solid"/>
            <a:round/>
            <a:headEnd len="med" w="med" type="none"/>
            <a:tailEnd len="med" w="med" type="triangle"/>
          </a:ln>
        </p:spPr>
      </p:cxnSp>
      <p:cxnSp>
        <p:nvCxnSpPr>
          <p:cNvPr id="3789" name="Google Shape;3789;p248"/>
          <p:cNvCxnSpPr/>
          <p:nvPr/>
        </p:nvCxnSpPr>
        <p:spPr>
          <a:xfrm>
            <a:off x="7046217" y="2735613"/>
            <a:ext cx="579300" cy="0"/>
          </a:xfrm>
          <a:prstGeom prst="straightConnector1">
            <a:avLst/>
          </a:prstGeom>
          <a:noFill/>
          <a:ln cap="flat" cmpd="sng" w="9525">
            <a:solidFill>
              <a:schemeClr val="dk2"/>
            </a:solidFill>
            <a:prstDash val="solid"/>
            <a:round/>
            <a:headEnd len="med" w="med" type="none"/>
            <a:tailEnd len="med" w="med" type="triangle"/>
          </a:ln>
        </p:spPr>
      </p:cxnSp>
      <p:pic>
        <p:nvPicPr>
          <p:cNvPr id="3790" name="Google Shape;3790;p248"/>
          <p:cNvPicPr preferRelativeResize="0"/>
          <p:nvPr/>
        </p:nvPicPr>
        <p:blipFill>
          <a:blip r:embed="rId3">
            <a:alphaModFix/>
          </a:blip>
          <a:stretch>
            <a:fillRect/>
          </a:stretch>
        </p:blipFill>
        <p:spPr>
          <a:xfrm>
            <a:off x="994775" y="2562683"/>
            <a:ext cx="579300" cy="345861"/>
          </a:xfrm>
          <a:prstGeom prst="rect">
            <a:avLst/>
          </a:prstGeom>
          <a:noFill/>
          <a:ln>
            <a:noFill/>
          </a:ln>
        </p:spPr>
      </p:pic>
      <p:pic>
        <p:nvPicPr>
          <p:cNvPr id="3791" name="Google Shape;3791;p248"/>
          <p:cNvPicPr preferRelativeResize="0"/>
          <p:nvPr/>
        </p:nvPicPr>
        <p:blipFill>
          <a:blip r:embed="rId4">
            <a:alphaModFix/>
          </a:blip>
          <a:stretch>
            <a:fillRect/>
          </a:stretch>
        </p:blipFill>
        <p:spPr>
          <a:xfrm>
            <a:off x="7710813" y="2486946"/>
            <a:ext cx="501300" cy="497334"/>
          </a:xfrm>
          <a:prstGeom prst="rect">
            <a:avLst/>
          </a:prstGeom>
          <a:noFill/>
          <a:ln>
            <a:noFill/>
          </a:ln>
        </p:spPr>
      </p:pic>
      <p:pic>
        <p:nvPicPr>
          <p:cNvPr descr="Icon_RH_Object_Gear-Group_RGB_Flat.png" id="3792" name="Google Shape;3792;p248"/>
          <p:cNvPicPr preferRelativeResize="0"/>
          <p:nvPr/>
        </p:nvPicPr>
        <p:blipFill>
          <a:blip r:embed="rId5">
            <a:alphaModFix/>
          </a:blip>
          <a:stretch>
            <a:fillRect/>
          </a:stretch>
        </p:blipFill>
        <p:spPr>
          <a:xfrm>
            <a:off x="2208787" y="2439589"/>
            <a:ext cx="548700" cy="592048"/>
          </a:xfrm>
          <a:prstGeom prst="rect">
            <a:avLst/>
          </a:prstGeom>
          <a:noFill/>
          <a:ln>
            <a:noFill/>
          </a:ln>
        </p:spPr>
      </p:pic>
      <p:cxnSp>
        <p:nvCxnSpPr>
          <p:cNvPr id="3793" name="Google Shape;3793;p248"/>
          <p:cNvCxnSpPr/>
          <p:nvPr/>
        </p:nvCxnSpPr>
        <p:spPr>
          <a:xfrm flipH="1" rot="10800000">
            <a:off x="2843111" y="2733513"/>
            <a:ext cx="501300" cy="4200"/>
          </a:xfrm>
          <a:prstGeom prst="straightConnector1">
            <a:avLst/>
          </a:prstGeom>
          <a:noFill/>
          <a:ln cap="flat" cmpd="sng" w="9525">
            <a:solidFill>
              <a:schemeClr val="dk2"/>
            </a:solidFill>
            <a:prstDash val="solid"/>
            <a:round/>
            <a:headEnd len="med" w="med" type="none"/>
            <a:tailEnd len="med" w="med" type="triangle"/>
          </a:ln>
        </p:spPr>
      </p:cxnSp>
      <p:pic>
        <p:nvPicPr>
          <p:cNvPr descr="Icon_RH_Object_Gear-Group_RGB_Flat.png" id="3794" name="Google Shape;3794;p248"/>
          <p:cNvPicPr preferRelativeResize="0"/>
          <p:nvPr/>
        </p:nvPicPr>
        <p:blipFill>
          <a:blip r:embed="rId5">
            <a:alphaModFix/>
          </a:blip>
          <a:stretch>
            <a:fillRect/>
          </a:stretch>
        </p:blipFill>
        <p:spPr>
          <a:xfrm>
            <a:off x="6412287" y="2439589"/>
            <a:ext cx="548700" cy="592048"/>
          </a:xfrm>
          <a:prstGeom prst="rect">
            <a:avLst/>
          </a:prstGeom>
          <a:noFill/>
          <a:ln>
            <a:noFill/>
          </a:ln>
        </p:spPr>
      </p:pic>
      <p:cxnSp>
        <p:nvCxnSpPr>
          <p:cNvPr id="3795" name="Google Shape;3795;p248"/>
          <p:cNvCxnSpPr/>
          <p:nvPr/>
        </p:nvCxnSpPr>
        <p:spPr>
          <a:xfrm>
            <a:off x="4209500" y="2752190"/>
            <a:ext cx="809700" cy="600"/>
          </a:xfrm>
          <a:prstGeom prst="bentConnector3">
            <a:avLst>
              <a:gd fmla="val 50000" name="adj1"/>
            </a:avLst>
          </a:prstGeom>
          <a:noFill/>
          <a:ln cap="flat" cmpd="sng" w="9525">
            <a:solidFill>
              <a:schemeClr val="dk2"/>
            </a:solidFill>
            <a:prstDash val="solid"/>
            <a:round/>
            <a:headEnd len="med" w="med" type="none"/>
            <a:tailEnd len="med" w="med" type="triangle"/>
          </a:ln>
        </p:spPr>
      </p:cxnSp>
      <p:pic>
        <p:nvPicPr>
          <p:cNvPr id="3796" name="Google Shape;3796;p248"/>
          <p:cNvPicPr preferRelativeResize="0"/>
          <p:nvPr/>
        </p:nvPicPr>
        <p:blipFill>
          <a:blip r:embed="rId6">
            <a:alphaModFix/>
          </a:blip>
          <a:stretch>
            <a:fillRect/>
          </a:stretch>
        </p:blipFill>
        <p:spPr>
          <a:xfrm>
            <a:off x="3448405" y="2516177"/>
            <a:ext cx="442375" cy="438873"/>
          </a:xfrm>
          <a:prstGeom prst="rect">
            <a:avLst/>
          </a:prstGeom>
          <a:noFill/>
          <a:ln>
            <a:noFill/>
          </a:ln>
        </p:spPr>
      </p:pic>
      <p:pic>
        <p:nvPicPr>
          <p:cNvPr id="3797" name="Google Shape;3797;p248"/>
          <p:cNvPicPr preferRelativeResize="0"/>
          <p:nvPr/>
        </p:nvPicPr>
        <p:blipFill>
          <a:blip r:embed="rId7">
            <a:alphaModFix/>
          </a:blip>
          <a:stretch>
            <a:fillRect/>
          </a:stretch>
        </p:blipFill>
        <p:spPr>
          <a:xfrm>
            <a:off x="5180875" y="2463363"/>
            <a:ext cx="401707" cy="544500"/>
          </a:xfrm>
          <a:prstGeom prst="rect">
            <a:avLst/>
          </a:prstGeom>
          <a:noFill/>
          <a:ln>
            <a:noFill/>
          </a:ln>
        </p:spPr>
      </p:pic>
      <p:cxnSp>
        <p:nvCxnSpPr>
          <p:cNvPr id="3798" name="Google Shape;3798;p248"/>
          <p:cNvCxnSpPr/>
          <p:nvPr/>
        </p:nvCxnSpPr>
        <p:spPr>
          <a:xfrm>
            <a:off x="5750817" y="2735613"/>
            <a:ext cx="579300" cy="0"/>
          </a:xfrm>
          <a:prstGeom prst="straightConnector1">
            <a:avLst/>
          </a:prstGeom>
          <a:noFill/>
          <a:ln cap="flat" cmpd="sng" w="9525">
            <a:solidFill>
              <a:schemeClr val="dk2"/>
            </a:solidFill>
            <a:prstDash val="solid"/>
            <a:round/>
            <a:headEnd len="med" w="med" type="none"/>
            <a:tailEnd len="med" w="med" type="triangle"/>
          </a:ln>
        </p:spPr>
      </p:cxnSp>
      <p:grpSp>
        <p:nvGrpSpPr>
          <p:cNvPr id="3799" name="Google Shape;3799;p248"/>
          <p:cNvGrpSpPr/>
          <p:nvPr/>
        </p:nvGrpSpPr>
        <p:grpSpPr>
          <a:xfrm>
            <a:off x="2236313" y="3495071"/>
            <a:ext cx="442397" cy="438912"/>
            <a:chOff x="2142075" y="3159950"/>
            <a:chExt cx="501300" cy="497350"/>
          </a:xfrm>
        </p:grpSpPr>
        <p:pic>
          <p:nvPicPr>
            <p:cNvPr id="3800" name="Google Shape;3800;p248"/>
            <p:cNvPicPr preferRelativeResize="0"/>
            <p:nvPr/>
          </p:nvPicPr>
          <p:blipFill>
            <a:blip r:embed="rId8">
              <a:alphaModFix/>
            </a:blip>
            <a:stretch>
              <a:fillRect/>
            </a:stretch>
          </p:blipFill>
          <p:spPr>
            <a:xfrm>
              <a:off x="2142075" y="3159950"/>
              <a:ext cx="501300" cy="497350"/>
            </a:xfrm>
            <a:prstGeom prst="rect">
              <a:avLst/>
            </a:prstGeom>
            <a:noFill/>
            <a:ln>
              <a:noFill/>
            </a:ln>
          </p:spPr>
        </p:pic>
        <p:pic>
          <p:nvPicPr>
            <p:cNvPr id="3801" name="Google Shape;3801;p248"/>
            <p:cNvPicPr preferRelativeResize="0"/>
            <p:nvPr/>
          </p:nvPicPr>
          <p:blipFill>
            <a:blip r:embed="rId9">
              <a:alphaModFix/>
            </a:blip>
            <a:stretch>
              <a:fillRect/>
            </a:stretch>
          </p:blipFill>
          <p:spPr>
            <a:xfrm>
              <a:off x="2212425" y="3232484"/>
              <a:ext cx="360600" cy="352298"/>
            </a:xfrm>
            <a:prstGeom prst="rect">
              <a:avLst/>
            </a:prstGeom>
            <a:noFill/>
            <a:ln>
              <a:noFill/>
            </a:ln>
          </p:spPr>
        </p:pic>
      </p:grpSp>
      <p:cxnSp>
        <p:nvCxnSpPr>
          <p:cNvPr id="3802" name="Google Shape;3802;p248"/>
          <p:cNvCxnSpPr/>
          <p:nvPr/>
        </p:nvCxnSpPr>
        <p:spPr>
          <a:xfrm rot="10800000">
            <a:off x="2457625" y="3104050"/>
            <a:ext cx="4500" cy="346500"/>
          </a:xfrm>
          <a:prstGeom prst="straightConnector1">
            <a:avLst/>
          </a:prstGeom>
          <a:noFill/>
          <a:ln cap="flat" cmpd="sng" w="9525">
            <a:solidFill>
              <a:schemeClr val="dk2"/>
            </a:solidFill>
            <a:prstDash val="solid"/>
            <a:round/>
            <a:headEnd len="med" w="med" type="none"/>
            <a:tailEnd len="med" w="med" type="triangle"/>
          </a:ln>
        </p:spPr>
      </p:cxnSp>
      <p:grpSp>
        <p:nvGrpSpPr>
          <p:cNvPr id="3803" name="Google Shape;3803;p248"/>
          <p:cNvGrpSpPr/>
          <p:nvPr/>
        </p:nvGrpSpPr>
        <p:grpSpPr>
          <a:xfrm>
            <a:off x="6427313" y="3495071"/>
            <a:ext cx="442397" cy="438912"/>
            <a:chOff x="2142075" y="3159950"/>
            <a:chExt cx="501300" cy="497350"/>
          </a:xfrm>
        </p:grpSpPr>
        <p:pic>
          <p:nvPicPr>
            <p:cNvPr id="3804" name="Google Shape;3804;p248"/>
            <p:cNvPicPr preferRelativeResize="0"/>
            <p:nvPr/>
          </p:nvPicPr>
          <p:blipFill>
            <a:blip r:embed="rId8">
              <a:alphaModFix/>
            </a:blip>
            <a:stretch>
              <a:fillRect/>
            </a:stretch>
          </p:blipFill>
          <p:spPr>
            <a:xfrm>
              <a:off x="2142075" y="3159950"/>
              <a:ext cx="501300" cy="497350"/>
            </a:xfrm>
            <a:prstGeom prst="rect">
              <a:avLst/>
            </a:prstGeom>
            <a:noFill/>
            <a:ln>
              <a:noFill/>
            </a:ln>
          </p:spPr>
        </p:pic>
        <p:pic>
          <p:nvPicPr>
            <p:cNvPr id="3805" name="Google Shape;3805;p248"/>
            <p:cNvPicPr preferRelativeResize="0"/>
            <p:nvPr/>
          </p:nvPicPr>
          <p:blipFill>
            <a:blip r:embed="rId9">
              <a:alphaModFix/>
            </a:blip>
            <a:stretch>
              <a:fillRect/>
            </a:stretch>
          </p:blipFill>
          <p:spPr>
            <a:xfrm>
              <a:off x="2212425" y="3232484"/>
              <a:ext cx="360600" cy="352298"/>
            </a:xfrm>
            <a:prstGeom prst="rect">
              <a:avLst/>
            </a:prstGeom>
            <a:noFill/>
            <a:ln>
              <a:noFill/>
            </a:ln>
          </p:spPr>
        </p:pic>
      </p:grpSp>
      <p:cxnSp>
        <p:nvCxnSpPr>
          <p:cNvPr id="3806" name="Google Shape;3806;p248"/>
          <p:cNvCxnSpPr/>
          <p:nvPr/>
        </p:nvCxnSpPr>
        <p:spPr>
          <a:xfrm rot="10800000">
            <a:off x="6648625" y="3104050"/>
            <a:ext cx="4500" cy="346500"/>
          </a:xfrm>
          <a:prstGeom prst="straightConnector1">
            <a:avLst/>
          </a:prstGeom>
          <a:noFill/>
          <a:ln cap="flat" cmpd="sng" w="9525">
            <a:solidFill>
              <a:schemeClr val="dk2"/>
            </a:solidFill>
            <a:prstDash val="solid"/>
            <a:round/>
            <a:headEnd len="med" w="med" type="none"/>
            <a:tailEnd len="med" w="med" type="triangle"/>
          </a:ln>
        </p:spPr>
      </p:cxnSp>
      <p:sp>
        <p:nvSpPr>
          <p:cNvPr id="3807" name="Google Shape;3807;p248"/>
          <p:cNvSpPr txBox="1"/>
          <p:nvPr/>
        </p:nvSpPr>
        <p:spPr>
          <a:xfrm>
            <a:off x="2682950" y="3392163"/>
            <a:ext cx="984900" cy="59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Custom</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Go S2I</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Builder Image</a:t>
            </a:r>
            <a:endParaRPr sz="1000">
              <a:latin typeface="Proxima Nova"/>
              <a:ea typeface="Proxima Nova"/>
              <a:cs typeface="Proxima Nova"/>
              <a:sym typeface="Proxima Nova"/>
            </a:endParaRPr>
          </a:p>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808" name="Google Shape;3808;p248"/>
          <p:cNvSpPr txBox="1"/>
          <p:nvPr/>
        </p:nvSpPr>
        <p:spPr>
          <a:xfrm>
            <a:off x="6873950" y="3459929"/>
            <a:ext cx="984900" cy="56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Scratch</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sp>
        <p:nvSpPr>
          <p:cNvPr id="3809" name="Google Shape;3809;p248"/>
          <p:cNvSpPr txBox="1"/>
          <p:nvPr/>
        </p:nvSpPr>
        <p:spPr>
          <a:xfrm>
            <a:off x="980400" y="1441550"/>
            <a:ext cx="7183200" cy="5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Build the app binary and deploy on small scratch images</a:t>
            </a:r>
            <a:endParaRPr>
              <a:latin typeface="Overpass"/>
              <a:ea typeface="Overpass"/>
              <a:cs typeface="Overpass"/>
              <a:sym typeface="Overpass"/>
            </a:endParaRPr>
          </a:p>
        </p:txBody>
      </p:sp>
      <p:sp>
        <p:nvSpPr>
          <p:cNvPr id="3810" name="Google Shape;3810;p248"/>
          <p:cNvSpPr txBox="1"/>
          <p:nvPr/>
        </p:nvSpPr>
        <p:spPr>
          <a:xfrm>
            <a:off x="2854375" y="4383689"/>
            <a:ext cx="4435200" cy="2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Overpass"/>
                <a:ea typeface="Overpass"/>
                <a:cs typeface="Overpass"/>
                <a:sym typeface="Overpass"/>
              </a:rPr>
              <a:t>read more on </a:t>
            </a:r>
            <a:r>
              <a:rPr lang="en" sz="1000" u="sng">
                <a:solidFill>
                  <a:schemeClr val="hlink"/>
                </a:solidFill>
                <a:latin typeface="Overpass"/>
                <a:ea typeface="Overpass"/>
                <a:cs typeface="Overpass"/>
                <a:sym typeface="Overpass"/>
                <a:hlinkClick r:id="rId10"/>
              </a:rPr>
              <a:t>https://blog.openshift.com/chaining-builds/</a:t>
            </a:r>
            <a:endParaRPr sz="1000">
              <a:latin typeface="Overpass"/>
              <a:ea typeface="Overpass"/>
              <a:cs typeface="Overpass"/>
              <a:sym typeface="Overpass"/>
            </a:endParaRPr>
          </a:p>
        </p:txBody>
      </p:sp>
      <p:pic>
        <p:nvPicPr>
          <p:cNvPr id="3811" name="Google Shape;3811;p248"/>
          <p:cNvPicPr preferRelativeResize="0"/>
          <p:nvPr/>
        </p:nvPicPr>
        <p:blipFill>
          <a:blip r:embed="rId11">
            <a:alphaModFix/>
          </a:blip>
          <a:stretch>
            <a:fillRect/>
          </a:stretch>
        </p:blipFill>
        <p:spPr>
          <a:xfrm>
            <a:off x="4461594" y="2406884"/>
            <a:ext cx="250853" cy="250850"/>
          </a:xfrm>
          <a:prstGeom prst="rect">
            <a:avLst/>
          </a:prstGeom>
          <a:noFill/>
          <a:ln>
            <a:noFill/>
          </a:ln>
        </p:spPr>
      </p:pic>
      <p:sp>
        <p:nvSpPr>
          <p:cNvPr id="3812" name="Google Shape;3812;p248"/>
          <p:cNvSpPr txBox="1"/>
          <p:nvPr/>
        </p:nvSpPr>
        <p:spPr>
          <a:xfrm>
            <a:off x="4277420" y="2088321"/>
            <a:ext cx="6429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a:t>
            </a:r>
            <a:endParaRPr sz="1000">
              <a:latin typeface="Proxima Nova"/>
              <a:ea typeface="Proxima Nova"/>
              <a:cs typeface="Proxima Nova"/>
              <a:sym typeface="Proxima Nova"/>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6" name="Shape 3816"/>
        <p:cNvGrpSpPr/>
        <p:nvPr/>
      </p:nvGrpSpPr>
      <p:grpSpPr>
        <a:xfrm>
          <a:off x="0" y="0"/>
          <a:ext cx="0" cy="0"/>
          <a:chOff x="0" y="0"/>
          <a:chExt cx="0" cy="0"/>
        </a:xfrm>
      </p:grpSpPr>
      <p:sp>
        <p:nvSpPr>
          <p:cNvPr id="3817" name="Google Shape;3817;p249"/>
          <p:cNvSpPr txBox="1"/>
          <p:nvPr>
            <p:ph type="title"/>
          </p:nvPr>
        </p:nvSpPr>
        <p:spPr>
          <a:xfrm>
            <a:off x="826650" y="2035300"/>
            <a:ext cx="7490700" cy="1447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BUILD AND DEPLOY</a:t>
            </a:r>
            <a:endParaRPr/>
          </a:p>
          <a:p>
            <a:pPr indent="0" lvl="0" marL="0" rtl="0">
              <a:spcBef>
                <a:spcPts val="0"/>
              </a:spcBef>
              <a:spcAft>
                <a:spcPts val="0"/>
              </a:spcAft>
              <a:buNone/>
            </a:pPr>
            <a:r>
              <a:rPr lang="en"/>
              <a:t>CONTAINER IMAGES</a:t>
            </a:r>
            <a:endParaRPr/>
          </a:p>
          <a:p>
            <a:pPr indent="0" lvl="0" marL="0" rtl="0">
              <a:spcBef>
                <a:spcPts val="0"/>
              </a:spcBef>
              <a:spcAft>
                <a:spcPts val="0"/>
              </a:spcAft>
              <a:buNone/>
            </a:pPr>
            <a:r>
              <a:rPr lang="en"/>
              <a:t>CI/CD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1" name="Shape 3821"/>
        <p:cNvGrpSpPr/>
        <p:nvPr/>
      </p:nvGrpSpPr>
      <p:grpSpPr>
        <a:xfrm>
          <a:off x="0" y="0"/>
          <a:ext cx="0" cy="0"/>
          <a:chOff x="0" y="0"/>
          <a:chExt cx="0" cy="0"/>
        </a:xfrm>
      </p:grpSpPr>
      <p:sp>
        <p:nvSpPr>
          <p:cNvPr id="3822" name="Google Shape;3822;p2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23" name="Google Shape;3823;p2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BUILD AND DEPLOY CONTAINER IMAGES</a:t>
            </a:r>
            <a:endParaRPr/>
          </a:p>
        </p:txBody>
      </p:sp>
      <p:sp>
        <p:nvSpPr>
          <p:cNvPr id="3824" name="Google Shape;3824;p250"/>
          <p:cNvSpPr txBox="1"/>
          <p:nvPr/>
        </p:nvSpPr>
        <p:spPr>
          <a:xfrm>
            <a:off x="902850"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SOURCE CODE</a:t>
            </a:r>
            <a:endParaRPr b="1" sz="1800">
              <a:latin typeface="Overpass"/>
              <a:ea typeface="Overpass"/>
              <a:cs typeface="Overpass"/>
              <a:sym typeface="Overpass"/>
            </a:endParaRPr>
          </a:p>
        </p:txBody>
      </p:sp>
      <p:sp>
        <p:nvSpPr>
          <p:cNvPr id="3825" name="Google Shape;3825;p250"/>
          <p:cNvSpPr/>
          <p:nvPr/>
        </p:nvSpPr>
        <p:spPr>
          <a:xfrm>
            <a:off x="1331250"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826" name="Google Shape;3826;p250"/>
          <p:cNvPicPr preferRelativeResize="0"/>
          <p:nvPr/>
        </p:nvPicPr>
        <p:blipFill>
          <a:blip r:embed="rId3">
            <a:alphaModFix/>
          </a:blip>
          <a:stretch>
            <a:fillRect/>
          </a:stretch>
        </p:blipFill>
        <p:spPr>
          <a:xfrm>
            <a:off x="1516505" y="1929549"/>
            <a:ext cx="1033490" cy="617034"/>
          </a:xfrm>
          <a:prstGeom prst="rect">
            <a:avLst/>
          </a:prstGeom>
          <a:noFill/>
          <a:ln>
            <a:noFill/>
          </a:ln>
        </p:spPr>
      </p:pic>
      <p:sp>
        <p:nvSpPr>
          <p:cNvPr id="3827" name="Google Shape;3827;p250"/>
          <p:cNvSpPr txBox="1"/>
          <p:nvPr/>
        </p:nvSpPr>
        <p:spPr>
          <a:xfrm>
            <a:off x="5954021" y="3177050"/>
            <a:ext cx="24480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CONTAINER IMAGE</a:t>
            </a:r>
            <a:endParaRPr b="1" sz="1800">
              <a:solidFill>
                <a:srgbClr val="000000"/>
              </a:solidFill>
              <a:latin typeface="Overpass"/>
              <a:ea typeface="Overpass"/>
              <a:cs typeface="Overpass"/>
              <a:sym typeface="Overpass"/>
            </a:endParaRPr>
          </a:p>
        </p:txBody>
      </p:sp>
      <p:sp>
        <p:nvSpPr>
          <p:cNvPr id="3828" name="Google Shape;3828;p250"/>
          <p:cNvSpPr/>
          <p:nvPr/>
        </p:nvSpPr>
        <p:spPr>
          <a:xfrm>
            <a:off x="6476021"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9" name="Google Shape;3829;p250"/>
          <p:cNvSpPr txBox="1"/>
          <p:nvPr/>
        </p:nvSpPr>
        <p:spPr>
          <a:xfrm>
            <a:off x="3428436"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APP BINARY</a:t>
            </a:r>
            <a:endParaRPr b="1" sz="1800">
              <a:latin typeface="Overpass"/>
              <a:ea typeface="Overpass"/>
              <a:cs typeface="Overpass"/>
              <a:sym typeface="Overpass"/>
            </a:endParaRPr>
          </a:p>
        </p:txBody>
      </p:sp>
      <p:sp>
        <p:nvSpPr>
          <p:cNvPr id="3830" name="Google Shape;3830;p250"/>
          <p:cNvSpPr/>
          <p:nvPr/>
        </p:nvSpPr>
        <p:spPr>
          <a:xfrm>
            <a:off x="3856836"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831" name="Google Shape;3831;p250"/>
          <p:cNvPicPr preferRelativeResize="0"/>
          <p:nvPr/>
        </p:nvPicPr>
        <p:blipFill>
          <a:blip r:embed="rId4">
            <a:alphaModFix/>
          </a:blip>
          <a:stretch>
            <a:fillRect/>
          </a:stretch>
        </p:blipFill>
        <p:spPr>
          <a:xfrm>
            <a:off x="4176650" y="1855891"/>
            <a:ext cx="764350" cy="764350"/>
          </a:xfrm>
          <a:prstGeom prst="rect">
            <a:avLst/>
          </a:prstGeom>
          <a:noFill/>
          <a:ln>
            <a:noFill/>
          </a:ln>
        </p:spPr>
      </p:pic>
      <p:pic>
        <p:nvPicPr>
          <p:cNvPr id="3832" name="Google Shape;3832;p250"/>
          <p:cNvPicPr preferRelativeResize="0"/>
          <p:nvPr/>
        </p:nvPicPr>
        <p:blipFill>
          <a:blip r:embed="rId5">
            <a:alphaModFix/>
          </a:blip>
          <a:stretch>
            <a:fillRect/>
          </a:stretch>
        </p:blipFill>
        <p:spPr>
          <a:xfrm>
            <a:off x="6795850" y="1858913"/>
            <a:ext cx="764350" cy="75830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6" name="Shape 3836"/>
        <p:cNvGrpSpPr/>
        <p:nvPr/>
      </p:nvGrpSpPr>
      <p:grpSpPr>
        <a:xfrm>
          <a:off x="0" y="0"/>
          <a:ext cx="0" cy="0"/>
          <a:chOff x="0" y="0"/>
          <a:chExt cx="0" cy="0"/>
        </a:xfrm>
      </p:grpSpPr>
      <p:sp>
        <p:nvSpPr>
          <p:cNvPr id="3837" name="Google Shape;3837;p251"/>
          <p:cNvSpPr/>
          <p:nvPr/>
        </p:nvSpPr>
        <p:spPr>
          <a:xfrm>
            <a:off x="933050" y="1219199"/>
            <a:ext cx="7302900" cy="1079100"/>
          </a:xfrm>
          <a:prstGeom prst="rect">
            <a:avLst/>
          </a:prstGeom>
          <a:solidFill>
            <a:srgbClr val="6FA8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8" name="Google Shape;3838;p2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39" name="Google Shape;3839;p25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SOURCE CODE WITH SOURCE-TO-IMAGE (S2I)</a:t>
            </a:r>
            <a:endParaRPr/>
          </a:p>
        </p:txBody>
      </p:sp>
      <p:sp>
        <p:nvSpPr>
          <p:cNvPr id="3840" name="Google Shape;3840;p251"/>
          <p:cNvSpPr txBox="1"/>
          <p:nvPr/>
        </p:nvSpPr>
        <p:spPr>
          <a:xfrm>
            <a:off x="3652118" y="15064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Git</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Repository</a:t>
            </a:r>
            <a:endParaRPr sz="1000">
              <a:latin typeface="Proxima Nova"/>
              <a:ea typeface="Proxima Nova"/>
              <a:cs typeface="Proxima Nova"/>
              <a:sym typeface="Proxima Nova"/>
            </a:endParaRPr>
          </a:p>
        </p:txBody>
      </p:sp>
      <p:sp>
        <p:nvSpPr>
          <p:cNvPr id="3841" name="Google Shape;3841;p251"/>
          <p:cNvSpPr txBox="1"/>
          <p:nvPr/>
        </p:nvSpPr>
        <p:spPr>
          <a:xfrm>
            <a:off x="1016950" y="1498949"/>
            <a:ext cx="19563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APP</a:t>
            </a:r>
            <a:endParaRPr b="1" sz="2400">
              <a:latin typeface="Proxima Nova"/>
              <a:ea typeface="Proxima Nova"/>
              <a:cs typeface="Proxima Nova"/>
              <a:sym typeface="Proxima Nova"/>
            </a:endParaRPr>
          </a:p>
          <a:p>
            <a:pPr indent="0" lvl="0" marL="0" rtl="0">
              <a:spcBef>
                <a:spcPts val="0"/>
              </a:spcBef>
              <a:spcAft>
                <a:spcPts val="0"/>
              </a:spcAft>
              <a:buNone/>
            </a:pPr>
            <a:r>
              <a:rPr lang="en" sz="1200">
                <a:latin typeface="Proxima Nova"/>
                <a:ea typeface="Proxima Nova"/>
                <a:cs typeface="Proxima Nova"/>
                <a:sym typeface="Proxima Nova"/>
              </a:rPr>
              <a:t>(OpenShift)</a:t>
            </a:r>
            <a:endParaRPr sz="1200">
              <a:latin typeface="Proxima Nova"/>
              <a:ea typeface="Proxima Nova"/>
              <a:cs typeface="Proxima Nova"/>
              <a:sym typeface="Proxima Nova"/>
            </a:endParaRPr>
          </a:p>
        </p:txBody>
      </p:sp>
      <p:sp>
        <p:nvSpPr>
          <p:cNvPr id="3842" name="Google Shape;3842;p251"/>
          <p:cNvSpPr txBox="1"/>
          <p:nvPr/>
        </p:nvSpPr>
        <p:spPr>
          <a:xfrm>
            <a:off x="6868524" y="20103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Developer</a:t>
            </a:r>
            <a:endParaRPr sz="1000">
              <a:latin typeface="Proxima Nova"/>
              <a:ea typeface="Proxima Nova"/>
              <a:cs typeface="Proxima Nova"/>
              <a:sym typeface="Proxima Nova"/>
            </a:endParaRPr>
          </a:p>
        </p:txBody>
      </p:sp>
      <p:cxnSp>
        <p:nvCxnSpPr>
          <p:cNvPr id="3843" name="Google Shape;3843;p251"/>
          <p:cNvCxnSpPr/>
          <p:nvPr/>
        </p:nvCxnSpPr>
        <p:spPr>
          <a:xfrm rot="10800000">
            <a:off x="5266825" y="1611725"/>
            <a:ext cx="1860300" cy="0"/>
          </a:xfrm>
          <a:prstGeom prst="straightConnector1">
            <a:avLst/>
          </a:prstGeom>
          <a:noFill/>
          <a:ln cap="flat" cmpd="sng" w="9525">
            <a:solidFill>
              <a:srgbClr val="666666"/>
            </a:solidFill>
            <a:prstDash val="solid"/>
            <a:round/>
            <a:headEnd len="med" w="med" type="none"/>
            <a:tailEnd len="med" w="med" type="triangle"/>
          </a:ln>
        </p:spPr>
      </p:cxnSp>
      <p:sp>
        <p:nvSpPr>
          <p:cNvPr id="3844" name="Google Shape;3844;p251"/>
          <p:cNvSpPr txBox="1"/>
          <p:nvPr/>
        </p:nvSpPr>
        <p:spPr>
          <a:xfrm>
            <a:off x="5666185" y="13920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code </a:t>
            </a:r>
            <a:endParaRPr sz="1000">
              <a:latin typeface="Proxima Nova"/>
              <a:ea typeface="Proxima Nova"/>
              <a:cs typeface="Proxima Nova"/>
              <a:sym typeface="Proxima Nova"/>
            </a:endParaRPr>
          </a:p>
        </p:txBody>
      </p:sp>
      <p:grpSp>
        <p:nvGrpSpPr>
          <p:cNvPr id="3845" name="Google Shape;3845;p251"/>
          <p:cNvGrpSpPr/>
          <p:nvPr/>
        </p:nvGrpSpPr>
        <p:grpSpPr>
          <a:xfrm>
            <a:off x="933050" y="1861212"/>
            <a:ext cx="7302900" cy="1542777"/>
            <a:chOff x="780650" y="1861212"/>
            <a:chExt cx="7302900" cy="1542777"/>
          </a:xfrm>
        </p:grpSpPr>
        <p:sp>
          <p:nvSpPr>
            <p:cNvPr id="3846" name="Google Shape;3846;p251"/>
            <p:cNvSpPr/>
            <p:nvPr/>
          </p:nvSpPr>
          <p:spPr>
            <a:xfrm>
              <a:off x="780650" y="2324889"/>
              <a:ext cx="7302900" cy="1079100"/>
            </a:xfrm>
            <a:prstGeom prst="rect">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con_RH_Object_Gear-Group_RGB_Flat.png" id="3847" name="Google Shape;3847;p251"/>
            <p:cNvPicPr preferRelativeResize="0"/>
            <p:nvPr/>
          </p:nvPicPr>
          <p:blipFill>
            <a:blip r:embed="rId3">
              <a:alphaModFix/>
            </a:blip>
            <a:stretch>
              <a:fillRect/>
            </a:stretch>
          </p:blipFill>
          <p:spPr>
            <a:xfrm>
              <a:off x="4494425" y="2507112"/>
              <a:ext cx="548700" cy="592048"/>
            </a:xfrm>
            <a:prstGeom prst="rect">
              <a:avLst/>
            </a:prstGeom>
            <a:noFill/>
            <a:ln>
              <a:noFill/>
            </a:ln>
          </p:spPr>
        </p:pic>
        <p:pic>
          <p:nvPicPr>
            <p:cNvPr id="3848" name="Google Shape;3848;p251"/>
            <p:cNvPicPr preferRelativeResize="0"/>
            <p:nvPr/>
          </p:nvPicPr>
          <p:blipFill>
            <a:blip r:embed="rId4">
              <a:alphaModFix/>
            </a:blip>
            <a:stretch>
              <a:fillRect/>
            </a:stretch>
          </p:blipFill>
          <p:spPr>
            <a:xfrm>
              <a:off x="6946513" y="2535821"/>
              <a:ext cx="582075" cy="461644"/>
            </a:xfrm>
            <a:prstGeom prst="rect">
              <a:avLst/>
            </a:prstGeom>
            <a:noFill/>
            <a:ln>
              <a:noFill/>
            </a:ln>
          </p:spPr>
        </p:pic>
        <p:cxnSp>
          <p:nvCxnSpPr>
            <p:cNvPr id="3849" name="Google Shape;3849;p251"/>
            <p:cNvCxnSpPr>
              <a:stCxn id="3850" idx="2"/>
              <a:endCxn id="3847" idx="0"/>
            </p:cNvCxnSpPr>
            <p:nvPr/>
          </p:nvCxnSpPr>
          <p:spPr>
            <a:xfrm flipH="1">
              <a:off x="4768775" y="1861212"/>
              <a:ext cx="9900" cy="645900"/>
            </a:xfrm>
            <a:prstGeom prst="straightConnector1">
              <a:avLst/>
            </a:prstGeom>
            <a:noFill/>
            <a:ln cap="flat" cmpd="sng" w="9525">
              <a:solidFill>
                <a:srgbClr val="666666"/>
              </a:solidFill>
              <a:prstDash val="solid"/>
              <a:round/>
              <a:headEnd len="med" w="med" type="none"/>
              <a:tailEnd len="med" w="med" type="triangle"/>
            </a:ln>
          </p:spPr>
        </p:cxnSp>
        <p:sp>
          <p:nvSpPr>
            <p:cNvPr id="3851" name="Google Shape;3851;p251"/>
            <p:cNvSpPr txBox="1"/>
            <p:nvPr/>
          </p:nvSpPr>
          <p:spPr>
            <a:xfrm>
              <a:off x="3337924" y="26494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3852" name="Google Shape;3852;p251"/>
            <p:cNvSpPr txBox="1"/>
            <p:nvPr/>
          </p:nvSpPr>
          <p:spPr>
            <a:xfrm>
              <a:off x="55713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Builder Image</a:t>
              </a:r>
              <a:endParaRPr sz="1000">
                <a:latin typeface="Proxima Nova"/>
                <a:ea typeface="Proxima Nova"/>
                <a:cs typeface="Proxima Nova"/>
                <a:sym typeface="Proxima Nova"/>
              </a:endParaRPr>
            </a:p>
          </p:txBody>
        </p:sp>
        <p:sp>
          <p:nvSpPr>
            <p:cNvPr id="3853" name="Google Shape;3853;p251"/>
            <p:cNvSpPr txBox="1"/>
            <p:nvPr/>
          </p:nvSpPr>
          <p:spPr>
            <a:xfrm>
              <a:off x="67905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3854" name="Google Shape;3854;p251"/>
            <p:cNvSpPr txBox="1"/>
            <p:nvPr/>
          </p:nvSpPr>
          <p:spPr>
            <a:xfrm>
              <a:off x="864550" y="2604639"/>
              <a:ext cx="22455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IMAGE</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cxnSp>
          <p:nvCxnSpPr>
            <p:cNvPr id="3855" name="Google Shape;3855;p251"/>
            <p:cNvCxnSpPr/>
            <p:nvPr/>
          </p:nvCxnSpPr>
          <p:spPr>
            <a:xfrm flipH="1">
              <a:off x="5043124" y="2802236"/>
              <a:ext cx="655500" cy="900"/>
            </a:xfrm>
            <a:prstGeom prst="straightConnector1">
              <a:avLst/>
            </a:prstGeom>
            <a:noFill/>
            <a:ln cap="flat" cmpd="sng" w="9525">
              <a:solidFill>
                <a:srgbClr val="666666"/>
              </a:solidFill>
              <a:prstDash val="solid"/>
              <a:round/>
              <a:headEnd len="med" w="med" type="none"/>
              <a:tailEnd len="med" w="med" type="triangle"/>
            </a:ln>
          </p:spPr>
        </p:cxnSp>
        <p:grpSp>
          <p:nvGrpSpPr>
            <p:cNvPr id="3856" name="Google Shape;3856;p251"/>
            <p:cNvGrpSpPr/>
            <p:nvPr/>
          </p:nvGrpSpPr>
          <p:grpSpPr>
            <a:xfrm>
              <a:off x="5756869" y="2520488"/>
              <a:ext cx="536892" cy="532712"/>
              <a:chOff x="2142075" y="3159950"/>
              <a:chExt cx="501300" cy="497350"/>
            </a:xfrm>
          </p:grpSpPr>
          <p:pic>
            <p:nvPicPr>
              <p:cNvPr id="3857" name="Google Shape;3857;p251"/>
              <p:cNvPicPr preferRelativeResize="0"/>
              <p:nvPr/>
            </p:nvPicPr>
            <p:blipFill>
              <a:blip r:embed="rId5">
                <a:alphaModFix/>
              </a:blip>
              <a:stretch>
                <a:fillRect/>
              </a:stretch>
            </p:blipFill>
            <p:spPr>
              <a:xfrm>
                <a:off x="2142075" y="3159950"/>
                <a:ext cx="501300" cy="497350"/>
              </a:xfrm>
              <a:prstGeom prst="rect">
                <a:avLst/>
              </a:prstGeom>
              <a:noFill/>
              <a:ln>
                <a:noFill/>
              </a:ln>
            </p:spPr>
          </p:pic>
          <p:pic>
            <p:nvPicPr>
              <p:cNvPr id="3858" name="Google Shape;3858;p251"/>
              <p:cNvPicPr preferRelativeResize="0"/>
              <p:nvPr/>
            </p:nvPicPr>
            <p:blipFill>
              <a:blip r:embed="rId6">
                <a:alphaModFix/>
              </a:blip>
              <a:stretch>
                <a:fillRect/>
              </a:stretch>
            </p:blipFill>
            <p:spPr>
              <a:xfrm>
                <a:off x="2212425" y="3232484"/>
                <a:ext cx="360600" cy="352298"/>
              </a:xfrm>
              <a:prstGeom prst="rect">
                <a:avLst/>
              </a:prstGeom>
              <a:noFill/>
              <a:ln>
                <a:noFill/>
              </a:ln>
            </p:spPr>
          </p:pic>
        </p:grpSp>
        <p:cxnSp>
          <p:nvCxnSpPr>
            <p:cNvPr id="3859" name="Google Shape;3859;p251"/>
            <p:cNvCxnSpPr/>
            <p:nvPr/>
          </p:nvCxnSpPr>
          <p:spPr>
            <a:xfrm rot="10800000">
              <a:off x="6293713" y="2803122"/>
              <a:ext cx="652800" cy="0"/>
            </a:xfrm>
            <a:prstGeom prst="straightConnector1">
              <a:avLst/>
            </a:prstGeom>
            <a:noFill/>
            <a:ln cap="flat" cmpd="sng" w="9525">
              <a:solidFill>
                <a:srgbClr val="666666"/>
              </a:solidFill>
              <a:prstDash val="solid"/>
              <a:round/>
              <a:headEnd len="med" w="med" type="none"/>
              <a:tailEnd len="med" w="med" type="triangle"/>
            </a:ln>
          </p:spPr>
        </p:cxnSp>
      </p:grpSp>
      <p:grpSp>
        <p:nvGrpSpPr>
          <p:cNvPr id="3860" name="Google Shape;3860;p251"/>
          <p:cNvGrpSpPr/>
          <p:nvPr/>
        </p:nvGrpSpPr>
        <p:grpSpPr>
          <a:xfrm>
            <a:off x="933050" y="3151750"/>
            <a:ext cx="7302900" cy="1353578"/>
            <a:chOff x="780650" y="3151750"/>
            <a:chExt cx="7302900" cy="1353578"/>
          </a:xfrm>
        </p:grpSpPr>
        <p:sp>
          <p:nvSpPr>
            <p:cNvPr id="3861" name="Google Shape;3861;p251"/>
            <p:cNvSpPr/>
            <p:nvPr/>
          </p:nvSpPr>
          <p:spPr>
            <a:xfrm>
              <a:off x="780650" y="3426228"/>
              <a:ext cx="7302900" cy="1079100"/>
            </a:xfrm>
            <a:prstGeom prst="rect">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2" name="Google Shape;3862;p251"/>
            <p:cNvSpPr txBox="1"/>
            <p:nvPr/>
          </p:nvSpPr>
          <p:spPr>
            <a:xfrm>
              <a:off x="864550" y="3705978"/>
              <a:ext cx="14331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pic>
          <p:nvPicPr>
            <p:cNvPr descr="Icon_RH_People_Adult-VNeck_RGB_Flat.png" id="3863" name="Google Shape;3863;p251"/>
            <p:cNvPicPr preferRelativeResize="0"/>
            <p:nvPr/>
          </p:nvPicPr>
          <p:blipFill>
            <a:blip r:embed="rId7">
              <a:alphaModFix/>
            </a:blip>
            <a:stretch>
              <a:fillRect/>
            </a:stretch>
          </p:blipFill>
          <p:spPr>
            <a:xfrm>
              <a:off x="7050719" y="3737877"/>
              <a:ext cx="373661" cy="577505"/>
            </a:xfrm>
            <a:prstGeom prst="rect">
              <a:avLst/>
            </a:prstGeom>
            <a:noFill/>
            <a:ln>
              <a:noFill/>
            </a:ln>
          </p:spPr>
        </p:pic>
        <p:cxnSp>
          <p:nvCxnSpPr>
            <p:cNvPr id="3864" name="Google Shape;3864;p251"/>
            <p:cNvCxnSpPr/>
            <p:nvPr/>
          </p:nvCxnSpPr>
          <p:spPr>
            <a:xfrm>
              <a:off x="4768775" y="3151750"/>
              <a:ext cx="0" cy="615300"/>
            </a:xfrm>
            <a:prstGeom prst="straightConnector1">
              <a:avLst/>
            </a:prstGeom>
            <a:noFill/>
            <a:ln cap="flat" cmpd="sng" w="9525">
              <a:solidFill>
                <a:srgbClr val="666666"/>
              </a:solidFill>
              <a:prstDash val="solid"/>
              <a:round/>
              <a:headEnd len="med" w="med" type="none"/>
              <a:tailEnd len="med" w="med" type="triangle"/>
            </a:ln>
          </p:spPr>
        </p:cxnSp>
        <p:cxnSp>
          <p:nvCxnSpPr>
            <p:cNvPr id="3865" name="Google Shape;3865;p251"/>
            <p:cNvCxnSpPr>
              <a:stCxn id="3863" idx="1"/>
              <a:endCxn id="3866" idx="3"/>
            </p:cNvCxnSpPr>
            <p:nvPr/>
          </p:nvCxnSpPr>
          <p:spPr>
            <a:xfrm rot="10800000">
              <a:off x="5030519" y="40266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3867" name="Google Shape;3867;p251"/>
            <p:cNvSpPr txBox="1"/>
            <p:nvPr/>
          </p:nvSpPr>
          <p:spPr>
            <a:xfrm>
              <a:off x="5727554" y="38096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3868" name="Google Shape;3868;p251"/>
            <p:cNvSpPr txBox="1"/>
            <p:nvPr/>
          </p:nvSpPr>
          <p:spPr>
            <a:xfrm>
              <a:off x="3499718" y="38842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pic>
          <p:nvPicPr>
            <p:cNvPr id="3869" name="Google Shape;3869;p251"/>
            <p:cNvPicPr preferRelativeResize="0"/>
            <p:nvPr/>
          </p:nvPicPr>
          <p:blipFill>
            <a:blip r:embed="rId8">
              <a:alphaModFix/>
            </a:blip>
            <a:stretch>
              <a:fillRect/>
            </a:stretch>
          </p:blipFill>
          <p:spPr>
            <a:xfrm>
              <a:off x="4512340" y="3766848"/>
              <a:ext cx="523675" cy="519521"/>
            </a:xfrm>
            <a:prstGeom prst="rect">
              <a:avLst/>
            </a:prstGeom>
            <a:noFill/>
            <a:ln>
              <a:noFill/>
            </a:ln>
          </p:spPr>
        </p:pic>
      </p:grpSp>
      <p:pic>
        <p:nvPicPr>
          <p:cNvPr descr="Icon_RH_People_Adult-VNeck_RGB_Flat.png" id="3870" name="Google Shape;3870;p251"/>
          <p:cNvPicPr preferRelativeResize="0"/>
          <p:nvPr/>
        </p:nvPicPr>
        <p:blipFill>
          <a:blip r:embed="rId7">
            <a:alphaModFix/>
          </a:blip>
          <a:stretch>
            <a:fillRect/>
          </a:stretch>
        </p:blipFill>
        <p:spPr>
          <a:xfrm>
            <a:off x="7203125" y="1344863"/>
            <a:ext cx="373650" cy="577477"/>
          </a:xfrm>
          <a:prstGeom prst="rect">
            <a:avLst/>
          </a:prstGeom>
          <a:noFill/>
          <a:ln>
            <a:noFill/>
          </a:ln>
        </p:spPr>
      </p:pic>
      <p:pic>
        <p:nvPicPr>
          <p:cNvPr descr="Icon_RH_Hardware_Storage-A-Single_RGB_Flat.png" id="3871" name="Google Shape;3871;p251"/>
          <p:cNvPicPr preferRelativeResize="0"/>
          <p:nvPr/>
        </p:nvPicPr>
        <p:blipFill>
          <a:blip r:embed="rId9">
            <a:alphaModFix/>
          </a:blip>
          <a:stretch>
            <a:fillRect/>
          </a:stretch>
        </p:blipFill>
        <p:spPr>
          <a:xfrm>
            <a:off x="4595477" y="1439225"/>
            <a:ext cx="651375" cy="3449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5" name="Shape 3875"/>
        <p:cNvGrpSpPr/>
        <p:nvPr/>
      </p:nvGrpSpPr>
      <p:grpSpPr>
        <a:xfrm>
          <a:off x="0" y="0"/>
          <a:ext cx="0" cy="0"/>
          <a:chOff x="0" y="0"/>
          <a:chExt cx="0" cy="0"/>
        </a:xfrm>
      </p:grpSpPr>
      <p:sp>
        <p:nvSpPr>
          <p:cNvPr id="3876" name="Google Shape;3876;p252"/>
          <p:cNvSpPr/>
          <p:nvPr/>
        </p:nvSpPr>
        <p:spPr>
          <a:xfrm>
            <a:off x="933050" y="1219199"/>
            <a:ext cx="7302900" cy="1079100"/>
          </a:xfrm>
          <a:prstGeom prst="rect">
            <a:avLst/>
          </a:prstGeom>
          <a:solidFill>
            <a:srgbClr val="B6D7A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7" name="Google Shape;3877;p2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78" name="Google Shape;3878;p2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APP BINARY WITH SOURCE-TO-IMAGE (S2I)</a:t>
            </a:r>
            <a:endParaRPr/>
          </a:p>
        </p:txBody>
      </p:sp>
      <p:sp>
        <p:nvSpPr>
          <p:cNvPr id="3879" name="Google Shape;3879;p252"/>
          <p:cNvSpPr txBox="1"/>
          <p:nvPr/>
        </p:nvSpPr>
        <p:spPr>
          <a:xfrm>
            <a:off x="3652118" y="15064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Application</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Binary</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(e.g. WAR)</a:t>
            </a:r>
            <a:endParaRPr sz="1000">
              <a:latin typeface="Proxima Nova"/>
              <a:ea typeface="Proxima Nova"/>
              <a:cs typeface="Proxima Nova"/>
              <a:sym typeface="Proxima Nova"/>
            </a:endParaRPr>
          </a:p>
        </p:txBody>
      </p:sp>
      <p:sp>
        <p:nvSpPr>
          <p:cNvPr id="3880" name="Google Shape;3880;p252"/>
          <p:cNvSpPr txBox="1"/>
          <p:nvPr/>
        </p:nvSpPr>
        <p:spPr>
          <a:xfrm>
            <a:off x="1016950" y="1498949"/>
            <a:ext cx="19563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APP</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(Build Infra)</a:t>
            </a:r>
            <a:endParaRPr b="1" sz="2400">
              <a:latin typeface="Proxima Nova"/>
              <a:ea typeface="Proxima Nova"/>
              <a:cs typeface="Proxima Nova"/>
              <a:sym typeface="Proxima Nova"/>
            </a:endParaRPr>
          </a:p>
        </p:txBody>
      </p:sp>
      <p:pic>
        <p:nvPicPr>
          <p:cNvPr descr="Icon_RH_Object_Gear-Group_RGB_Flat.png" id="3881" name="Google Shape;3881;p252"/>
          <p:cNvPicPr preferRelativeResize="0"/>
          <p:nvPr/>
        </p:nvPicPr>
        <p:blipFill>
          <a:blip r:embed="rId3">
            <a:alphaModFix/>
          </a:blip>
          <a:stretch>
            <a:fillRect/>
          </a:stretch>
        </p:blipFill>
        <p:spPr>
          <a:xfrm>
            <a:off x="7127925" y="1334412"/>
            <a:ext cx="548700" cy="592048"/>
          </a:xfrm>
          <a:prstGeom prst="rect">
            <a:avLst/>
          </a:prstGeom>
          <a:noFill/>
          <a:ln>
            <a:noFill/>
          </a:ln>
        </p:spPr>
      </p:pic>
      <p:sp>
        <p:nvSpPr>
          <p:cNvPr id="3882" name="Google Shape;3882;p252"/>
          <p:cNvSpPr txBox="1"/>
          <p:nvPr/>
        </p:nvSpPr>
        <p:spPr>
          <a:xfrm>
            <a:off x="6868524" y="20103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Existing Build Process</a:t>
            </a:r>
            <a:endParaRPr sz="1000">
              <a:latin typeface="Proxima Nova"/>
              <a:ea typeface="Proxima Nova"/>
              <a:cs typeface="Proxima Nova"/>
              <a:sym typeface="Proxima Nova"/>
            </a:endParaRPr>
          </a:p>
        </p:txBody>
      </p:sp>
      <p:pic>
        <p:nvPicPr>
          <p:cNvPr id="3883" name="Google Shape;3883;p252"/>
          <p:cNvPicPr preferRelativeResize="0"/>
          <p:nvPr/>
        </p:nvPicPr>
        <p:blipFill>
          <a:blip r:embed="rId4">
            <a:alphaModFix/>
          </a:blip>
          <a:stretch>
            <a:fillRect/>
          </a:stretch>
        </p:blipFill>
        <p:spPr>
          <a:xfrm>
            <a:off x="4694216" y="1391936"/>
            <a:ext cx="461650" cy="461650"/>
          </a:xfrm>
          <a:prstGeom prst="rect">
            <a:avLst/>
          </a:prstGeom>
          <a:noFill/>
          <a:ln>
            <a:noFill/>
          </a:ln>
        </p:spPr>
      </p:pic>
      <p:cxnSp>
        <p:nvCxnSpPr>
          <p:cNvPr id="3884" name="Google Shape;3884;p252"/>
          <p:cNvCxnSpPr/>
          <p:nvPr/>
        </p:nvCxnSpPr>
        <p:spPr>
          <a:xfrm rot="10800000">
            <a:off x="5173475" y="1611725"/>
            <a:ext cx="1807500" cy="0"/>
          </a:xfrm>
          <a:prstGeom prst="straightConnector1">
            <a:avLst/>
          </a:prstGeom>
          <a:noFill/>
          <a:ln cap="flat" cmpd="sng" w="9525">
            <a:solidFill>
              <a:srgbClr val="666666"/>
            </a:solidFill>
            <a:prstDash val="solid"/>
            <a:round/>
            <a:headEnd len="med" w="med" type="none"/>
            <a:tailEnd len="med" w="med" type="triangle"/>
          </a:ln>
        </p:spPr>
      </p:cxnSp>
      <p:sp>
        <p:nvSpPr>
          <p:cNvPr id="3885" name="Google Shape;3885;p252"/>
          <p:cNvSpPr txBox="1"/>
          <p:nvPr/>
        </p:nvSpPr>
        <p:spPr>
          <a:xfrm>
            <a:off x="5666185" y="13920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 </a:t>
            </a:r>
            <a:endParaRPr sz="1000">
              <a:latin typeface="Proxima Nova"/>
              <a:ea typeface="Proxima Nova"/>
              <a:cs typeface="Proxima Nova"/>
              <a:sym typeface="Proxima Nova"/>
            </a:endParaRPr>
          </a:p>
        </p:txBody>
      </p:sp>
      <p:grpSp>
        <p:nvGrpSpPr>
          <p:cNvPr id="3886" name="Google Shape;3886;p252"/>
          <p:cNvGrpSpPr/>
          <p:nvPr/>
        </p:nvGrpSpPr>
        <p:grpSpPr>
          <a:xfrm>
            <a:off x="933050" y="1861212"/>
            <a:ext cx="7302900" cy="1542777"/>
            <a:chOff x="780650" y="1861212"/>
            <a:chExt cx="7302900" cy="1542777"/>
          </a:xfrm>
        </p:grpSpPr>
        <p:sp>
          <p:nvSpPr>
            <p:cNvPr id="3887" name="Google Shape;3887;p252"/>
            <p:cNvSpPr/>
            <p:nvPr/>
          </p:nvSpPr>
          <p:spPr>
            <a:xfrm>
              <a:off x="780650" y="2324889"/>
              <a:ext cx="7302900" cy="1079100"/>
            </a:xfrm>
            <a:prstGeom prst="rect">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con_RH_Object_Gear-Group_RGB_Flat.png" id="3888" name="Google Shape;3888;p252"/>
            <p:cNvPicPr preferRelativeResize="0"/>
            <p:nvPr/>
          </p:nvPicPr>
          <p:blipFill>
            <a:blip r:embed="rId3">
              <a:alphaModFix/>
            </a:blip>
            <a:stretch>
              <a:fillRect/>
            </a:stretch>
          </p:blipFill>
          <p:spPr>
            <a:xfrm>
              <a:off x="4494425" y="2507112"/>
              <a:ext cx="548700" cy="592048"/>
            </a:xfrm>
            <a:prstGeom prst="rect">
              <a:avLst/>
            </a:prstGeom>
            <a:noFill/>
            <a:ln>
              <a:noFill/>
            </a:ln>
          </p:spPr>
        </p:pic>
        <p:pic>
          <p:nvPicPr>
            <p:cNvPr id="3889" name="Google Shape;3889;p252"/>
            <p:cNvPicPr preferRelativeResize="0"/>
            <p:nvPr/>
          </p:nvPicPr>
          <p:blipFill>
            <a:blip r:embed="rId5">
              <a:alphaModFix/>
            </a:blip>
            <a:stretch>
              <a:fillRect/>
            </a:stretch>
          </p:blipFill>
          <p:spPr>
            <a:xfrm>
              <a:off x="6946513" y="2535821"/>
              <a:ext cx="582075" cy="461644"/>
            </a:xfrm>
            <a:prstGeom prst="rect">
              <a:avLst/>
            </a:prstGeom>
            <a:noFill/>
            <a:ln>
              <a:noFill/>
            </a:ln>
          </p:spPr>
        </p:pic>
        <p:cxnSp>
          <p:nvCxnSpPr>
            <p:cNvPr id="3890" name="Google Shape;3890;p252"/>
            <p:cNvCxnSpPr>
              <a:stCxn id="3891" idx="2"/>
              <a:endCxn id="3888" idx="0"/>
            </p:cNvCxnSpPr>
            <p:nvPr/>
          </p:nvCxnSpPr>
          <p:spPr>
            <a:xfrm flipH="1">
              <a:off x="4768775" y="1861212"/>
              <a:ext cx="9900" cy="645900"/>
            </a:xfrm>
            <a:prstGeom prst="straightConnector1">
              <a:avLst/>
            </a:prstGeom>
            <a:noFill/>
            <a:ln cap="flat" cmpd="sng" w="9525">
              <a:solidFill>
                <a:srgbClr val="666666"/>
              </a:solidFill>
              <a:prstDash val="solid"/>
              <a:round/>
              <a:headEnd len="med" w="med" type="none"/>
              <a:tailEnd len="med" w="med" type="triangle"/>
            </a:ln>
          </p:spPr>
        </p:cxnSp>
        <p:sp>
          <p:nvSpPr>
            <p:cNvPr id="3892" name="Google Shape;3892;p252"/>
            <p:cNvSpPr txBox="1"/>
            <p:nvPr/>
          </p:nvSpPr>
          <p:spPr>
            <a:xfrm>
              <a:off x="3337924" y="26494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3893" name="Google Shape;3893;p252"/>
            <p:cNvSpPr txBox="1"/>
            <p:nvPr/>
          </p:nvSpPr>
          <p:spPr>
            <a:xfrm>
              <a:off x="55713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Builder Image</a:t>
              </a:r>
              <a:endParaRPr sz="1000">
                <a:latin typeface="Proxima Nova"/>
                <a:ea typeface="Proxima Nova"/>
                <a:cs typeface="Proxima Nova"/>
                <a:sym typeface="Proxima Nova"/>
              </a:endParaRPr>
            </a:p>
          </p:txBody>
        </p:sp>
        <p:sp>
          <p:nvSpPr>
            <p:cNvPr id="3894" name="Google Shape;3894;p252"/>
            <p:cNvSpPr txBox="1"/>
            <p:nvPr/>
          </p:nvSpPr>
          <p:spPr>
            <a:xfrm>
              <a:off x="67905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3895" name="Google Shape;3895;p252"/>
            <p:cNvSpPr txBox="1"/>
            <p:nvPr/>
          </p:nvSpPr>
          <p:spPr>
            <a:xfrm>
              <a:off x="864550" y="2604639"/>
              <a:ext cx="22455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IMAGE</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cxnSp>
          <p:nvCxnSpPr>
            <p:cNvPr id="3896" name="Google Shape;3896;p252"/>
            <p:cNvCxnSpPr/>
            <p:nvPr/>
          </p:nvCxnSpPr>
          <p:spPr>
            <a:xfrm flipH="1">
              <a:off x="5043124" y="2802236"/>
              <a:ext cx="655500" cy="900"/>
            </a:xfrm>
            <a:prstGeom prst="straightConnector1">
              <a:avLst/>
            </a:prstGeom>
            <a:noFill/>
            <a:ln cap="flat" cmpd="sng" w="9525">
              <a:solidFill>
                <a:srgbClr val="666666"/>
              </a:solidFill>
              <a:prstDash val="solid"/>
              <a:round/>
              <a:headEnd len="med" w="med" type="none"/>
              <a:tailEnd len="med" w="med" type="triangle"/>
            </a:ln>
          </p:spPr>
        </p:cxnSp>
        <p:grpSp>
          <p:nvGrpSpPr>
            <p:cNvPr id="3897" name="Google Shape;3897;p252"/>
            <p:cNvGrpSpPr/>
            <p:nvPr/>
          </p:nvGrpSpPr>
          <p:grpSpPr>
            <a:xfrm>
              <a:off x="5756869" y="2520488"/>
              <a:ext cx="536892" cy="532712"/>
              <a:chOff x="2142075" y="3159950"/>
              <a:chExt cx="501300" cy="497350"/>
            </a:xfrm>
          </p:grpSpPr>
          <p:pic>
            <p:nvPicPr>
              <p:cNvPr id="3898" name="Google Shape;3898;p252"/>
              <p:cNvPicPr preferRelativeResize="0"/>
              <p:nvPr/>
            </p:nvPicPr>
            <p:blipFill>
              <a:blip r:embed="rId6">
                <a:alphaModFix/>
              </a:blip>
              <a:stretch>
                <a:fillRect/>
              </a:stretch>
            </p:blipFill>
            <p:spPr>
              <a:xfrm>
                <a:off x="2142075" y="3159950"/>
                <a:ext cx="501300" cy="497350"/>
              </a:xfrm>
              <a:prstGeom prst="rect">
                <a:avLst/>
              </a:prstGeom>
              <a:noFill/>
              <a:ln>
                <a:noFill/>
              </a:ln>
            </p:spPr>
          </p:pic>
          <p:pic>
            <p:nvPicPr>
              <p:cNvPr id="3899" name="Google Shape;3899;p252"/>
              <p:cNvPicPr preferRelativeResize="0"/>
              <p:nvPr/>
            </p:nvPicPr>
            <p:blipFill>
              <a:blip r:embed="rId7">
                <a:alphaModFix/>
              </a:blip>
              <a:stretch>
                <a:fillRect/>
              </a:stretch>
            </p:blipFill>
            <p:spPr>
              <a:xfrm>
                <a:off x="2212425" y="3232484"/>
                <a:ext cx="360600" cy="352298"/>
              </a:xfrm>
              <a:prstGeom prst="rect">
                <a:avLst/>
              </a:prstGeom>
              <a:noFill/>
              <a:ln>
                <a:noFill/>
              </a:ln>
            </p:spPr>
          </p:pic>
        </p:grpSp>
        <p:cxnSp>
          <p:nvCxnSpPr>
            <p:cNvPr id="3900" name="Google Shape;3900;p252"/>
            <p:cNvCxnSpPr/>
            <p:nvPr/>
          </p:nvCxnSpPr>
          <p:spPr>
            <a:xfrm rot="10800000">
              <a:off x="6293713" y="2803122"/>
              <a:ext cx="652800" cy="0"/>
            </a:xfrm>
            <a:prstGeom prst="straightConnector1">
              <a:avLst/>
            </a:prstGeom>
            <a:noFill/>
            <a:ln cap="flat" cmpd="sng" w="9525">
              <a:solidFill>
                <a:srgbClr val="666666"/>
              </a:solidFill>
              <a:prstDash val="solid"/>
              <a:round/>
              <a:headEnd len="med" w="med" type="none"/>
              <a:tailEnd len="med" w="med" type="triangle"/>
            </a:ln>
          </p:spPr>
        </p:cxnSp>
      </p:grpSp>
      <p:grpSp>
        <p:nvGrpSpPr>
          <p:cNvPr id="3901" name="Google Shape;3901;p252"/>
          <p:cNvGrpSpPr/>
          <p:nvPr/>
        </p:nvGrpSpPr>
        <p:grpSpPr>
          <a:xfrm>
            <a:off x="933050" y="3144475"/>
            <a:ext cx="7302900" cy="1360853"/>
            <a:chOff x="780650" y="3144475"/>
            <a:chExt cx="7302900" cy="1360853"/>
          </a:xfrm>
        </p:grpSpPr>
        <p:sp>
          <p:nvSpPr>
            <p:cNvPr id="3902" name="Google Shape;3902;p252"/>
            <p:cNvSpPr/>
            <p:nvPr/>
          </p:nvSpPr>
          <p:spPr>
            <a:xfrm>
              <a:off x="780650" y="3426228"/>
              <a:ext cx="7302900" cy="1079100"/>
            </a:xfrm>
            <a:prstGeom prst="rect">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03" name="Google Shape;3903;p252"/>
            <p:cNvSpPr txBox="1"/>
            <p:nvPr/>
          </p:nvSpPr>
          <p:spPr>
            <a:xfrm>
              <a:off x="864550" y="3705978"/>
              <a:ext cx="14331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pic>
          <p:nvPicPr>
            <p:cNvPr descr="Icon_RH_People_Adult-VNeck_RGB_Flat.png" id="3904" name="Google Shape;3904;p252"/>
            <p:cNvPicPr preferRelativeResize="0"/>
            <p:nvPr/>
          </p:nvPicPr>
          <p:blipFill>
            <a:blip r:embed="rId8">
              <a:alphaModFix/>
            </a:blip>
            <a:stretch>
              <a:fillRect/>
            </a:stretch>
          </p:blipFill>
          <p:spPr>
            <a:xfrm>
              <a:off x="7050719" y="3737877"/>
              <a:ext cx="373661" cy="577505"/>
            </a:xfrm>
            <a:prstGeom prst="rect">
              <a:avLst/>
            </a:prstGeom>
            <a:noFill/>
            <a:ln>
              <a:noFill/>
            </a:ln>
          </p:spPr>
        </p:pic>
        <p:cxnSp>
          <p:nvCxnSpPr>
            <p:cNvPr id="3905" name="Google Shape;3905;p252"/>
            <p:cNvCxnSpPr/>
            <p:nvPr/>
          </p:nvCxnSpPr>
          <p:spPr>
            <a:xfrm>
              <a:off x="4768775" y="3144475"/>
              <a:ext cx="0" cy="622500"/>
            </a:xfrm>
            <a:prstGeom prst="straightConnector1">
              <a:avLst/>
            </a:prstGeom>
            <a:noFill/>
            <a:ln cap="flat" cmpd="sng" w="9525">
              <a:solidFill>
                <a:srgbClr val="666666"/>
              </a:solidFill>
              <a:prstDash val="solid"/>
              <a:round/>
              <a:headEnd len="med" w="med" type="none"/>
              <a:tailEnd len="med" w="med" type="triangle"/>
            </a:ln>
          </p:spPr>
        </p:cxnSp>
        <p:cxnSp>
          <p:nvCxnSpPr>
            <p:cNvPr id="3906" name="Google Shape;3906;p252"/>
            <p:cNvCxnSpPr>
              <a:stCxn id="3904" idx="1"/>
              <a:endCxn id="3907" idx="3"/>
            </p:cNvCxnSpPr>
            <p:nvPr/>
          </p:nvCxnSpPr>
          <p:spPr>
            <a:xfrm rot="10800000">
              <a:off x="5030519" y="40266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3908" name="Google Shape;3908;p252"/>
            <p:cNvSpPr txBox="1"/>
            <p:nvPr/>
          </p:nvSpPr>
          <p:spPr>
            <a:xfrm>
              <a:off x="5727554" y="38096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3909" name="Google Shape;3909;p252"/>
            <p:cNvSpPr txBox="1"/>
            <p:nvPr/>
          </p:nvSpPr>
          <p:spPr>
            <a:xfrm>
              <a:off x="3499718" y="38842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pic>
          <p:nvPicPr>
            <p:cNvPr id="3910" name="Google Shape;3910;p252"/>
            <p:cNvPicPr preferRelativeResize="0"/>
            <p:nvPr/>
          </p:nvPicPr>
          <p:blipFill>
            <a:blip r:embed="rId9">
              <a:alphaModFix/>
            </a:blip>
            <a:stretch>
              <a:fillRect/>
            </a:stretch>
          </p:blipFill>
          <p:spPr>
            <a:xfrm>
              <a:off x="4512340" y="3766848"/>
              <a:ext cx="523675" cy="51952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4" name="Shape 3914"/>
        <p:cNvGrpSpPr/>
        <p:nvPr/>
      </p:nvGrpSpPr>
      <p:grpSpPr>
        <a:xfrm>
          <a:off x="0" y="0"/>
          <a:ext cx="0" cy="0"/>
          <a:chOff x="0" y="0"/>
          <a:chExt cx="0" cy="0"/>
        </a:xfrm>
      </p:grpSpPr>
      <p:sp>
        <p:nvSpPr>
          <p:cNvPr id="3915" name="Google Shape;3915;p253"/>
          <p:cNvSpPr/>
          <p:nvPr/>
        </p:nvSpPr>
        <p:spPr>
          <a:xfrm>
            <a:off x="933050" y="1222421"/>
            <a:ext cx="7302900" cy="1079100"/>
          </a:xfrm>
          <a:prstGeom prst="rect">
            <a:avLst/>
          </a:prstGeom>
          <a:solidFill>
            <a:srgbClr val="B6D7A8"/>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916" name="Google Shape;3916;p253"/>
          <p:cNvSpPr/>
          <p:nvPr/>
        </p:nvSpPr>
        <p:spPr>
          <a:xfrm>
            <a:off x="933050" y="2324325"/>
            <a:ext cx="7302900" cy="1079100"/>
          </a:xfrm>
          <a:prstGeom prst="rect">
            <a:avLst/>
          </a:prstGeom>
          <a:solidFill>
            <a:srgbClr val="D9EAD3"/>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917" name="Google Shape;3917;p253"/>
          <p:cNvSpPr/>
          <p:nvPr/>
        </p:nvSpPr>
        <p:spPr>
          <a:xfrm>
            <a:off x="933050" y="3426228"/>
            <a:ext cx="7302900" cy="1079100"/>
          </a:xfrm>
          <a:prstGeom prst="rect">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8" name="Google Shape;3918;p253"/>
          <p:cNvSpPr txBox="1"/>
          <p:nvPr/>
        </p:nvSpPr>
        <p:spPr>
          <a:xfrm>
            <a:off x="1016950" y="3681647"/>
            <a:ext cx="14331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sp>
        <p:nvSpPr>
          <p:cNvPr id="3919" name="Google Shape;3919;p2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920" name="Google Shape;3920;p2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DOCKER IMAGE</a:t>
            </a:r>
            <a:endParaRPr/>
          </a:p>
        </p:txBody>
      </p:sp>
      <p:pic>
        <p:nvPicPr>
          <p:cNvPr descr="Icon_RH_People_Adult-VNeck_RGB_Flat.png" id="3921" name="Google Shape;3921;p253"/>
          <p:cNvPicPr preferRelativeResize="0"/>
          <p:nvPr/>
        </p:nvPicPr>
        <p:blipFill>
          <a:blip r:embed="rId3">
            <a:alphaModFix/>
          </a:blip>
          <a:stretch>
            <a:fillRect/>
          </a:stretch>
        </p:blipFill>
        <p:spPr>
          <a:xfrm>
            <a:off x="7203119" y="3708694"/>
            <a:ext cx="373661" cy="577505"/>
          </a:xfrm>
          <a:prstGeom prst="rect">
            <a:avLst/>
          </a:prstGeom>
          <a:noFill/>
          <a:ln>
            <a:noFill/>
          </a:ln>
        </p:spPr>
      </p:pic>
      <p:pic>
        <p:nvPicPr>
          <p:cNvPr id="3922" name="Google Shape;3922;p253"/>
          <p:cNvPicPr preferRelativeResize="0"/>
          <p:nvPr/>
        </p:nvPicPr>
        <p:blipFill>
          <a:blip r:embed="rId4">
            <a:alphaModFix/>
          </a:blip>
          <a:stretch>
            <a:fillRect/>
          </a:stretch>
        </p:blipFill>
        <p:spPr>
          <a:xfrm>
            <a:off x="4634963" y="2572325"/>
            <a:ext cx="582075" cy="461644"/>
          </a:xfrm>
          <a:prstGeom prst="rect">
            <a:avLst/>
          </a:prstGeom>
          <a:noFill/>
          <a:ln>
            <a:noFill/>
          </a:ln>
        </p:spPr>
      </p:pic>
      <p:cxnSp>
        <p:nvCxnSpPr>
          <p:cNvPr id="3923" name="Google Shape;3923;p253"/>
          <p:cNvCxnSpPr/>
          <p:nvPr/>
        </p:nvCxnSpPr>
        <p:spPr>
          <a:xfrm rot="10800000">
            <a:off x="5246675" y="1611725"/>
            <a:ext cx="1734300" cy="0"/>
          </a:xfrm>
          <a:prstGeom prst="straightConnector1">
            <a:avLst/>
          </a:prstGeom>
          <a:noFill/>
          <a:ln cap="flat" cmpd="sng" w="9525">
            <a:solidFill>
              <a:srgbClr val="666666"/>
            </a:solidFill>
            <a:prstDash val="solid"/>
            <a:round/>
            <a:headEnd len="med" w="med" type="none"/>
            <a:tailEnd len="med" w="med" type="triangle"/>
          </a:ln>
        </p:spPr>
      </p:cxnSp>
      <p:cxnSp>
        <p:nvCxnSpPr>
          <p:cNvPr id="3924" name="Google Shape;3924;p253"/>
          <p:cNvCxnSpPr/>
          <p:nvPr/>
        </p:nvCxnSpPr>
        <p:spPr>
          <a:xfrm>
            <a:off x="4921000" y="2012875"/>
            <a:ext cx="0" cy="494100"/>
          </a:xfrm>
          <a:prstGeom prst="straightConnector1">
            <a:avLst/>
          </a:prstGeom>
          <a:noFill/>
          <a:ln cap="flat" cmpd="sng" w="9525">
            <a:solidFill>
              <a:srgbClr val="666666"/>
            </a:solidFill>
            <a:prstDash val="solid"/>
            <a:round/>
            <a:headEnd len="med" w="med" type="none"/>
            <a:tailEnd len="med" w="med" type="triangle"/>
          </a:ln>
        </p:spPr>
      </p:cxnSp>
      <p:cxnSp>
        <p:nvCxnSpPr>
          <p:cNvPr id="3925" name="Google Shape;3925;p253"/>
          <p:cNvCxnSpPr/>
          <p:nvPr/>
        </p:nvCxnSpPr>
        <p:spPr>
          <a:xfrm>
            <a:off x="4921183" y="3069855"/>
            <a:ext cx="0" cy="667800"/>
          </a:xfrm>
          <a:prstGeom prst="straightConnector1">
            <a:avLst/>
          </a:prstGeom>
          <a:noFill/>
          <a:ln cap="flat" cmpd="sng" w="9525">
            <a:solidFill>
              <a:srgbClr val="666666"/>
            </a:solidFill>
            <a:prstDash val="solid"/>
            <a:round/>
            <a:headEnd len="med" w="med" type="none"/>
            <a:tailEnd len="med" w="med" type="triangle"/>
          </a:ln>
        </p:spPr>
      </p:cxnSp>
      <p:cxnSp>
        <p:nvCxnSpPr>
          <p:cNvPr id="3926" name="Google Shape;3926;p253"/>
          <p:cNvCxnSpPr>
            <a:stCxn id="3921" idx="1"/>
            <a:endCxn id="3927" idx="3"/>
          </p:cNvCxnSpPr>
          <p:nvPr/>
        </p:nvCxnSpPr>
        <p:spPr>
          <a:xfrm rot="10800000">
            <a:off x="5182919" y="3997447"/>
            <a:ext cx="2020200" cy="0"/>
          </a:xfrm>
          <a:prstGeom prst="straightConnector1">
            <a:avLst/>
          </a:prstGeom>
          <a:noFill/>
          <a:ln cap="flat" cmpd="sng" w="9525">
            <a:solidFill>
              <a:srgbClr val="666666"/>
            </a:solidFill>
            <a:prstDash val="solid"/>
            <a:round/>
            <a:headEnd len="med" w="med" type="none"/>
            <a:tailEnd len="med" w="med" type="triangle"/>
          </a:ln>
        </p:spPr>
      </p:cxnSp>
      <p:sp>
        <p:nvSpPr>
          <p:cNvPr id="3928" name="Google Shape;3928;p253"/>
          <p:cNvSpPr txBox="1"/>
          <p:nvPr/>
        </p:nvSpPr>
        <p:spPr>
          <a:xfrm>
            <a:off x="5773001" y="13920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 </a:t>
            </a:r>
            <a:endParaRPr sz="1000">
              <a:latin typeface="Proxima Nova"/>
              <a:ea typeface="Proxima Nova"/>
              <a:cs typeface="Proxima Nova"/>
              <a:sym typeface="Proxima Nova"/>
            </a:endParaRPr>
          </a:p>
        </p:txBody>
      </p:sp>
      <p:sp>
        <p:nvSpPr>
          <p:cNvPr id="3929" name="Google Shape;3929;p253"/>
          <p:cNvSpPr txBox="1"/>
          <p:nvPr/>
        </p:nvSpPr>
        <p:spPr>
          <a:xfrm>
            <a:off x="3652118" y="3855017"/>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sp>
        <p:nvSpPr>
          <p:cNvPr id="3930" name="Google Shape;3930;p253"/>
          <p:cNvSpPr txBox="1"/>
          <p:nvPr/>
        </p:nvSpPr>
        <p:spPr>
          <a:xfrm>
            <a:off x="5879954" y="3780431"/>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3931" name="Google Shape;3931;p253"/>
          <p:cNvSpPr txBox="1"/>
          <p:nvPr/>
        </p:nvSpPr>
        <p:spPr>
          <a:xfrm>
            <a:off x="3660828" y="1538269"/>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Application</a:t>
            </a:r>
            <a:r>
              <a:rPr lang="en" sz="1000">
                <a:latin typeface="Proxima Nova"/>
                <a:ea typeface="Proxima Nova"/>
                <a:cs typeface="Proxima Nova"/>
                <a:sym typeface="Proxima Nova"/>
              </a:rPr>
              <a:t> Image</a:t>
            </a:r>
            <a:endParaRPr sz="1000">
              <a:latin typeface="Proxima Nova"/>
              <a:ea typeface="Proxima Nova"/>
              <a:cs typeface="Proxima Nova"/>
              <a:sym typeface="Proxima Nova"/>
            </a:endParaRPr>
          </a:p>
        </p:txBody>
      </p:sp>
      <p:sp>
        <p:nvSpPr>
          <p:cNvPr id="3932" name="Google Shape;3932;p253"/>
          <p:cNvSpPr txBox="1"/>
          <p:nvPr/>
        </p:nvSpPr>
        <p:spPr>
          <a:xfrm>
            <a:off x="3679552" y="2686867"/>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3933" name="Google Shape;3933;p253"/>
          <p:cNvSpPr txBox="1"/>
          <p:nvPr/>
        </p:nvSpPr>
        <p:spPr>
          <a:xfrm>
            <a:off x="1016950" y="1479975"/>
            <a:ext cx="23820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IMAGE </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(Build Infra)</a:t>
            </a:r>
            <a:endParaRPr b="1" sz="2400">
              <a:latin typeface="Proxima Nova"/>
              <a:ea typeface="Proxima Nova"/>
              <a:cs typeface="Proxima Nova"/>
              <a:sym typeface="Proxima Nova"/>
            </a:endParaRPr>
          </a:p>
        </p:txBody>
      </p:sp>
      <p:pic>
        <p:nvPicPr>
          <p:cNvPr descr="Icon_RH_Object_Gear-Group_RGB_Flat.png" id="3934" name="Google Shape;3934;p253"/>
          <p:cNvPicPr preferRelativeResize="0"/>
          <p:nvPr/>
        </p:nvPicPr>
        <p:blipFill>
          <a:blip r:embed="rId5">
            <a:alphaModFix/>
          </a:blip>
          <a:stretch>
            <a:fillRect/>
          </a:stretch>
        </p:blipFill>
        <p:spPr>
          <a:xfrm>
            <a:off x="7127925" y="1334412"/>
            <a:ext cx="548700" cy="592048"/>
          </a:xfrm>
          <a:prstGeom prst="rect">
            <a:avLst/>
          </a:prstGeom>
          <a:noFill/>
          <a:ln>
            <a:noFill/>
          </a:ln>
        </p:spPr>
      </p:pic>
      <p:sp>
        <p:nvSpPr>
          <p:cNvPr id="3935" name="Google Shape;3935;p253"/>
          <p:cNvSpPr txBox="1"/>
          <p:nvPr/>
        </p:nvSpPr>
        <p:spPr>
          <a:xfrm>
            <a:off x="6826000" y="1934100"/>
            <a:ext cx="1095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Existing Image</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Build Process</a:t>
            </a:r>
            <a:endParaRPr sz="1000">
              <a:latin typeface="Proxima Nova"/>
              <a:ea typeface="Proxima Nova"/>
              <a:cs typeface="Proxima Nova"/>
              <a:sym typeface="Proxima Nova"/>
            </a:endParaRPr>
          </a:p>
        </p:txBody>
      </p:sp>
      <p:pic>
        <p:nvPicPr>
          <p:cNvPr id="3936" name="Google Shape;3936;p253"/>
          <p:cNvPicPr preferRelativeResize="0"/>
          <p:nvPr/>
        </p:nvPicPr>
        <p:blipFill>
          <a:blip r:embed="rId6">
            <a:alphaModFix/>
          </a:blip>
          <a:stretch>
            <a:fillRect/>
          </a:stretch>
        </p:blipFill>
        <p:spPr>
          <a:xfrm>
            <a:off x="4664740" y="3737665"/>
            <a:ext cx="523675" cy="519521"/>
          </a:xfrm>
          <a:prstGeom prst="rect">
            <a:avLst/>
          </a:prstGeom>
          <a:noFill/>
          <a:ln>
            <a:noFill/>
          </a:ln>
        </p:spPr>
      </p:pic>
      <p:pic>
        <p:nvPicPr>
          <p:cNvPr id="3937" name="Google Shape;3937;p253"/>
          <p:cNvPicPr preferRelativeResize="0"/>
          <p:nvPr/>
        </p:nvPicPr>
        <p:blipFill>
          <a:blip r:embed="rId7">
            <a:alphaModFix/>
          </a:blip>
          <a:stretch>
            <a:fillRect/>
          </a:stretch>
        </p:blipFill>
        <p:spPr>
          <a:xfrm>
            <a:off x="4657096" y="1385883"/>
            <a:ext cx="523675" cy="519694"/>
          </a:xfrm>
          <a:prstGeom prst="rect">
            <a:avLst/>
          </a:prstGeom>
          <a:noFill/>
          <a:ln>
            <a:noFill/>
          </a:ln>
        </p:spPr>
      </p:pic>
      <p:sp>
        <p:nvSpPr>
          <p:cNvPr id="3938" name="Google Shape;3938;p253"/>
          <p:cNvSpPr txBox="1"/>
          <p:nvPr/>
        </p:nvSpPr>
        <p:spPr>
          <a:xfrm>
            <a:off x="1016950" y="2546775"/>
            <a:ext cx="25863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PUSH</a:t>
            </a:r>
            <a:endParaRPr b="1" sz="2400">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(Build Infra)</a:t>
            </a:r>
            <a:endParaRPr b="1" sz="2400">
              <a:latin typeface="Proxima Nova"/>
              <a:ea typeface="Proxima Nova"/>
              <a:cs typeface="Proxima Nova"/>
              <a:sym typeface="Proxima Nova"/>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2" name="Shape 3942"/>
        <p:cNvGrpSpPr/>
        <p:nvPr/>
      </p:nvGrpSpPr>
      <p:grpSpPr>
        <a:xfrm>
          <a:off x="0" y="0"/>
          <a:ext cx="0" cy="0"/>
          <a:chOff x="0" y="0"/>
          <a:chExt cx="0" cy="0"/>
        </a:xfrm>
      </p:grpSpPr>
      <p:sp>
        <p:nvSpPr>
          <p:cNvPr id="3943" name="Google Shape;3943;p2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944" name="Google Shape;3944;p2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CONTINUOUS DELIVERY WITH CONTAINERS</a:t>
            </a:r>
            <a:endParaRPr/>
          </a:p>
        </p:txBody>
      </p:sp>
      <p:pic>
        <p:nvPicPr>
          <p:cNvPr descr="Icon_RH_Hardware_Storage-A-Single_RGB_Flat.png" id="3945" name="Google Shape;3945;p254"/>
          <p:cNvPicPr preferRelativeResize="0"/>
          <p:nvPr/>
        </p:nvPicPr>
        <p:blipFill>
          <a:blip r:embed="rId3">
            <a:alphaModFix/>
          </a:blip>
          <a:stretch>
            <a:fillRect/>
          </a:stretch>
        </p:blipFill>
        <p:spPr>
          <a:xfrm>
            <a:off x="2462359" y="2737608"/>
            <a:ext cx="555686" cy="294298"/>
          </a:xfrm>
          <a:prstGeom prst="rect">
            <a:avLst/>
          </a:prstGeom>
          <a:noFill/>
          <a:ln>
            <a:noFill/>
          </a:ln>
        </p:spPr>
      </p:pic>
      <p:sp>
        <p:nvSpPr>
          <p:cNvPr id="3946" name="Google Shape;3946;p254"/>
          <p:cNvSpPr txBox="1"/>
          <p:nvPr/>
        </p:nvSpPr>
        <p:spPr>
          <a:xfrm>
            <a:off x="2211884" y="3324003"/>
            <a:ext cx="1056600" cy="4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source</a:t>
            </a:r>
            <a:br>
              <a:rPr lang="en" sz="1200">
                <a:latin typeface="Proxima Nova"/>
                <a:ea typeface="Proxima Nova"/>
                <a:cs typeface="Proxima Nova"/>
                <a:sym typeface="Proxima Nova"/>
              </a:rPr>
            </a:br>
            <a:r>
              <a:rPr lang="en" sz="1200">
                <a:latin typeface="Proxima Nova"/>
                <a:ea typeface="Proxima Nova"/>
                <a:cs typeface="Proxima Nova"/>
                <a:sym typeface="Proxima Nova"/>
              </a:rPr>
              <a:t>repository</a:t>
            </a:r>
            <a:endParaRPr sz="1200">
              <a:latin typeface="Proxima Nova"/>
              <a:ea typeface="Proxima Nova"/>
              <a:cs typeface="Proxima Nova"/>
              <a:sym typeface="Proxima Nova"/>
            </a:endParaRPr>
          </a:p>
        </p:txBody>
      </p:sp>
      <p:pic>
        <p:nvPicPr>
          <p:cNvPr descr="Icon_RH_People_Adult-VNeck_RGB_Flat.png" id="3947" name="Google Shape;3947;p254"/>
          <p:cNvPicPr preferRelativeResize="0"/>
          <p:nvPr/>
        </p:nvPicPr>
        <p:blipFill>
          <a:blip r:embed="rId4">
            <a:alphaModFix/>
          </a:blip>
          <a:stretch>
            <a:fillRect/>
          </a:stretch>
        </p:blipFill>
        <p:spPr>
          <a:xfrm>
            <a:off x="1333300" y="2572852"/>
            <a:ext cx="366560" cy="566528"/>
          </a:xfrm>
          <a:prstGeom prst="rect">
            <a:avLst/>
          </a:prstGeom>
          <a:noFill/>
          <a:ln>
            <a:noFill/>
          </a:ln>
        </p:spPr>
      </p:pic>
      <p:cxnSp>
        <p:nvCxnSpPr>
          <p:cNvPr id="3948" name="Google Shape;3948;p254"/>
          <p:cNvCxnSpPr/>
          <p:nvPr/>
        </p:nvCxnSpPr>
        <p:spPr>
          <a:xfrm>
            <a:off x="1918060" y="2887260"/>
            <a:ext cx="378300" cy="0"/>
          </a:xfrm>
          <a:prstGeom prst="straightConnector1">
            <a:avLst/>
          </a:prstGeom>
          <a:noFill/>
          <a:ln cap="flat" cmpd="sng" w="9525">
            <a:solidFill>
              <a:srgbClr val="666666"/>
            </a:solidFill>
            <a:prstDash val="solid"/>
            <a:round/>
            <a:headEnd len="med" w="med" type="none"/>
            <a:tailEnd len="med" w="med" type="triangle"/>
          </a:ln>
        </p:spPr>
      </p:cxnSp>
      <p:pic>
        <p:nvPicPr>
          <p:cNvPr descr="Icon_RH_Object_Gear-Group_RGB_Flat.png" id="3949" name="Google Shape;3949;p254"/>
          <p:cNvPicPr preferRelativeResize="0"/>
          <p:nvPr/>
        </p:nvPicPr>
        <p:blipFill>
          <a:blip r:embed="rId5">
            <a:alphaModFix/>
          </a:blip>
          <a:stretch>
            <a:fillRect/>
          </a:stretch>
        </p:blipFill>
        <p:spPr>
          <a:xfrm>
            <a:off x="3600725" y="2584956"/>
            <a:ext cx="555686" cy="599602"/>
          </a:xfrm>
          <a:prstGeom prst="rect">
            <a:avLst/>
          </a:prstGeom>
          <a:noFill/>
          <a:ln>
            <a:noFill/>
          </a:ln>
        </p:spPr>
      </p:pic>
      <p:cxnSp>
        <p:nvCxnSpPr>
          <p:cNvPr id="3950" name="Google Shape;3950;p254"/>
          <p:cNvCxnSpPr/>
          <p:nvPr/>
        </p:nvCxnSpPr>
        <p:spPr>
          <a:xfrm>
            <a:off x="3148880" y="2887260"/>
            <a:ext cx="378300" cy="0"/>
          </a:xfrm>
          <a:prstGeom prst="straightConnector1">
            <a:avLst/>
          </a:prstGeom>
          <a:noFill/>
          <a:ln cap="flat" cmpd="sng" w="9525">
            <a:solidFill>
              <a:srgbClr val="666666"/>
            </a:solidFill>
            <a:prstDash val="solid"/>
            <a:round/>
            <a:headEnd len="med" w="med" type="none"/>
            <a:tailEnd len="med" w="med" type="triangle"/>
          </a:ln>
        </p:spPr>
      </p:cxnSp>
      <p:sp>
        <p:nvSpPr>
          <p:cNvPr id="3951" name="Google Shape;3951;p254"/>
          <p:cNvSpPr txBox="1"/>
          <p:nvPr/>
        </p:nvSpPr>
        <p:spPr>
          <a:xfrm>
            <a:off x="3319632" y="3324003"/>
            <a:ext cx="10566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CI/CD</a:t>
            </a:r>
            <a:br>
              <a:rPr lang="en" sz="1200">
                <a:latin typeface="Proxima Nova"/>
                <a:ea typeface="Proxima Nova"/>
                <a:cs typeface="Proxima Nova"/>
                <a:sym typeface="Proxima Nova"/>
              </a:rPr>
            </a:br>
            <a:r>
              <a:rPr lang="en" sz="1200">
                <a:latin typeface="Proxima Nova"/>
                <a:ea typeface="Proxima Nova"/>
                <a:cs typeface="Proxima Nova"/>
                <a:sym typeface="Proxima Nova"/>
              </a:rPr>
              <a:t>engine</a:t>
            </a:r>
            <a:endParaRPr sz="1200">
              <a:latin typeface="Proxima Nova"/>
              <a:ea typeface="Proxima Nova"/>
              <a:cs typeface="Proxima Nova"/>
              <a:sym typeface="Proxima Nova"/>
            </a:endParaRPr>
          </a:p>
        </p:txBody>
      </p:sp>
      <p:cxnSp>
        <p:nvCxnSpPr>
          <p:cNvPr id="3952" name="Google Shape;3952;p254"/>
          <p:cNvCxnSpPr/>
          <p:nvPr/>
        </p:nvCxnSpPr>
        <p:spPr>
          <a:xfrm>
            <a:off x="4318158" y="2887260"/>
            <a:ext cx="378300" cy="0"/>
          </a:xfrm>
          <a:prstGeom prst="straightConnector1">
            <a:avLst/>
          </a:prstGeom>
          <a:noFill/>
          <a:ln cap="flat" cmpd="sng" w="9525">
            <a:solidFill>
              <a:srgbClr val="666666"/>
            </a:solidFill>
            <a:prstDash val="solid"/>
            <a:round/>
            <a:headEnd len="med" w="med" type="none"/>
            <a:tailEnd len="med" w="med" type="triangle"/>
          </a:ln>
        </p:spPr>
      </p:cxnSp>
      <p:sp>
        <p:nvSpPr>
          <p:cNvPr id="3953" name="Google Shape;3953;p254"/>
          <p:cNvSpPr txBox="1"/>
          <p:nvPr/>
        </p:nvSpPr>
        <p:spPr>
          <a:xfrm>
            <a:off x="981075" y="3324003"/>
            <a:ext cx="1056600" cy="2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dev</a:t>
            </a:r>
            <a:endParaRPr sz="1200">
              <a:latin typeface="Proxima Nova"/>
              <a:ea typeface="Proxima Nova"/>
              <a:cs typeface="Proxima Nova"/>
              <a:sym typeface="Proxima Nova"/>
            </a:endParaRPr>
          </a:p>
        </p:txBody>
      </p:sp>
      <p:pic>
        <p:nvPicPr>
          <p:cNvPr descr="Icon_RH_Software_Container-App_RGB_Flat.png" id="3954" name="Google Shape;3954;p254"/>
          <p:cNvPicPr preferRelativeResize="0"/>
          <p:nvPr/>
        </p:nvPicPr>
        <p:blipFill>
          <a:blip r:embed="rId6">
            <a:alphaModFix/>
          </a:blip>
          <a:stretch>
            <a:fillRect/>
          </a:stretch>
        </p:blipFill>
        <p:spPr>
          <a:xfrm>
            <a:off x="4833674" y="2666559"/>
            <a:ext cx="464850" cy="461179"/>
          </a:xfrm>
          <a:prstGeom prst="rect">
            <a:avLst/>
          </a:prstGeom>
          <a:noFill/>
          <a:ln>
            <a:noFill/>
          </a:ln>
        </p:spPr>
      </p:pic>
      <p:sp>
        <p:nvSpPr>
          <p:cNvPr id="3955" name="Google Shape;3955;p254"/>
          <p:cNvSpPr txBox="1"/>
          <p:nvPr/>
        </p:nvSpPr>
        <p:spPr>
          <a:xfrm>
            <a:off x="4518925" y="3324003"/>
            <a:ext cx="10566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container</a:t>
            </a:r>
            <a:endParaRPr sz="1200">
              <a:latin typeface="Proxima Nova"/>
              <a:ea typeface="Proxima Nova"/>
              <a:cs typeface="Proxima Nova"/>
              <a:sym typeface="Proxima Nova"/>
            </a:endParaRPr>
          </a:p>
        </p:txBody>
      </p:sp>
      <p:pic>
        <p:nvPicPr>
          <p:cNvPr descr="Icon_RH_Software_Container-Deployed_RGB_Flat.png" id="3956" name="Google Shape;3956;p254"/>
          <p:cNvPicPr preferRelativeResize="0"/>
          <p:nvPr/>
        </p:nvPicPr>
        <p:blipFill>
          <a:blip r:embed="rId7">
            <a:alphaModFix/>
          </a:blip>
          <a:stretch>
            <a:fillRect/>
          </a:stretch>
        </p:blipFill>
        <p:spPr>
          <a:xfrm>
            <a:off x="6142296" y="1474425"/>
            <a:ext cx="384978" cy="634103"/>
          </a:xfrm>
          <a:prstGeom prst="rect">
            <a:avLst/>
          </a:prstGeom>
          <a:noFill/>
          <a:ln>
            <a:noFill/>
          </a:ln>
        </p:spPr>
      </p:pic>
      <p:pic>
        <p:nvPicPr>
          <p:cNvPr descr="Icon_RH_Software_Container-Deployed-Cloud_RGB_Flat.png" id="3957" name="Google Shape;3957;p254"/>
          <p:cNvPicPr preferRelativeResize="0"/>
          <p:nvPr/>
        </p:nvPicPr>
        <p:blipFill>
          <a:blip r:embed="rId8">
            <a:alphaModFix/>
          </a:blip>
          <a:stretch>
            <a:fillRect/>
          </a:stretch>
        </p:blipFill>
        <p:spPr>
          <a:xfrm>
            <a:off x="6037628" y="3707423"/>
            <a:ext cx="594314" cy="634102"/>
          </a:xfrm>
          <a:prstGeom prst="rect">
            <a:avLst/>
          </a:prstGeom>
          <a:noFill/>
          <a:ln>
            <a:noFill/>
          </a:ln>
        </p:spPr>
      </p:pic>
      <p:pic>
        <p:nvPicPr>
          <p:cNvPr descr="Icon_RH_Software_Container-Deployed-Virtual_RGB_Flat.png" id="3958" name="Google Shape;3958;p254"/>
          <p:cNvPicPr preferRelativeResize="0"/>
          <p:nvPr/>
        </p:nvPicPr>
        <p:blipFill>
          <a:blip r:embed="rId9">
            <a:alphaModFix/>
          </a:blip>
          <a:stretch>
            <a:fillRect/>
          </a:stretch>
        </p:blipFill>
        <p:spPr>
          <a:xfrm>
            <a:off x="6132860" y="2218758"/>
            <a:ext cx="403850" cy="634103"/>
          </a:xfrm>
          <a:prstGeom prst="rect">
            <a:avLst/>
          </a:prstGeom>
          <a:noFill/>
          <a:ln>
            <a:noFill/>
          </a:ln>
        </p:spPr>
      </p:pic>
      <p:pic>
        <p:nvPicPr>
          <p:cNvPr descr="Icon_RH_Software_Container-Deployed-Cloud_RGB_Flat.png" id="3959" name="Google Shape;3959;p254"/>
          <p:cNvPicPr preferRelativeResize="0"/>
          <p:nvPr/>
        </p:nvPicPr>
        <p:blipFill>
          <a:blip r:embed="rId8">
            <a:alphaModFix/>
          </a:blip>
          <a:stretch>
            <a:fillRect/>
          </a:stretch>
        </p:blipFill>
        <p:spPr>
          <a:xfrm>
            <a:off x="6037628" y="2963091"/>
            <a:ext cx="594314" cy="634102"/>
          </a:xfrm>
          <a:prstGeom prst="rect">
            <a:avLst/>
          </a:prstGeom>
          <a:noFill/>
          <a:ln>
            <a:noFill/>
          </a:ln>
        </p:spPr>
      </p:pic>
      <p:cxnSp>
        <p:nvCxnSpPr>
          <p:cNvPr id="3960" name="Google Shape;3960;p254"/>
          <p:cNvCxnSpPr/>
          <p:nvPr/>
        </p:nvCxnSpPr>
        <p:spPr>
          <a:xfrm flipH="1" rot="10800000">
            <a:off x="5427985" y="2690265"/>
            <a:ext cx="360300" cy="208200"/>
          </a:xfrm>
          <a:prstGeom prst="straightConnector1">
            <a:avLst/>
          </a:prstGeom>
          <a:noFill/>
          <a:ln cap="flat" cmpd="sng" w="9525">
            <a:solidFill>
              <a:srgbClr val="666666"/>
            </a:solidFill>
            <a:prstDash val="solid"/>
            <a:round/>
            <a:headEnd len="med" w="med" type="none"/>
            <a:tailEnd len="med" w="med" type="triangle"/>
          </a:ln>
        </p:spPr>
      </p:cxnSp>
      <p:cxnSp>
        <p:nvCxnSpPr>
          <p:cNvPr id="3961" name="Google Shape;3961;p254"/>
          <p:cNvCxnSpPr/>
          <p:nvPr/>
        </p:nvCxnSpPr>
        <p:spPr>
          <a:xfrm>
            <a:off x="5426885" y="2897497"/>
            <a:ext cx="360300" cy="208200"/>
          </a:xfrm>
          <a:prstGeom prst="straightConnector1">
            <a:avLst/>
          </a:prstGeom>
          <a:noFill/>
          <a:ln cap="flat" cmpd="sng" w="9525">
            <a:solidFill>
              <a:srgbClr val="666666"/>
            </a:solidFill>
            <a:prstDash val="solid"/>
            <a:round/>
            <a:headEnd len="med" w="med" type="none"/>
            <a:tailEnd len="med" w="med" type="triangle"/>
          </a:ln>
        </p:spPr>
      </p:cxnSp>
      <p:cxnSp>
        <p:nvCxnSpPr>
          <p:cNvPr id="3962" name="Google Shape;3962;p254"/>
          <p:cNvCxnSpPr/>
          <p:nvPr/>
        </p:nvCxnSpPr>
        <p:spPr>
          <a:xfrm>
            <a:off x="5427996" y="2897497"/>
            <a:ext cx="337200" cy="584400"/>
          </a:xfrm>
          <a:prstGeom prst="straightConnector1">
            <a:avLst/>
          </a:prstGeom>
          <a:noFill/>
          <a:ln cap="flat" cmpd="sng" w="9525">
            <a:solidFill>
              <a:srgbClr val="666666"/>
            </a:solidFill>
            <a:prstDash val="solid"/>
            <a:round/>
            <a:headEnd len="med" w="med" type="none"/>
            <a:tailEnd len="med" w="med" type="triangle"/>
          </a:ln>
        </p:spPr>
      </p:cxnSp>
      <p:cxnSp>
        <p:nvCxnSpPr>
          <p:cNvPr id="3963" name="Google Shape;3963;p254"/>
          <p:cNvCxnSpPr/>
          <p:nvPr/>
        </p:nvCxnSpPr>
        <p:spPr>
          <a:xfrm flipH="1" rot="10800000">
            <a:off x="5434456" y="2307683"/>
            <a:ext cx="337200" cy="584400"/>
          </a:xfrm>
          <a:prstGeom prst="straightConnector1">
            <a:avLst/>
          </a:prstGeom>
          <a:noFill/>
          <a:ln cap="flat" cmpd="sng" w="9525">
            <a:solidFill>
              <a:srgbClr val="666666"/>
            </a:solidFill>
            <a:prstDash val="solid"/>
            <a:round/>
            <a:headEnd len="med" w="med" type="none"/>
            <a:tailEnd len="med" w="med" type="triangle"/>
          </a:ln>
        </p:spPr>
      </p:cxnSp>
      <p:sp>
        <p:nvSpPr>
          <p:cNvPr id="3964" name="Google Shape;3964;p254"/>
          <p:cNvSpPr txBox="1"/>
          <p:nvPr/>
        </p:nvSpPr>
        <p:spPr>
          <a:xfrm>
            <a:off x="6693472" y="1574397"/>
            <a:ext cx="1025100" cy="28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roxima Nova"/>
                <a:ea typeface="Proxima Nova"/>
                <a:cs typeface="Proxima Nova"/>
                <a:sym typeface="Proxima Nova"/>
              </a:rPr>
              <a:t>physical</a:t>
            </a:r>
            <a:endParaRPr>
              <a:latin typeface="Proxima Nova"/>
              <a:ea typeface="Proxima Nova"/>
              <a:cs typeface="Proxima Nova"/>
              <a:sym typeface="Proxima Nova"/>
            </a:endParaRPr>
          </a:p>
        </p:txBody>
      </p:sp>
      <p:sp>
        <p:nvSpPr>
          <p:cNvPr id="3965" name="Google Shape;3965;p254"/>
          <p:cNvSpPr txBox="1"/>
          <p:nvPr/>
        </p:nvSpPr>
        <p:spPr>
          <a:xfrm>
            <a:off x="6693472" y="2369481"/>
            <a:ext cx="1025100" cy="28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roxima Nova"/>
                <a:ea typeface="Proxima Nova"/>
                <a:cs typeface="Proxima Nova"/>
                <a:sym typeface="Proxima Nova"/>
              </a:rPr>
              <a:t>virtual</a:t>
            </a:r>
            <a:endParaRPr>
              <a:latin typeface="Proxima Nova"/>
              <a:ea typeface="Proxima Nova"/>
              <a:cs typeface="Proxima Nova"/>
              <a:sym typeface="Proxima Nova"/>
            </a:endParaRPr>
          </a:p>
        </p:txBody>
      </p:sp>
      <p:sp>
        <p:nvSpPr>
          <p:cNvPr id="3966" name="Google Shape;3966;p254"/>
          <p:cNvSpPr txBox="1"/>
          <p:nvPr/>
        </p:nvSpPr>
        <p:spPr>
          <a:xfrm>
            <a:off x="6693472" y="3117138"/>
            <a:ext cx="1332300" cy="28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roxima Nova"/>
                <a:ea typeface="Proxima Nova"/>
                <a:cs typeface="Proxima Nova"/>
                <a:sym typeface="Proxima Nova"/>
              </a:rPr>
              <a:t>private cloud</a:t>
            </a:r>
            <a:endParaRPr>
              <a:latin typeface="Proxima Nova"/>
              <a:ea typeface="Proxima Nova"/>
              <a:cs typeface="Proxima Nova"/>
              <a:sym typeface="Proxima Nova"/>
            </a:endParaRPr>
          </a:p>
        </p:txBody>
      </p:sp>
      <p:sp>
        <p:nvSpPr>
          <p:cNvPr id="3967" name="Google Shape;3967;p254"/>
          <p:cNvSpPr txBox="1"/>
          <p:nvPr/>
        </p:nvSpPr>
        <p:spPr>
          <a:xfrm>
            <a:off x="6693472" y="3926335"/>
            <a:ext cx="1443600" cy="28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roxima Nova"/>
                <a:ea typeface="Proxima Nova"/>
                <a:cs typeface="Proxima Nova"/>
                <a:sym typeface="Proxima Nova"/>
              </a:rPr>
              <a:t>public cloud</a:t>
            </a:r>
            <a:endParaRPr>
              <a:latin typeface="Proxima Nova"/>
              <a:ea typeface="Proxima Nova"/>
              <a:cs typeface="Proxima Nova"/>
              <a:sym typeface="Proxima Nov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1" name="Shape 3971"/>
        <p:cNvGrpSpPr/>
        <p:nvPr/>
      </p:nvGrpSpPr>
      <p:grpSpPr>
        <a:xfrm>
          <a:off x="0" y="0"/>
          <a:ext cx="0" cy="0"/>
          <a:chOff x="0" y="0"/>
          <a:chExt cx="0" cy="0"/>
        </a:xfrm>
      </p:grpSpPr>
      <p:sp>
        <p:nvSpPr>
          <p:cNvPr id="3972" name="Google Shape;3972;p2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973" name="Google Shape;3973;p2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LOVES CI/CD</a:t>
            </a:r>
            <a:endParaRPr/>
          </a:p>
        </p:txBody>
      </p:sp>
      <p:grpSp>
        <p:nvGrpSpPr>
          <p:cNvPr id="3974" name="Google Shape;3974;p255"/>
          <p:cNvGrpSpPr/>
          <p:nvPr/>
        </p:nvGrpSpPr>
        <p:grpSpPr>
          <a:xfrm>
            <a:off x="331925" y="1693975"/>
            <a:ext cx="3060300" cy="2223400"/>
            <a:chOff x="331925" y="1617775"/>
            <a:chExt cx="3060300" cy="2223400"/>
          </a:xfrm>
        </p:grpSpPr>
        <p:grpSp>
          <p:nvGrpSpPr>
            <p:cNvPr id="3975" name="Google Shape;3975;p255"/>
            <p:cNvGrpSpPr/>
            <p:nvPr/>
          </p:nvGrpSpPr>
          <p:grpSpPr>
            <a:xfrm>
              <a:off x="331925" y="1617775"/>
              <a:ext cx="3060300" cy="2223400"/>
              <a:chOff x="331925" y="1617775"/>
              <a:chExt cx="3060300" cy="2223400"/>
            </a:xfrm>
          </p:grpSpPr>
          <p:sp>
            <p:nvSpPr>
              <p:cNvPr id="3976" name="Google Shape;3976;p255"/>
              <p:cNvSpPr txBox="1"/>
              <p:nvPr/>
            </p:nvSpPr>
            <p:spPr>
              <a:xfrm>
                <a:off x="331925" y="2898275"/>
                <a:ext cx="3060300" cy="9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Overpass"/>
                    <a:ea typeface="Overpass"/>
                    <a:cs typeface="Overpass"/>
                    <a:sym typeface="Overpass"/>
                  </a:rPr>
                  <a:t>JENKINS-AS-A SERVICE</a:t>
                </a:r>
                <a:endParaRPr b="1" sz="1600">
                  <a:latin typeface="Overpass"/>
                  <a:ea typeface="Overpass"/>
                  <a:cs typeface="Overpass"/>
                  <a:sym typeface="Overpass"/>
                </a:endParaRPr>
              </a:p>
              <a:p>
                <a:pPr indent="0" lvl="0" marL="0" rtl="0" algn="ctr">
                  <a:spcBef>
                    <a:spcPts val="0"/>
                  </a:spcBef>
                  <a:spcAft>
                    <a:spcPts val="0"/>
                  </a:spcAft>
                  <a:buNone/>
                </a:pPr>
                <a:r>
                  <a:rPr b="1" lang="en" sz="1600">
                    <a:latin typeface="Overpass"/>
                    <a:ea typeface="Overpass"/>
                    <a:cs typeface="Overpass"/>
                    <a:sym typeface="Overpass"/>
                  </a:rPr>
                  <a:t>ON OPENSHIFT</a:t>
                </a:r>
                <a:endParaRPr b="1" sz="1600">
                  <a:latin typeface="Overpass"/>
                  <a:ea typeface="Overpass"/>
                  <a:cs typeface="Overpass"/>
                  <a:sym typeface="Overpass"/>
                </a:endParaRPr>
              </a:p>
            </p:txBody>
          </p:sp>
          <p:sp>
            <p:nvSpPr>
              <p:cNvPr id="3977" name="Google Shape;3977;p255"/>
              <p:cNvSpPr/>
              <p:nvPr/>
            </p:nvSpPr>
            <p:spPr>
              <a:xfrm>
                <a:off x="1185425" y="1617775"/>
                <a:ext cx="1353300" cy="13533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3978" name="Google Shape;3978;p255"/>
            <p:cNvPicPr preferRelativeResize="0"/>
            <p:nvPr/>
          </p:nvPicPr>
          <p:blipFill>
            <a:blip r:embed="rId3">
              <a:alphaModFix/>
            </a:blip>
            <a:stretch>
              <a:fillRect/>
            </a:stretch>
          </p:blipFill>
          <p:spPr>
            <a:xfrm>
              <a:off x="1378550" y="2009090"/>
              <a:ext cx="814650" cy="584702"/>
            </a:xfrm>
            <a:prstGeom prst="rect">
              <a:avLst/>
            </a:prstGeom>
            <a:noFill/>
            <a:ln>
              <a:noFill/>
            </a:ln>
          </p:spPr>
        </p:pic>
      </p:grpSp>
      <p:grpSp>
        <p:nvGrpSpPr>
          <p:cNvPr id="3979" name="Google Shape;3979;p255"/>
          <p:cNvGrpSpPr/>
          <p:nvPr/>
        </p:nvGrpSpPr>
        <p:grpSpPr>
          <a:xfrm>
            <a:off x="3189138" y="1693975"/>
            <a:ext cx="2918100" cy="2223400"/>
            <a:chOff x="3136800" y="1617775"/>
            <a:chExt cx="2918100" cy="2223400"/>
          </a:xfrm>
        </p:grpSpPr>
        <p:sp>
          <p:nvSpPr>
            <p:cNvPr id="3980" name="Google Shape;3980;p255"/>
            <p:cNvSpPr txBox="1"/>
            <p:nvPr/>
          </p:nvSpPr>
          <p:spPr>
            <a:xfrm>
              <a:off x="3136800" y="2898275"/>
              <a:ext cx="2918100" cy="9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Overpass"/>
                  <a:ea typeface="Overpass"/>
                  <a:cs typeface="Overpass"/>
                  <a:sym typeface="Overpass"/>
                </a:rPr>
                <a:t>HYBRID JENKINS INFRA WITH OPENSHIFT</a:t>
              </a:r>
              <a:endParaRPr b="1" sz="1600">
                <a:latin typeface="Overpass"/>
                <a:ea typeface="Overpass"/>
                <a:cs typeface="Overpass"/>
                <a:sym typeface="Overpass"/>
              </a:endParaRPr>
            </a:p>
          </p:txBody>
        </p:sp>
        <p:sp>
          <p:nvSpPr>
            <p:cNvPr id="3981" name="Google Shape;3981;p255"/>
            <p:cNvSpPr/>
            <p:nvPr/>
          </p:nvSpPr>
          <p:spPr>
            <a:xfrm>
              <a:off x="3919200" y="1617775"/>
              <a:ext cx="1353300" cy="13533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982" name="Google Shape;3982;p255"/>
            <p:cNvPicPr preferRelativeResize="0"/>
            <p:nvPr/>
          </p:nvPicPr>
          <p:blipFill>
            <a:blip r:embed="rId4">
              <a:alphaModFix/>
            </a:blip>
            <a:stretch>
              <a:fillRect/>
            </a:stretch>
          </p:blipFill>
          <p:spPr>
            <a:xfrm>
              <a:off x="4231190" y="1951775"/>
              <a:ext cx="729321" cy="722858"/>
            </a:xfrm>
            <a:prstGeom prst="rect">
              <a:avLst/>
            </a:prstGeom>
            <a:noFill/>
            <a:ln>
              <a:noFill/>
            </a:ln>
          </p:spPr>
        </p:pic>
      </p:grpSp>
      <p:grpSp>
        <p:nvGrpSpPr>
          <p:cNvPr id="3983" name="Google Shape;3983;p255"/>
          <p:cNvGrpSpPr/>
          <p:nvPr/>
        </p:nvGrpSpPr>
        <p:grpSpPr>
          <a:xfrm>
            <a:off x="5904150" y="1693975"/>
            <a:ext cx="3060300" cy="2223400"/>
            <a:chOff x="5904150" y="1617775"/>
            <a:chExt cx="3060300" cy="2223400"/>
          </a:xfrm>
        </p:grpSpPr>
        <p:sp>
          <p:nvSpPr>
            <p:cNvPr id="3984" name="Google Shape;3984;p255"/>
            <p:cNvSpPr txBox="1"/>
            <p:nvPr/>
          </p:nvSpPr>
          <p:spPr>
            <a:xfrm>
              <a:off x="5904150" y="2898275"/>
              <a:ext cx="3060300" cy="9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a:ea typeface="Overpass"/>
                  <a:cs typeface="Overpass"/>
                  <a:sym typeface="Overpass"/>
                </a:rPr>
                <a:t>EXISTING CI/CD </a:t>
              </a:r>
              <a:br>
                <a:rPr b="1" lang="en" sz="1600">
                  <a:solidFill>
                    <a:schemeClr val="dk1"/>
                  </a:solidFill>
                  <a:latin typeface="Overpass"/>
                  <a:ea typeface="Overpass"/>
                  <a:cs typeface="Overpass"/>
                  <a:sym typeface="Overpass"/>
                </a:rPr>
              </a:br>
              <a:r>
                <a:rPr b="1" lang="en" sz="1600">
                  <a:latin typeface="Overpass"/>
                  <a:ea typeface="Overpass"/>
                  <a:cs typeface="Overpass"/>
                  <a:sym typeface="Overpass"/>
                </a:rPr>
                <a:t>DEPLOY TO OPENSHIFT</a:t>
              </a:r>
              <a:endParaRPr b="1" sz="1600">
                <a:latin typeface="Overpass"/>
                <a:ea typeface="Overpass"/>
                <a:cs typeface="Overpass"/>
                <a:sym typeface="Overpass"/>
              </a:endParaRPr>
            </a:p>
          </p:txBody>
        </p:sp>
        <p:sp>
          <p:nvSpPr>
            <p:cNvPr id="3985" name="Google Shape;3985;p255"/>
            <p:cNvSpPr/>
            <p:nvPr/>
          </p:nvSpPr>
          <p:spPr>
            <a:xfrm>
              <a:off x="6757650" y="1617775"/>
              <a:ext cx="1353300" cy="13533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986" name="Google Shape;3986;p255"/>
            <p:cNvPicPr preferRelativeResize="0"/>
            <p:nvPr/>
          </p:nvPicPr>
          <p:blipFill>
            <a:blip r:embed="rId5">
              <a:alphaModFix/>
            </a:blip>
            <a:stretch>
              <a:fillRect/>
            </a:stretch>
          </p:blipFill>
          <p:spPr>
            <a:xfrm>
              <a:off x="6917198" y="2098589"/>
              <a:ext cx="881804" cy="416636"/>
            </a:xfrm>
            <a:prstGeom prst="rect">
              <a:avLst/>
            </a:prstGeom>
            <a:noFill/>
            <a:ln>
              <a:noFill/>
            </a:ln>
          </p:spPr>
        </p:pic>
      </p:grpSp>
      <p:pic>
        <p:nvPicPr>
          <p:cNvPr id="3987" name="Google Shape;3987;p255"/>
          <p:cNvPicPr preferRelativeResize="0"/>
          <p:nvPr/>
        </p:nvPicPr>
        <p:blipFill rotWithShape="1">
          <a:blip r:embed="rId6">
            <a:alphaModFix/>
          </a:blip>
          <a:srcRect b="0" l="0" r="0" t="17688"/>
          <a:stretch/>
        </p:blipFill>
        <p:spPr>
          <a:xfrm>
            <a:off x="8231434" y="174809"/>
            <a:ext cx="739901" cy="59634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1" name="Shape 3991"/>
        <p:cNvGrpSpPr/>
        <p:nvPr/>
      </p:nvGrpSpPr>
      <p:grpSpPr>
        <a:xfrm>
          <a:off x="0" y="0"/>
          <a:ext cx="0" cy="0"/>
          <a:chOff x="0" y="0"/>
          <a:chExt cx="0" cy="0"/>
        </a:xfrm>
      </p:grpSpPr>
      <p:sp>
        <p:nvSpPr>
          <p:cNvPr id="3992" name="Google Shape;3992;p25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993" name="Google Shape;3993;p25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JENKINS-AS-A-SERVICE ON OPENSHIFT</a:t>
            </a:r>
            <a:endParaRPr/>
          </a:p>
        </p:txBody>
      </p:sp>
      <p:sp>
        <p:nvSpPr>
          <p:cNvPr id="3994" name="Google Shape;3994;p256"/>
          <p:cNvSpPr txBox="1"/>
          <p:nvPr>
            <p:ph idx="1" type="body"/>
          </p:nvPr>
        </p:nvSpPr>
        <p:spPr>
          <a:xfrm>
            <a:off x="826700" y="1233775"/>
            <a:ext cx="5062200" cy="3290100"/>
          </a:xfrm>
          <a:prstGeom prst="rect">
            <a:avLst/>
          </a:prstGeom>
        </p:spPr>
        <p:txBody>
          <a:bodyPr anchorCtr="0" anchor="t" bIns="91425" lIns="91425" spcFirstLastPara="1" rIns="91425" wrap="square" tIns="91425">
            <a:noAutofit/>
          </a:bodyPr>
          <a:lstStyle/>
          <a:p>
            <a:pPr indent="-292100" lvl="0" marL="457200" rtl="0">
              <a:spcBef>
                <a:spcPts val="600"/>
              </a:spcBef>
              <a:spcAft>
                <a:spcPts val="0"/>
              </a:spcAft>
              <a:buSzPts val="1000"/>
              <a:buChar char="●"/>
            </a:pPr>
            <a:r>
              <a:rPr lang="en"/>
              <a:t>Certified Jenkins images with pre-configured plugins</a:t>
            </a:r>
            <a:endParaRPr/>
          </a:p>
          <a:p>
            <a:pPr indent="-292100" lvl="1" marL="914400" rtl="0">
              <a:spcBef>
                <a:spcPts val="0"/>
              </a:spcBef>
              <a:spcAft>
                <a:spcPts val="0"/>
              </a:spcAft>
              <a:buSzPts val="1000"/>
              <a:buChar char="○"/>
            </a:pPr>
            <a:r>
              <a:rPr lang="en"/>
              <a:t>Provided out-of-the-box</a:t>
            </a:r>
            <a:endParaRPr/>
          </a:p>
          <a:p>
            <a:pPr indent="-292100" lvl="1" marL="914400" rtl="0">
              <a:spcBef>
                <a:spcPts val="0"/>
              </a:spcBef>
              <a:spcAft>
                <a:spcPts val="0"/>
              </a:spcAft>
              <a:buSzPts val="1000"/>
              <a:buChar char="○"/>
            </a:pPr>
            <a:r>
              <a:rPr lang="en"/>
              <a:t>Follows Jenkins 1.x and 2.x LTS versions</a:t>
            </a:r>
            <a:endParaRPr/>
          </a:p>
          <a:p>
            <a:pPr indent="-292100" lvl="0" marL="457200" rtl="0">
              <a:spcBef>
                <a:spcPts val="1000"/>
              </a:spcBef>
              <a:spcAft>
                <a:spcPts val="0"/>
              </a:spcAft>
              <a:buSzPts val="1000"/>
              <a:buChar char="●"/>
            </a:pPr>
            <a:r>
              <a:rPr lang="en"/>
              <a:t>Jenkins S2I Builder for customizing the image</a:t>
            </a:r>
            <a:endParaRPr/>
          </a:p>
          <a:p>
            <a:pPr indent="-292100" lvl="1" marL="914400" rtl="0">
              <a:spcBef>
                <a:spcPts val="0"/>
              </a:spcBef>
              <a:spcAft>
                <a:spcPts val="0"/>
              </a:spcAft>
              <a:buSzPts val="1000"/>
              <a:buChar char="○"/>
            </a:pPr>
            <a:r>
              <a:rPr lang="en"/>
              <a:t>Install Plugins</a:t>
            </a:r>
            <a:endParaRPr/>
          </a:p>
          <a:p>
            <a:pPr indent="-292100" lvl="1" marL="914400" rtl="0">
              <a:spcBef>
                <a:spcPts val="0"/>
              </a:spcBef>
              <a:spcAft>
                <a:spcPts val="0"/>
              </a:spcAft>
              <a:buSzPts val="1000"/>
              <a:buChar char="○"/>
            </a:pPr>
            <a:r>
              <a:rPr lang="en"/>
              <a:t>Configure Jenkins</a:t>
            </a:r>
            <a:endParaRPr/>
          </a:p>
          <a:p>
            <a:pPr indent="-292100" lvl="1" marL="914400" rtl="0">
              <a:spcBef>
                <a:spcPts val="0"/>
              </a:spcBef>
              <a:spcAft>
                <a:spcPts val="0"/>
              </a:spcAft>
              <a:buSzPts val="1000"/>
              <a:buChar char="○"/>
            </a:pPr>
            <a:r>
              <a:rPr lang="en"/>
              <a:t>Configure Build Jobs</a:t>
            </a:r>
            <a:endParaRPr/>
          </a:p>
          <a:p>
            <a:pPr indent="-292100" lvl="0" marL="457200" rtl="0">
              <a:spcBef>
                <a:spcPts val="1000"/>
              </a:spcBef>
              <a:spcAft>
                <a:spcPts val="0"/>
              </a:spcAft>
              <a:buSzPts val="1000"/>
              <a:buChar char="●"/>
            </a:pPr>
            <a:r>
              <a:rPr lang="en"/>
              <a:t>OpenShift plugins to integrate authentication with OpenShift and also CI/CD pipelines</a:t>
            </a:r>
            <a:endParaRPr/>
          </a:p>
          <a:p>
            <a:pPr indent="-292100" lvl="0" marL="457200" rtl="0">
              <a:spcBef>
                <a:spcPts val="1000"/>
              </a:spcBef>
              <a:spcAft>
                <a:spcPts val="0"/>
              </a:spcAft>
              <a:buSzPts val="1000"/>
              <a:buChar char="●"/>
            </a:pPr>
            <a:r>
              <a:rPr lang="en"/>
              <a:t>Dynamically deploys Jenkins slave containers</a:t>
            </a:r>
            <a:endParaRPr/>
          </a:p>
        </p:txBody>
      </p:sp>
      <p:pic>
        <p:nvPicPr>
          <p:cNvPr descr="Icon_RH_Hardware_Storage-A-Single_RGB_Flat.png" id="3995" name="Google Shape;3995;p256"/>
          <p:cNvPicPr preferRelativeResize="0"/>
          <p:nvPr/>
        </p:nvPicPr>
        <p:blipFill>
          <a:blip r:embed="rId3">
            <a:alphaModFix/>
          </a:blip>
          <a:stretch>
            <a:fillRect/>
          </a:stretch>
        </p:blipFill>
        <p:spPr>
          <a:xfrm>
            <a:off x="6881477" y="1439225"/>
            <a:ext cx="651375" cy="344978"/>
          </a:xfrm>
          <a:prstGeom prst="rect">
            <a:avLst/>
          </a:prstGeom>
          <a:noFill/>
          <a:ln>
            <a:noFill/>
          </a:ln>
        </p:spPr>
      </p:pic>
      <p:pic>
        <p:nvPicPr>
          <p:cNvPr descr="Icon_RH_Object_Gear-Group_RGB_Flat.png" id="3996" name="Google Shape;3996;p256"/>
          <p:cNvPicPr preferRelativeResize="0"/>
          <p:nvPr/>
        </p:nvPicPr>
        <p:blipFill>
          <a:blip r:embed="rId4">
            <a:alphaModFix/>
          </a:blip>
          <a:stretch>
            <a:fillRect/>
          </a:stretch>
        </p:blipFill>
        <p:spPr>
          <a:xfrm>
            <a:off x="6932825" y="2507112"/>
            <a:ext cx="548700" cy="592048"/>
          </a:xfrm>
          <a:prstGeom prst="rect">
            <a:avLst/>
          </a:prstGeom>
          <a:noFill/>
          <a:ln>
            <a:noFill/>
          </a:ln>
        </p:spPr>
      </p:pic>
      <p:cxnSp>
        <p:nvCxnSpPr>
          <p:cNvPr id="3997" name="Google Shape;3997;p256"/>
          <p:cNvCxnSpPr>
            <a:stCxn id="3995" idx="2"/>
            <a:endCxn id="3996" idx="0"/>
          </p:cNvCxnSpPr>
          <p:nvPr/>
        </p:nvCxnSpPr>
        <p:spPr>
          <a:xfrm>
            <a:off x="7207165" y="1784202"/>
            <a:ext cx="0" cy="723000"/>
          </a:xfrm>
          <a:prstGeom prst="straightConnector1">
            <a:avLst/>
          </a:prstGeom>
          <a:noFill/>
          <a:ln cap="flat" cmpd="sng" w="9525">
            <a:solidFill>
              <a:srgbClr val="666666"/>
            </a:solidFill>
            <a:prstDash val="solid"/>
            <a:round/>
            <a:headEnd len="med" w="med" type="none"/>
            <a:tailEnd len="med" w="med" type="triangle"/>
          </a:ln>
        </p:spPr>
      </p:cxnSp>
      <p:cxnSp>
        <p:nvCxnSpPr>
          <p:cNvPr id="3998" name="Google Shape;3998;p256"/>
          <p:cNvCxnSpPr>
            <a:stCxn id="3996" idx="2"/>
          </p:cNvCxnSpPr>
          <p:nvPr/>
        </p:nvCxnSpPr>
        <p:spPr>
          <a:xfrm>
            <a:off x="7207175" y="3099160"/>
            <a:ext cx="0" cy="590400"/>
          </a:xfrm>
          <a:prstGeom prst="straightConnector1">
            <a:avLst/>
          </a:prstGeom>
          <a:noFill/>
          <a:ln cap="flat" cmpd="sng" w="9525">
            <a:solidFill>
              <a:srgbClr val="666666"/>
            </a:solidFill>
            <a:prstDash val="solid"/>
            <a:round/>
            <a:headEnd len="med" w="med" type="none"/>
            <a:tailEnd len="med" w="med" type="triangle"/>
          </a:ln>
        </p:spPr>
      </p:cxnSp>
      <p:cxnSp>
        <p:nvCxnSpPr>
          <p:cNvPr id="3999" name="Google Shape;3999;p256"/>
          <p:cNvCxnSpPr>
            <a:endCxn id="3996" idx="3"/>
          </p:cNvCxnSpPr>
          <p:nvPr/>
        </p:nvCxnSpPr>
        <p:spPr>
          <a:xfrm rot="10800000">
            <a:off x="7481524" y="2803136"/>
            <a:ext cx="648000" cy="0"/>
          </a:xfrm>
          <a:prstGeom prst="straightConnector1">
            <a:avLst/>
          </a:prstGeom>
          <a:noFill/>
          <a:ln cap="flat" cmpd="sng" w="9525">
            <a:solidFill>
              <a:srgbClr val="666666"/>
            </a:solidFill>
            <a:prstDash val="solid"/>
            <a:round/>
            <a:headEnd len="med" w="med" type="none"/>
            <a:tailEnd len="med" w="med" type="triangle"/>
          </a:ln>
        </p:spPr>
      </p:cxnSp>
      <p:sp>
        <p:nvSpPr>
          <p:cNvPr id="4000" name="Google Shape;4000;p256"/>
          <p:cNvSpPr txBox="1"/>
          <p:nvPr/>
        </p:nvSpPr>
        <p:spPr>
          <a:xfrm>
            <a:off x="5888871" y="1506425"/>
            <a:ext cx="10425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Plugins</a:t>
            </a:r>
            <a:br>
              <a:rPr lang="en" sz="1000">
                <a:latin typeface="Proxima Nova"/>
                <a:ea typeface="Proxima Nova"/>
                <a:cs typeface="Proxima Nova"/>
                <a:sym typeface="Proxima Nova"/>
              </a:rPr>
            </a:br>
            <a:r>
              <a:rPr lang="en" sz="1000">
                <a:latin typeface="Proxima Nova"/>
                <a:ea typeface="Proxima Nova"/>
                <a:cs typeface="Proxima Nova"/>
                <a:sym typeface="Proxima Nova"/>
              </a:rPr>
              <a:t>Jobs</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Configuration</a:t>
            </a:r>
            <a:endParaRPr sz="1000">
              <a:latin typeface="Proxima Nova"/>
              <a:ea typeface="Proxima Nova"/>
              <a:cs typeface="Proxima Nova"/>
              <a:sym typeface="Proxima Nova"/>
            </a:endParaRPr>
          </a:p>
        </p:txBody>
      </p:sp>
      <p:sp>
        <p:nvSpPr>
          <p:cNvPr id="4001" name="Google Shape;4001;p256"/>
          <p:cNvSpPr txBox="1"/>
          <p:nvPr/>
        </p:nvSpPr>
        <p:spPr>
          <a:xfrm>
            <a:off x="5828421" y="26494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4002" name="Google Shape;4002;p256"/>
          <p:cNvSpPr txBox="1"/>
          <p:nvPr/>
        </p:nvSpPr>
        <p:spPr>
          <a:xfrm>
            <a:off x="5828421" y="3884200"/>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Custom</a:t>
            </a:r>
            <a:br>
              <a:rPr lang="en" sz="1000">
                <a:latin typeface="Proxima Nova"/>
                <a:ea typeface="Proxima Nova"/>
                <a:cs typeface="Proxima Nova"/>
                <a:sym typeface="Proxima Nova"/>
              </a:rPr>
            </a:b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sp>
        <p:nvSpPr>
          <p:cNvPr id="4003" name="Google Shape;4003;p256"/>
          <p:cNvSpPr txBox="1"/>
          <p:nvPr/>
        </p:nvSpPr>
        <p:spPr>
          <a:xfrm>
            <a:off x="7909924" y="31828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pic>
        <p:nvPicPr>
          <p:cNvPr descr="Icon_RH_Software_Container-App_RGB_Flat.png" id="4004" name="Google Shape;4004;p256"/>
          <p:cNvPicPr preferRelativeResize="0"/>
          <p:nvPr/>
        </p:nvPicPr>
        <p:blipFill rotWithShape="1">
          <a:blip r:embed="rId5">
            <a:alphaModFix/>
          </a:blip>
          <a:srcRect b="8584" l="8944" r="10837" t="11191"/>
          <a:stretch/>
        </p:blipFill>
        <p:spPr>
          <a:xfrm>
            <a:off x="6900417" y="3728248"/>
            <a:ext cx="596699" cy="592050"/>
          </a:xfrm>
          <a:prstGeom prst="rect">
            <a:avLst/>
          </a:prstGeom>
          <a:noFill/>
          <a:ln>
            <a:noFill/>
          </a:ln>
        </p:spPr>
      </p:pic>
      <p:pic>
        <p:nvPicPr>
          <p:cNvPr descr="Icon_RH_Software_Container-App_RGB_Flat.png" id="4005" name="Google Shape;4005;p256"/>
          <p:cNvPicPr preferRelativeResize="0"/>
          <p:nvPr/>
        </p:nvPicPr>
        <p:blipFill rotWithShape="1">
          <a:blip r:embed="rId5">
            <a:alphaModFix/>
          </a:blip>
          <a:srcRect b="8584" l="8944" r="10837" t="11191"/>
          <a:stretch/>
        </p:blipFill>
        <p:spPr>
          <a:xfrm>
            <a:off x="8177633" y="2514924"/>
            <a:ext cx="596699" cy="59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20" name="Google Shape;920;p149"/>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000000"/>
                </a:solidFill>
                <a:latin typeface="Overpass"/>
                <a:ea typeface="Overpass"/>
                <a:cs typeface="Overpass"/>
                <a:sym typeface="Overpass"/>
              </a:rPr>
              <a:t>VIRTUAL MACHINES AND CONTAINERS</a:t>
            </a:r>
            <a:endParaRPr sz="2800">
              <a:solidFill>
                <a:srgbClr val="000000"/>
              </a:solidFill>
              <a:latin typeface="Overpass"/>
              <a:ea typeface="Overpass"/>
              <a:cs typeface="Overpass"/>
              <a:sym typeface="Overpass"/>
            </a:endParaRPr>
          </a:p>
        </p:txBody>
      </p:sp>
      <p:sp>
        <p:nvSpPr>
          <p:cNvPr id="921" name="Google Shape;921;p149"/>
          <p:cNvSpPr txBox="1"/>
          <p:nvPr/>
        </p:nvSpPr>
        <p:spPr>
          <a:xfrm>
            <a:off x="1777125" y="1407625"/>
            <a:ext cx="20022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VIRTUAL MACHINES</a:t>
            </a:r>
            <a:endParaRPr>
              <a:latin typeface="Overpass"/>
              <a:ea typeface="Overpass"/>
              <a:cs typeface="Overpass"/>
              <a:sym typeface="Overpass"/>
            </a:endParaRPr>
          </a:p>
        </p:txBody>
      </p:sp>
      <p:sp>
        <p:nvSpPr>
          <p:cNvPr id="922" name="Google Shape;922;p149"/>
          <p:cNvSpPr txBox="1"/>
          <p:nvPr/>
        </p:nvSpPr>
        <p:spPr>
          <a:xfrm>
            <a:off x="5483591" y="1407625"/>
            <a:ext cx="17805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CONTAINERS</a:t>
            </a:r>
            <a:endParaRPr>
              <a:latin typeface="Overpass"/>
              <a:ea typeface="Overpass"/>
              <a:cs typeface="Overpass"/>
              <a:sym typeface="Overpass"/>
            </a:endParaRPr>
          </a:p>
        </p:txBody>
      </p:sp>
      <p:sp>
        <p:nvSpPr>
          <p:cNvPr id="923" name="Google Shape;923;p149"/>
          <p:cNvSpPr txBox="1"/>
          <p:nvPr/>
        </p:nvSpPr>
        <p:spPr>
          <a:xfrm>
            <a:off x="1363101" y="4025350"/>
            <a:ext cx="2802600" cy="4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VM virtualizes the hardware</a:t>
            </a:r>
            <a:endParaRPr>
              <a:latin typeface="Overpass"/>
              <a:ea typeface="Overpass"/>
              <a:cs typeface="Overpass"/>
              <a:sym typeface="Overpass"/>
            </a:endParaRPr>
          </a:p>
        </p:txBody>
      </p:sp>
      <p:sp>
        <p:nvSpPr>
          <p:cNvPr id="924" name="Google Shape;924;p149"/>
          <p:cNvSpPr txBox="1"/>
          <p:nvPr/>
        </p:nvSpPr>
        <p:spPr>
          <a:xfrm>
            <a:off x="4959719" y="4025350"/>
            <a:ext cx="2802600" cy="4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Container virtualizes the process</a:t>
            </a:r>
            <a:endParaRPr>
              <a:latin typeface="Overpass"/>
              <a:ea typeface="Overpass"/>
              <a:cs typeface="Overpass"/>
              <a:sym typeface="Overpass"/>
            </a:endParaRPr>
          </a:p>
        </p:txBody>
      </p:sp>
      <p:grpSp>
        <p:nvGrpSpPr>
          <p:cNvPr id="925" name="Google Shape;925;p149"/>
          <p:cNvGrpSpPr/>
          <p:nvPr/>
        </p:nvGrpSpPr>
        <p:grpSpPr>
          <a:xfrm>
            <a:off x="1515949" y="1953650"/>
            <a:ext cx="2493051" cy="1967100"/>
            <a:chOff x="1515949" y="1648850"/>
            <a:chExt cx="2493051" cy="1967100"/>
          </a:xfrm>
        </p:grpSpPr>
        <p:sp>
          <p:nvSpPr>
            <p:cNvPr id="926" name="Google Shape;926;p149"/>
            <p:cNvSpPr/>
            <p:nvPr/>
          </p:nvSpPr>
          <p:spPr>
            <a:xfrm>
              <a:off x="1517500" y="1648850"/>
              <a:ext cx="2491500" cy="1233900"/>
            </a:xfrm>
            <a:prstGeom prst="rect">
              <a:avLst/>
            </a:prstGeom>
            <a:solidFill>
              <a:srgbClr val="B4A7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124D"/>
                  </a:solidFill>
                  <a:latin typeface="Overpass"/>
                  <a:ea typeface="Overpass"/>
                  <a:cs typeface="Overpass"/>
                  <a:sym typeface="Overpass"/>
                </a:rPr>
                <a:t>VM </a:t>
              </a:r>
              <a:endParaRPr sz="800">
                <a:solidFill>
                  <a:srgbClr val="20124D"/>
                </a:solidFill>
                <a:latin typeface="Overpass"/>
                <a:ea typeface="Overpass"/>
                <a:cs typeface="Overpass"/>
                <a:sym typeface="Overpass"/>
              </a:endParaRPr>
            </a:p>
          </p:txBody>
        </p:sp>
        <p:sp>
          <p:nvSpPr>
            <p:cNvPr id="927" name="Google Shape;927;p149"/>
            <p:cNvSpPr/>
            <p:nvPr/>
          </p:nvSpPr>
          <p:spPr>
            <a:xfrm>
              <a:off x="1572000" y="2222602"/>
              <a:ext cx="2381700" cy="370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OS Dependencies</a:t>
              </a:r>
              <a:endParaRPr sz="800">
                <a:solidFill>
                  <a:srgbClr val="FFFFFF"/>
                </a:solidFill>
                <a:latin typeface="Overpass"/>
                <a:ea typeface="Overpass"/>
                <a:cs typeface="Overpass"/>
                <a:sym typeface="Overpass"/>
              </a:endParaRPr>
            </a:p>
          </p:txBody>
        </p:sp>
        <p:sp>
          <p:nvSpPr>
            <p:cNvPr id="928" name="Google Shape;928;p149"/>
            <p:cNvSpPr/>
            <p:nvPr/>
          </p:nvSpPr>
          <p:spPr>
            <a:xfrm>
              <a:off x="1572392" y="2619478"/>
              <a:ext cx="2381700" cy="218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Kernel</a:t>
              </a:r>
              <a:endParaRPr sz="800">
                <a:solidFill>
                  <a:srgbClr val="FFFFFF"/>
                </a:solidFill>
                <a:latin typeface="Overpass"/>
                <a:ea typeface="Overpass"/>
                <a:cs typeface="Overpass"/>
                <a:sym typeface="Overpass"/>
              </a:endParaRPr>
            </a:p>
          </p:txBody>
        </p:sp>
        <p:sp>
          <p:nvSpPr>
            <p:cNvPr id="929" name="Google Shape;929;p149"/>
            <p:cNvSpPr/>
            <p:nvPr/>
          </p:nvSpPr>
          <p:spPr>
            <a:xfrm>
              <a:off x="1515949" y="2901759"/>
              <a:ext cx="2491500" cy="347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Hypervisor</a:t>
              </a:r>
              <a:endParaRPr sz="900">
                <a:solidFill>
                  <a:srgbClr val="FFFFFF"/>
                </a:solidFill>
                <a:latin typeface="Overpass"/>
                <a:ea typeface="Overpass"/>
                <a:cs typeface="Overpass"/>
                <a:sym typeface="Overpass"/>
              </a:endParaRPr>
            </a:p>
          </p:txBody>
        </p:sp>
        <p:sp>
          <p:nvSpPr>
            <p:cNvPr id="930" name="Google Shape;930;p149"/>
            <p:cNvSpPr/>
            <p:nvPr/>
          </p:nvSpPr>
          <p:spPr>
            <a:xfrm>
              <a:off x="1515997" y="3268850"/>
              <a:ext cx="2491500" cy="347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Hardware</a:t>
              </a:r>
              <a:endParaRPr sz="900">
                <a:solidFill>
                  <a:srgbClr val="FFFFFF"/>
                </a:solidFill>
                <a:latin typeface="Overpass"/>
                <a:ea typeface="Overpass"/>
                <a:cs typeface="Overpass"/>
                <a:sym typeface="Overpass"/>
              </a:endParaRPr>
            </a:p>
          </p:txBody>
        </p:sp>
        <p:grpSp>
          <p:nvGrpSpPr>
            <p:cNvPr id="931" name="Google Shape;931;p149"/>
            <p:cNvGrpSpPr/>
            <p:nvPr/>
          </p:nvGrpSpPr>
          <p:grpSpPr>
            <a:xfrm>
              <a:off x="1572822" y="1935848"/>
              <a:ext cx="2381573" cy="260100"/>
              <a:chOff x="1572784" y="1928530"/>
              <a:chExt cx="2353100" cy="260100"/>
            </a:xfrm>
          </p:grpSpPr>
          <p:sp>
            <p:nvSpPr>
              <p:cNvPr id="932" name="Google Shape;932;p149"/>
              <p:cNvSpPr/>
              <p:nvPr/>
            </p:nvSpPr>
            <p:spPr>
              <a:xfrm>
                <a:off x="1572784" y="1928530"/>
                <a:ext cx="566100" cy="260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App</a:t>
                </a:r>
                <a:endParaRPr sz="700">
                  <a:solidFill>
                    <a:srgbClr val="FFFFFF"/>
                  </a:solidFill>
                  <a:latin typeface="Overpass"/>
                  <a:ea typeface="Overpass"/>
                  <a:cs typeface="Overpass"/>
                  <a:sym typeface="Overpass"/>
                </a:endParaRPr>
              </a:p>
            </p:txBody>
          </p:sp>
          <p:sp>
            <p:nvSpPr>
              <p:cNvPr id="933" name="Google Shape;933;p149"/>
              <p:cNvSpPr/>
              <p:nvPr/>
            </p:nvSpPr>
            <p:spPr>
              <a:xfrm>
                <a:off x="2168450" y="1928530"/>
                <a:ext cx="566100" cy="260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App</a:t>
                </a:r>
                <a:endParaRPr sz="700">
                  <a:solidFill>
                    <a:srgbClr val="FFFFFF"/>
                  </a:solidFill>
                  <a:latin typeface="Overpass"/>
                  <a:ea typeface="Overpass"/>
                  <a:cs typeface="Overpass"/>
                  <a:sym typeface="Overpass"/>
                </a:endParaRPr>
              </a:p>
            </p:txBody>
          </p:sp>
          <p:sp>
            <p:nvSpPr>
              <p:cNvPr id="934" name="Google Shape;934;p149"/>
              <p:cNvSpPr/>
              <p:nvPr/>
            </p:nvSpPr>
            <p:spPr>
              <a:xfrm>
                <a:off x="2764117" y="1928530"/>
                <a:ext cx="566100" cy="260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App</a:t>
                </a:r>
                <a:endParaRPr sz="700">
                  <a:solidFill>
                    <a:srgbClr val="FFFFFF"/>
                  </a:solidFill>
                  <a:latin typeface="Overpass"/>
                  <a:ea typeface="Overpass"/>
                  <a:cs typeface="Overpass"/>
                  <a:sym typeface="Overpass"/>
                </a:endParaRPr>
              </a:p>
            </p:txBody>
          </p:sp>
          <p:sp>
            <p:nvSpPr>
              <p:cNvPr id="935" name="Google Shape;935;p149"/>
              <p:cNvSpPr/>
              <p:nvPr/>
            </p:nvSpPr>
            <p:spPr>
              <a:xfrm>
                <a:off x="3359784" y="1928530"/>
                <a:ext cx="566100" cy="260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App</a:t>
                </a:r>
                <a:endParaRPr sz="700">
                  <a:solidFill>
                    <a:srgbClr val="FFFFFF"/>
                  </a:solidFill>
                  <a:latin typeface="Overpass"/>
                  <a:ea typeface="Overpass"/>
                  <a:cs typeface="Overpass"/>
                  <a:sym typeface="Overpass"/>
                </a:endParaRPr>
              </a:p>
            </p:txBody>
          </p:sp>
        </p:grpSp>
      </p:grpSp>
      <p:grpSp>
        <p:nvGrpSpPr>
          <p:cNvPr id="936" name="Google Shape;936;p149"/>
          <p:cNvGrpSpPr/>
          <p:nvPr/>
        </p:nvGrpSpPr>
        <p:grpSpPr>
          <a:xfrm>
            <a:off x="5129775" y="1953650"/>
            <a:ext cx="2491550" cy="1967200"/>
            <a:chOff x="5129775" y="1877450"/>
            <a:chExt cx="2491550" cy="1967200"/>
          </a:xfrm>
        </p:grpSpPr>
        <p:sp>
          <p:nvSpPr>
            <p:cNvPr id="937" name="Google Shape;937;p149"/>
            <p:cNvSpPr/>
            <p:nvPr/>
          </p:nvSpPr>
          <p:spPr>
            <a:xfrm>
              <a:off x="5129825" y="3128550"/>
              <a:ext cx="2491500" cy="716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Hardware</a:t>
              </a:r>
              <a:endParaRPr sz="900">
                <a:solidFill>
                  <a:srgbClr val="FFFFFF"/>
                </a:solidFill>
                <a:latin typeface="Overpass"/>
                <a:ea typeface="Overpass"/>
                <a:cs typeface="Overpass"/>
                <a:sym typeface="Overpass"/>
              </a:endParaRPr>
            </a:p>
          </p:txBody>
        </p:sp>
        <p:sp>
          <p:nvSpPr>
            <p:cNvPr id="938" name="Google Shape;938;p149"/>
            <p:cNvSpPr/>
            <p:nvPr/>
          </p:nvSpPr>
          <p:spPr>
            <a:xfrm>
              <a:off x="5129775" y="2846800"/>
              <a:ext cx="2491500" cy="260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Container Host (Kernel)</a:t>
              </a:r>
              <a:endParaRPr sz="900">
                <a:solidFill>
                  <a:srgbClr val="FFFFFF"/>
                </a:solidFill>
                <a:latin typeface="Overpass"/>
                <a:ea typeface="Overpass"/>
                <a:cs typeface="Overpass"/>
                <a:sym typeface="Overpass"/>
              </a:endParaRPr>
            </a:p>
          </p:txBody>
        </p:sp>
        <p:grpSp>
          <p:nvGrpSpPr>
            <p:cNvPr id="939" name="Google Shape;939;p149"/>
            <p:cNvGrpSpPr/>
            <p:nvPr/>
          </p:nvGrpSpPr>
          <p:grpSpPr>
            <a:xfrm>
              <a:off x="5129825" y="1877450"/>
              <a:ext cx="2491373" cy="947700"/>
              <a:chOff x="5129825" y="1648850"/>
              <a:chExt cx="2491373" cy="947700"/>
            </a:xfrm>
          </p:grpSpPr>
          <p:sp>
            <p:nvSpPr>
              <p:cNvPr id="940" name="Google Shape;940;p149"/>
              <p:cNvSpPr/>
              <p:nvPr/>
            </p:nvSpPr>
            <p:spPr>
              <a:xfrm>
                <a:off x="5129825" y="1648850"/>
                <a:ext cx="604200" cy="9477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274E13"/>
                    </a:solidFill>
                    <a:latin typeface="Overpass"/>
                    <a:ea typeface="Overpass"/>
                    <a:cs typeface="Overpass"/>
                    <a:sym typeface="Overpass"/>
                  </a:rPr>
                  <a:t>Container</a:t>
                </a:r>
                <a:endParaRPr sz="700">
                  <a:solidFill>
                    <a:srgbClr val="274E13"/>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941" name="Google Shape;941;p149"/>
              <p:cNvSpPr/>
              <p:nvPr/>
            </p:nvSpPr>
            <p:spPr>
              <a:xfrm>
                <a:off x="5191794" y="2014975"/>
                <a:ext cx="483900" cy="248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App</a:t>
                </a:r>
                <a:endParaRPr sz="600">
                  <a:solidFill>
                    <a:srgbClr val="FFFFFF"/>
                  </a:solidFill>
                  <a:latin typeface="Overpass"/>
                  <a:ea typeface="Overpass"/>
                  <a:cs typeface="Overpass"/>
                  <a:sym typeface="Overpass"/>
                </a:endParaRPr>
              </a:p>
            </p:txBody>
          </p:sp>
          <p:sp>
            <p:nvSpPr>
              <p:cNvPr id="942" name="Google Shape;942;p149"/>
              <p:cNvSpPr/>
              <p:nvPr/>
            </p:nvSpPr>
            <p:spPr>
              <a:xfrm>
                <a:off x="5191450" y="2297921"/>
                <a:ext cx="483900" cy="248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OS deps</a:t>
                </a:r>
                <a:endParaRPr sz="600">
                  <a:solidFill>
                    <a:srgbClr val="FFFFFF"/>
                  </a:solidFill>
                  <a:latin typeface="Overpass"/>
                  <a:ea typeface="Overpass"/>
                  <a:cs typeface="Overpass"/>
                  <a:sym typeface="Overpass"/>
                </a:endParaRPr>
              </a:p>
            </p:txBody>
          </p:sp>
          <p:sp>
            <p:nvSpPr>
              <p:cNvPr id="943" name="Google Shape;943;p149"/>
              <p:cNvSpPr/>
              <p:nvPr/>
            </p:nvSpPr>
            <p:spPr>
              <a:xfrm>
                <a:off x="5758883" y="1648850"/>
                <a:ext cx="604200" cy="9477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274E13"/>
                    </a:solidFill>
                    <a:latin typeface="Overpass"/>
                    <a:ea typeface="Overpass"/>
                    <a:cs typeface="Overpass"/>
                    <a:sym typeface="Overpass"/>
                  </a:rPr>
                  <a:t>Container</a:t>
                </a:r>
                <a:endParaRPr sz="700">
                  <a:solidFill>
                    <a:srgbClr val="274E13"/>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944" name="Google Shape;944;p149"/>
              <p:cNvSpPr/>
              <p:nvPr/>
            </p:nvSpPr>
            <p:spPr>
              <a:xfrm>
                <a:off x="5820849" y="2014975"/>
                <a:ext cx="483900" cy="248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App</a:t>
                </a:r>
                <a:endParaRPr sz="600">
                  <a:solidFill>
                    <a:srgbClr val="FFFFFF"/>
                  </a:solidFill>
                  <a:latin typeface="Overpass"/>
                  <a:ea typeface="Overpass"/>
                  <a:cs typeface="Overpass"/>
                  <a:sym typeface="Overpass"/>
                </a:endParaRPr>
              </a:p>
            </p:txBody>
          </p:sp>
          <p:sp>
            <p:nvSpPr>
              <p:cNvPr id="945" name="Google Shape;945;p149"/>
              <p:cNvSpPr/>
              <p:nvPr/>
            </p:nvSpPr>
            <p:spPr>
              <a:xfrm>
                <a:off x="5820505" y="2297921"/>
                <a:ext cx="483900" cy="248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OS deps</a:t>
                </a:r>
                <a:endParaRPr sz="600">
                  <a:solidFill>
                    <a:srgbClr val="FFFFFF"/>
                  </a:solidFill>
                  <a:latin typeface="Overpass"/>
                  <a:ea typeface="Overpass"/>
                  <a:cs typeface="Overpass"/>
                  <a:sym typeface="Overpass"/>
                </a:endParaRPr>
              </a:p>
            </p:txBody>
          </p:sp>
          <p:sp>
            <p:nvSpPr>
              <p:cNvPr id="946" name="Google Shape;946;p149"/>
              <p:cNvSpPr/>
              <p:nvPr/>
            </p:nvSpPr>
            <p:spPr>
              <a:xfrm>
                <a:off x="6387940" y="1648850"/>
                <a:ext cx="604200" cy="9477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274E13"/>
                    </a:solidFill>
                    <a:latin typeface="Overpass"/>
                    <a:ea typeface="Overpass"/>
                    <a:cs typeface="Overpass"/>
                    <a:sym typeface="Overpass"/>
                  </a:rPr>
                  <a:t>Container</a:t>
                </a:r>
                <a:endParaRPr sz="700">
                  <a:solidFill>
                    <a:srgbClr val="274E13"/>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947" name="Google Shape;947;p149"/>
              <p:cNvSpPr/>
              <p:nvPr/>
            </p:nvSpPr>
            <p:spPr>
              <a:xfrm>
                <a:off x="6449905" y="2014975"/>
                <a:ext cx="483900" cy="248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App</a:t>
                </a:r>
                <a:endParaRPr sz="600">
                  <a:solidFill>
                    <a:srgbClr val="FFFFFF"/>
                  </a:solidFill>
                  <a:latin typeface="Overpass"/>
                  <a:ea typeface="Overpass"/>
                  <a:cs typeface="Overpass"/>
                  <a:sym typeface="Overpass"/>
                </a:endParaRPr>
              </a:p>
            </p:txBody>
          </p:sp>
          <p:sp>
            <p:nvSpPr>
              <p:cNvPr id="948" name="Google Shape;948;p149"/>
              <p:cNvSpPr/>
              <p:nvPr/>
            </p:nvSpPr>
            <p:spPr>
              <a:xfrm>
                <a:off x="6449561" y="2297921"/>
                <a:ext cx="483900" cy="248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OS deps</a:t>
                </a:r>
                <a:endParaRPr sz="600">
                  <a:solidFill>
                    <a:srgbClr val="FFFFFF"/>
                  </a:solidFill>
                  <a:latin typeface="Overpass"/>
                  <a:ea typeface="Overpass"/>
                  <a:cs typeface="Overpass"/>
                  <a:sym typeface="Overpass"/>
                </a:endParaRPr>
              </a:p>
            </p:txBody>
          </p:sp>
          <p:sp>
            <p:nvSpPr>
              <p:cNvPr id="949" name="Google Shape;949;p149"/>
              <p:cNvSpPr/>
              <p:nvPr/>
            </p:nvSpPr>
            <p:spPr>
              <a:xfrm>
                <a:off x="7016998" y="1648850"/>
                <a:ext cx="604200" cy="9477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274E13"/>
                    </a:solidFill>
                    <a:latin typeface="Overpass"/>
                    <a:ea typeface="Overpass"/>
                    <a:cs typeface="Overpass"/>
                    <a:sym typeface="Overpass"/>
                  </a:rPr>
                  <a:t>Container</a:t>
                </a:r>
                <a:endParaRPr sz="700">
                  <a:solidFill>
                    <a:srgbClr val="274E13"/>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950" name="Google Shape;950;p149"/>
              <p:cNvSpPr/>
              <p:nvPr/>
            </p:nvSpPr>
            <p:spPr>
              <a:xfrm>
                <a:off x="7078960" y="2014975"/>
                <a:ext cx="483900" cy="248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App</a:t>
                </a:r>
                <a:endParaRPr sz="600">
                  <a:solidFill>
                    <a:srgbClr val="FFFFFF"/>
                  </a:solidFill>
                  <a:latin typeface="Overpass"/>
                  <a:ea typeface="Overpass"/>
                  <a:cs typeface="Overpass"/>
                  <a:sym typeface="Overpass"/>
                </a:endParaRPr>
              </a:p>
            </p:txBody>
          </p:sp>
          <p:sp>
            <p:nvSpPr>
              <p:cNvPr id="951" name="Google Shape;951;p149"/>
              <p:cNvSpPr/>
              <p:nvPr/>
            </p:nvSpPr>
            <p:spPr>
              <a:xfrm>
                <a:off x="7078616" y="2297921"/>
                <a:ext cx="483900" cy="248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OS deps</a:t>
                </a:r>
                <a:endParaRPr sz="600">
                  <a:solidFill>
                    <a:srgbClr val="FFFFFF"/>
                  </a:solidFill>
                  <a:latin typeface="Overpass"/>
                  <a:ea typeface="Overpass"/>
                  <a:cs typeface="Overpass"/>
                  <a:sym typeface="Overpass"/>
                </a:endParaRPr>
              </a:p>
            </p:txBody>
          </p:sp>
        </p:gr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9" name="Shape 4009"/>
        <p:cNvGrpSpPr/>
        <p:nvPr/>
      </p:nvGrpSpPr>
      <p:grpSpPr>
        <a:xfrm>
          <a:off x="0" y="0"/>
          <a:ext cx="0" cy="0"/>
          <a:chOff x="0" y="0"/>
          <a:chExt cx="0" cy="0"/>
        </a:xfrm>
      </p:grpSpPr>
      <p:sp>
        <p:nvSpPr>
          <p:cNvPr id="4010" name="Google Shape;4010;p25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011" name="Google Shape;4011;p2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OPENSHIFT PIPELINES</a:t>
            </a:r>
            <a:endParaRPr/>
          </a:p>
        </p:txBody>
      </p:sp>
      <p:sp>
        <p:nvSpPr>
          <p:cNvPr id="4012" name="Google Shape;4012;p257"/>
          <p:cNvSpPr txBox="1"/>
          <p:nvPr>
            <p:ph idx="1" type="body"/>
          </p:nvPr>
        </p:nvSpPr>
        <p:spPr>
          <a:xfrm>
            <a:off x="826700" y="1233775"/>
            <a:ext cx="3918000" cy="3241200"/>
          </a:xfrm>
          <a:prstGeom prst="rect">
            <a:avLst/>
          </a:prstGeom>
        </p:spPr>
        <p:txBody>
          <a:bodyPr anchorCtr="0" anchor="t" bIns="91425" lIns="91425" spcFirstLastPara="1" rIns="91425" wrap="square" tIns="91425">
            <a:noAutofit/>
          </a:bodyPr>
          <a:lstStyle/>
          <a:p>
            <a:pPr indent="-292100" lvl="0" marL="457200" rtl="0">
              <a:spcBef>
                <a:spcPts val="1000"/>
              </a:spcBef>
              <a:spcAft>
                <a:spcPts val="0"/>
              </a:spcAft>
              <a:buSzPts val="1000"/>
              <a:buChar char="●"/>
            </a:pPr>
            <a:r>
              <a:rPr lang="en"/>
              <a:t>OpenShift Pipelines allow defining a CI/CD workflow via a Jenkins pipeline which can be started, monitored, and managed similar to other builds</a:t>
            </a:r>
            <a:endParaRPr/>
          </a:p>
          <a:p>
            <a:pPr indent="-292100" lvl="0" marL="457200" rtl="0">
              <a:spcBef>
                <a:spcPts val="1000"/>
              </a:spcBef>
              <a:spcAft>
                <a:spcPts val="0"/>
              </a:spcAft>
              <a:buSzPts val="1000"/>
              <a:buChar char="●"/>
            </a:pPr>
            <a:r>
              <a:rPr lang="en"/>
              <a:t>Dynamic provisioning of Jenkins slaves</a:t>
            </a:r>
            <a:endParaRPr/>
          </a:p>
          <a:p>
            <a:pPr indent="-292100" lvl="0" marL="457200" rtl="0">
              <a:spcBef>
                <a:spcPts val="1000"/>
              </a:spcBef>
              <a:spcAft>
                <a:spcPts val="0"/>
              </a:spcAft>
              <a:buSzPts val="1000"/>
              <a:buChar char="●"/>
            </a:pPr>
            <a:r>
              <a:rPr lang="en"/>
              <a:t>Auto-provisioning of Jenkins server</a:t>
            </a:r>
            <a:endParaRPr/>
          </a:p>
          <a:p>
            <a:pPr indent="-292100" lvl="0" marL="457200" rtl="0">
              <a:spcBef>
                <a:spcPts val="1000"/>
              </a:spcBef>
              <a:spcAft>
                <a:spcPts val="0"/>
              </a:spcAft>
              <a:buSzPts val="1000"/>
              <a:buChar char="●"/>
            </a:pPr>
            <a:r>
              <a:rPr lang="en"/>
              <a:t>OpenShift Pipeline strategies</a:t>
            </a:r>
            <a:endParaRPr/>
          </a:p>
          <a:p>
            <a:pPr indent="-292100" lvl="1" marL="914400" rtl="0">
              <a:spcBef>
                <a:spcPts val="0"/>
              </a:spcBef>
              <a:spcAft>
                <a:spcPts val="0"/>
              </a:spcAft>
              <a:buSzPts val="1000"/>
              <a:buChar char="○"/>
            </a:pPr>
            <a:r>
              <a:rPr lang="en"/>
              <a:t>Embedded Jenkinsfile</a:t>
            </a:r>
            <a:endParaRPr/>
          </a:p>
          <a:p>
            <a:pPr indent="-292100" lvl="1" marL="914400" rtl="0">
              <a:spcBef>
                <a:spcPts val="0"/>
              </a:spcBef>
              <a:spcAft>
                <a:spcPts val="0"/>
              </a:spcAft>
              <a:buSzPts val="1000"/>
              <a:buChar char="○"/>
            </a:pPr>
            <a:r>
              <a:rPr lang="en"/>
              <a:t>Jenkinsfile from a Git repository</a:t>
            </a:r>
            <a:endParaRPr/>
          </a:p>
          <a:p>
            <a:pPr indent="0" lvl="0" marL="0" rtl="0">
              <a:spcBef>
                <a:spcPts val="600"/>
              </a:spcBef>
              <a:spcAft>
                <a:spcPts val="0"/>
              </a:spcAft>
              <a:buNone/>
            </a:pPr>
            <a:r>
              <a:t/>
            </a:r>
            <a:endParaRPr/>
          </a:p>
        </p:txBody>
      </p:sp>
      <p:sp>
        <p:nvSpPr>
          <p:cNvPr id="4013" name="Google Shape;4013;p257"/>
          <p:cNvSpPr txBox="1"/>
          <p:nvPr/>
        </p:nvSpPr>
        <p:spPr>
          <a:xfrm>
            <a:off x="4744750" y="1497625"/>
            <a:ext cx="4036500" cy="2968500"/>
          </a:xfrm>
          <a:prstGeom prst="rect">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0084D1"/>
                </a:solidFill>
                <a:latin typeface="Consolas"/>
                <a:ea typeface="Consolas"/>
                <a:cs typeface="Consolas"/>
                <a:sym typeface="Consolas"/>
              </a:rPr>
              <a:t>apiVersion</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v1</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kind</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BuildConfig</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metadata:</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  name:</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app-pipeline</a:t>
            </a:r>
            <a:br>
              <a:rPr lang="en" sz="900">
                <a:solidFill>
                  <a:srgbClr val="6FA8DC"/>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spec:</a:t>
            </a:r>
            <a:br>
              <a:rPr lang="en" sz="900">
                <a:solidFill>
                  <a:srgbClr val="0084D1"/>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  strategy:</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    type:</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JenkinsPipeline</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    jenkinsPipelineStrategy:</a:t>
            </a:r>
            <a:br>
              <a:rPr lang="en" sz="900">
                <a:solidFill>
                  <a:srgbClr val="0F8DCE"/>
                </a:solidFill>
                <a:highlight>
                  <a:srgbClr val="F0F0F0"/>
                </a:highlight>
                <a:latin typeface="Consolas"/>
                <a:ea typeface="Consolas"/>
                <a:cs typeface="Consolas"/>
                <a:sym typeface="Consolas"/>
              </a:rPr>
            </a:br>
            <a:r>
              <a:rPr lang="en" sz="900">
                <a:solidFill>
                  <a:srgbClr val="0F8DCE"/>
                </a:solidFill>
                <a:latin typeface="Consolas"/>
                <a:ea typeface="Consolas"/>
                <a:cs typeface="Consolas"/>
                <a:sym typeface="Consolas"/>
              </a:rPr>
              <a:t>      </a:t>
            </a:r>
            <a:r>
              <a:rPr lang="en" sz="900">
                <a:solidFill>
                  <a:srgbClr val="0084D1"/>
                </a:solidFill>
                <a:latin typeface="Consolas"/>
                <a:ea typeface="Consolas"/>
                <a:cs typeface="Consolas"/>
                <a:sym typeface="Consolas"/>
              </a:rPr>
              <a:t>jenkinsfile:</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a:t>
            </a:r>
            <a:br>
              <a:rPr lang="en" sz="900">
                <a:solidFill>
                  <a:srgbClr val="6FA8DC"/>
                </a:solidFill>
                <a:highlight>
                  <a:srgbClr val="F0F0F0"/>
                </a:highlight>
                <a:latin typeface="Consolas"/>
                <a:ea typeface="Consolas"/>
                <a:cs typeface="Consolas"/>
                <a:sym typeface="Consolas"/>
              </a:rPr>
            </a:br>
            <a:r>
              <a:rPr lang="en" sz="900">
                <a:solidFill>
                  <a:srgbClr val="434343"/>
                </a:solidFill>
                <a:latin typeface="Consolas"/>
                <a:ea typeface="Consolas"/>
                <a:cs typeface="Consolas"/>
                <a:sym typeface="Consolas"/>
              </a:rPr>
              <a:t>        node('maven') {</a:t>
            </a:r>
            <a:br>
              <a:rPr lang="en" sz="900">
                <a:solidFill>
                  <a:srgbClr val="434343"/>
                </a:solidFill>
                <a:highlight>
                  <a:srgbClr val="F0F0F0"/>
                </a:highlight>
                <a:latin typeface="Consolas"/>
                <a:ea typeface="Consolas"/>
                <a:cs typeface="Consolas"/>
                <a:sym typeface="Consolas"/>
              </a:rPr>
            </a:br>
            <a:r>
              <a:rPr lang="en" sz="900">
                <a:solidFill>
                  <a:srgbClr val="434343"/>
                </a:solidFill>
                <a:latin typeface="Consolas"/>
                <a:ea typeface="Consolas"/>
                <a:cs typeface="Consolas"/>
                <a:sym typeface="Consolas"/>
              </a:rPr>
              <a:t>          stage('build app') {</a:t>
            </a:r>
            <a:br>
              <a:rPr lang="en" sz="900">
                <a:solidFill>
                  <a:srgbClr val="434343"/>
                </a:solidFill>
                <a:highlight>
                  <a:srgbClr val="F0F0F0"/>
                </a:highlight>
                <a:latin typeface="Consolas"/>
                <a:ea typeface="Consolas"/>
                <a:cs typeface="Consolas"/>
                <a:sym typeface="Consolas"/>
              </a:rPr>
            </a:br>
            <a:r>
              <a:rPr lang="en" sz="900">
                <a:solidFill>
                  <a:srgbClr val="434343"/>
                </a:solidFill>
                <a:latin typeface="Consolas"/>
                <a:ea typeface="Consolas"/>
                <a:cs typeface="Consolas"/>
                <a:sym typeface="Consolas"/>
              </a:rPr>
              <a:t>            git url: 'https://git/app.git'</a:t>
            </a:r>
            <a:br>
              <a:rPr lang="en" sz="900">
                <a:solidFill>
                  <a:srgbClr val="434343"/>
                </a:solidFill>
                <a:latin typeface="Consolas"/>
                <a:ea typeface="Consolas"/>
                <a:cs typeface="Consolas"/>
                <a:sym typeface="Consolas"/>
              </a:rPr>
            </a:br>
            <a:r>
              <a:rPr lang="en" sz="900">
                <a:solidFill>
                  <a:srgbClr val="434343"/>
                </a:solidFill>
                <a:latin typeface="Consolas"/>
                <a:ea typeface="Consolas"/>
                <a:cs typeface="Consolas"/>
                <a:sym typeface="Consolas"/>
              </a:rPr>
              <a:t>            sh "mvn package"</a:t>
            </a:r>
            <a:br>
              <a:rPr lang="en" sz="900">
                <a:solidFill>
                  <a:srgbClr val="434343"/>
                </a:solidFill>
                <a:highlight>
                  <a:srgbClr val="F0F0F0"/>
                </a:highlight>
                <a:latin typeface="Consolas"/>
                <a:ea typeface="Consolas"/>
                <a:cs typeface="Consolas"/>
                <a:sym typeface="Consolas"/>
              </a:rPr>
            </a:br>
            <a:r>
              <a:rPr lang="en" sz="900">
                <a:solidFill>
                  <a:srgbClr val="434343"/>
                </a:solidFill>
                <a:latin typeface="Consolas"/>
                <a:ea typeface="Consolas"/>
                <a:cs typeface="Consolas"/>
                <a:sym typeface="Consolas"/>
              </a:rPr>
              <a:t>          }</a:t>
            </a:r>
            <a:br>
              <a:rPr lang="en" sz="900">
                <a:solidFill>
                  <a:srgbClr val="434343"/>
                </a:solidFill>
                <a:latin typeface="Consolas"/>
                <a:ea typeface="Consolas"/>
                <a:cs typeface="Consolas"/>
                <a:sym typeface="Consolas"/>
              </a:rPr>
            </a:br>
            <a:r>
              <a:rPr lang="en" sz="900">
                <a:solidFill>
                  <a:srgbClr val="434343"/>
                </a:solidFill>
                <a:latin typeface="Consolas"/>
                <a:ea typeface="Consolas"/>
                <a:cs typeface="Consolas"/>
                <a:sym typeface="Consolas"/>
              </a:rPr>
              <a:t>          stage('build image') {</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sh "oc start-build app --from-file=target/app.jar</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stage('deploy') {</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openshiftDeploy deploymentConfig: 'app'</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a:t>
            </a:r>
            <a:endParaRPr sz="900">
              <a:solidFill>
                <a:srgbClr val="434343"/>
              </a:solidFill>
              <a:latin typeface="Consolas"/>
              <a:ea typeface="Consolas"/>
              <a:cs typeface="Consolas"/>
              <a:sym typeface="Consolas"/>
            </a:endParaRPr>
          </a:p>
          <a:p>
            <a:pPr indent="0" lvl="0" marL="0" rtl="0">
              <a:spcBef>
                <a:spcPts val="0"/>
              </a:spcBef>
              <a:spcAft>
                <a:spcPts val="0"/>
              </a:spcAft>
              <a:buNone/>
            </a:pPr>
            <a:r>
              <a:rPr lang="en" sz="900">
                <a:solidFill>
                  <a:srgbClr val="434343"/>
                </a:solidFill>
                <a:latin typeface="Consolas"/>
                <a:ea typeface="Consolas"/>
                <a:cs typeface="Consolas"/>
                <a:sym typeface="Consolas"/>
              </a:rPr>
              <a:t>        }</a:t>
            </a:r>
            <a:endParaRPr sz="900">
              <a:solidFill>
                <a:srgbClr val="434343"/>
              </a:solidFill>
              <a:latin typeface="Consolas"/>
              <a:ea typeface="Consolas"/>
              <a:cs typeface="Consolas"/>
              <a:sym typeface="Consolas"/>
            </a:endParaRPr>
          </a:p>
        </p:txBody>
      </p:sp>
      <p:cxnSp>
        <p:nvCxnSpPr>
          <p:cNvPr id="4014" name="Google Shape;4014;p257"/>
          <p:cNvCxnSpPr/>
          <p:nvPr/>
        </p:nvCxnSpPr>
        <p:spPr>
          <a:xfrm flipH="1">
            <a:off x="6304985" y="2442055"/>
            <a:ext cx="1243800" cy="414600"/>
          </a:xfrm>
          <a:prstGeom prst="bentConnector3">
            <a:avLst>
              <a:gd fmla="val -78" name="adj1"/>
            </a:avLst>
          </a:prstGeom>
          <a:noFill/>
          <a:ln cap="flat" cmpd="sng" w="9525">
            <a:solidFill>
              <a:srgbClr val="FF0000"/>
            </a:solidFill>
            <a:prstDash val="dot"/>
            <a:round/>
            <a:headEnd len="med" w="med" type="none"/>
            <a:tailEnd len="med" w="med" type="triangle"/>
          </a:ln>
        </p:spPr>
      </p:cxnSp>
      <p:sp>
        <p:nvSpPr>
          <p:cNvPr id="4015" name="Google Shape;4015;p257"/>
          <p:cNvSpPr txBox="1"/>
          <p:nvPr/>
        </p:nvSpPr>
        <p:spPr>
          <a:xfrm>
            <a:off x="6975354" y="1783043"/>
            <a:ext cx="1377900" cy="57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100">
                <a:solidFill>
                  <a:srgbClr val="FF0000"/>
                </a:solidFill>
                <a:latin typeface="Proxima Nova"/>
                <a:ea typeface="Proxima Nova"/>
                <a:cs typeface="Proxima Nova"/>
                <a:sym typeface="Proxima Nova"/>
              </a:rPr>
              <a:t>Provision a Jenkins slave for running Maven</a:t>
            </a:r>
            <a:endParaRPr b="1" sz="1100">
              <a:solidFill>
                <a:srgbClr val="FF0000"/>
              </a:solidFill>
              <a:latin typeface="Proxima Nova"/>
              <a:ea typeface="Proxima Nova"/>
              <a:cs typeface="Proxima Nova"/>
              <a:sym typeface="Proxima Nova"/>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9" name="Shape 4019"/>
        <p:cNvGrpSpPr/>
        <p:nvPr/>
      </p:nvGrpSpPr>
      <p:grpSpPr>
        <a:xfrm>
          <a:off x="0" y="0"/>
          <a:ext cx="0" cy="0"/>
          <a:chOff x="0" y="0"/>
          <a:chExt cx="0" cy="0"/>
        </a:xfrm>
      </p:grpSpPr>
      <p:sp>
        <p:nvSpPr>
          <p:cNvPr id="4020" name="Google Shape;4020;p258"/>
          <p:cNvSpPr/>
          <p:nvPr/>
        </p:nvSpPr>
        <p:spPr>
          <a:xfrm>
            <a:off x="4937575" y="4307375"/>
            <a:ext cx="1223400" cy="234600"/>
          </a:xfrm>
          <a:prstGeom prst="rect">
            <a:avLst/>
          </a:prstGeom>
          <a:solidFill>
            <a:srgbClr val="6FA8D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4021" name="Google Shape;4021;p258"/>
          <p:cNvSpPr/>
          <p:nvPr/>
        </p:nvSpPr>
        <p:spPr>
          <a:xfrm>
            <a:off x="3705875" y="4307375"/>
            <a:ext cx="1231800" cy="234600"/>
          </a:xfrm>
          <a:prstGeom prst="rect">
            <a:avLst/>
          </a:prstGeom>
          <a:solidFill>
            <a:srgbClr val="9FC5E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4022" name="Google Shape;4022;p258"/>
          <p:cNvSpPr/>
          <p:nvPr/>
        </p:nvSpPr>
        <p:spPr>
          <a:xfrm>
            <a:off x="2525925" y="4307375"/>
            <a:ext cx="1179900" cy="234600"/>
          </a:xfrm>
          <a:prstGeom prst="rect">
            <a:avLst/>
          </a:prstGeom>
          <a:solidFill>
            <a:srgbClr val="CFE2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4023" name="Google Shape;4023;p258"/>
          <p:cNvSpPr/>
          <p:nvPr/>
        </p:nvSpPr>
        <p:spPr>
          <a:xfrm>
            <a:off x="6272600" y="3060200"/>
            <a:ext cx="18780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4024" name="Google Shape;4024;p258"/>
          <p:cNvSpPr/>
          <p:nvPr/>
        </p:nvSpPr>
        <p:spPr>
          <a:xfrm>
            <a:off x="6272600" y="3712100"/>
            <a:ext cx="18780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lgn="r">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sp>
        <p:nvSpPr>
          <p:cNvPr id="4025" name="Google Shape;4025;p25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026" name="Google Shape;4026;p25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CONTINUOUS DELIVERY PIPELINE</a:t>
            </a:r>
            <a:endParaRPr/>
          </a:p>
        </p:txBody>
      </p:sp>
      <p:pic>
        <p:nvPicPr>
          <p:cNvPr descr="Icon_RH_People_Adult-VNeck_RGB_Flat.png" id="4027" name="Google Shape;4027;p258"/>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descr="Icon_RH_Hardware_Storage-A-Single_RGB_Flat.png" id="4028" name="Google Shape;4028;p258"/>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descr="Icon_RH_Hardware_Storage-A-Single_RGB_Flat.png" id="4029" name="Google Shape;4029;p258"/>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4030" name="Google Shape;4030;p258"/>
          <p:cNvSpPr txBox="1"/>
          <p:nvPr/>
        </p:nvSpPr>
        <p:spPr>
          <a:xfrm>
            <a:off x="1118273"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DEVELOPER</a:t>
            </a:r>
            <a:endParaRPr sz="900">
              <a:latin typeface="Proxima Nova"/>
              <a:ea typeface="Proxima Nova"/>
              <a:cs typeface="Proxima Nova"/>
              <a:sym typeface="Proxima Nova"/>
            </a:endParaRPr>
          </a:p>
        </p:txBody>
      </p:sp>
      <p:sp>
        <p:nvSpPr>
          <p:cNvPr id="4031" name="Google Shape;4031;p258"/>
          <p:cNvSpPr txBox="1"/>
          <p:nvPr/>
        </p:nvSpPr>
        <p:spPr>
          <a:xfrm>
            <a:off x="1932287"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GIT SERVER</a:t>
            </a:r>
            <a:endParaRPr sz="900">
              <a:latin typeface="Proxima Nova"/>
              <a:ea typeface="Proxima Nova"/>
              <a:cs typeface="Proxima Nova"/>
              <a:sym typeface="Proxima Nova"/>
            </a:endParaRPr>
          </a:p>
        </p:txBody>
      </p:sp>
      <p:sp>
        <p:nvSpPr>
          <p:cNvPr id="4032" name="Google Shape;4032;p258"/>
          <p:cNvSpPr txBox="1"/>
          <p:nvPr/>
        </p:nvSpPr>
        <p:spPr>
          <a:xfrm>
            <a:off x="2999725" y="1131538"/>
            <a:ext cx="14850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ARTIFACT REPOSITORY</a:t>
            </a:r>
            <a:endParaRPr sz="900">
              <a:latin typeface="Proxima Nova"/>
              <a:ea typeface="Proxima Nova"/>
              <a:cs typeface="Proxima Nova"/>
              <a:sym typeface="Proxima Nova"/>
            </a:endParaRPr>
          </a:p>
        </p:txBody>
      </p:sp>
      <p:sp>
        <p:nvSpPr>
          <p:cNvPr id="4033" name="Google Shape;4033;p258"/>
          <p:cNvSpPr/>
          <p:nvPr/>
        </p:nvSpPr>
        <p:spPr>
          <a:xfrm>
            <a:off x="1249700" y="1855025"/>
            <a:ext cx="6900900" cy="1145400"/>
          </a:xfrm>
          <a:prstGeom prst="rect">
            <a:avLst/>
          </a:prstGeom>
          <a:solidFill>
            <a:srgbClr val="D9EAD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CI/CD PIPELINE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(JENKINS)</a:t>
            </a:r>
            <a:endParaRPr b="1" sz="900">
              <a:latin typeface="Proxima Nova"/>
              <a:ea typeface="Proxima Nova"/>
              <a:cs typeface="Proxima Nova"/>
              <a:sym typeface="Proxima Nova"/>
            </a:endParaRPr>
          </a:p>
        </p:txBody>
      </p:sp>
      <p:pic>
        <p:nvPicPr>
          <p:cNvPr descr="Icon_RH_Object_Gear-Group_RGB_Flat.png" id="4034" name="Google Shape;4034;p258"/>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descr="Icon_RH_Object_Gear-Group_RGB_Flat.png" id="4035" name="Google Shape;4035;p258"/>
          <p:cNvPicPr preferRelativeResize="0"/>
          <p:nvPr/>
        </p:nvPicPr>
        <p:blipFill>
          <a:blip r:embed="rId5">
            <a:alphaModFix/>
          </a:blip>
          <a:stretch>
            <a:fillRect/>
          </a:stretch>
        </p:blipFill>
        <p:spPr>
          <a:xfrm>
            <a:off x="4144441" y="2079451"/>
            <a:ext cx="418430" cy="451522"/>
          </a:xfrm>
          <a:prstGeom prst="rect">
            <a:avLst/>
          </a:prstGeom>
          <a:noFill/>
          <a:ln>
            <a:noFill/>
          </a:ln>
        </p:spPr>
      </p:pic>
      <p:pic>
        <p:nvPicPr>
          <p:cNvPr descr="Icon_RH_Object_Gear-Group_RGB_Flat.png" id="4036" name="Google Shape;4036;p258"/>
          <p:cNvPicPr preferRelativeResize="0"/>
          <p:nvPr/>
        </p:nvPicPr>
        <p:blipFill>
          <a:blip r:embed="rId5">
            <a:alphaModFix/>
          </a:blip>
          <a:stretch>
            <a:fillRect/>
          </a:stretch>
        </p:blipFill>
        <p:spPr>
          <a:xfrm>
            <a:off x="5363641" y="2079451"/>
            <a:ext cx="418430" cy="451522"/>
          </a:xfrm>
          <a:prstGeom prst="rect">
            <a:avLst/>
          </a:prstGeom>
          <a:noFill/>
          <a:ln>
            <a:noFill/>
          </a:ln>
        </p:spPr>
      </p:pic>
      <p:pic>
        <p:nvPicPr>
          <p:cNvPr descr="Icon_RH_Object_Gear-Group_RGB_Flat.png" id="4037" name="Google Shape;4037;p258"/>
          <p:cNvPicPr preferRelativeResize="0"/>
          <p:nvPr/>
        </p:nvPicPr>
        <p:blipFill>
          <a:blip r:embed="rId5">
            <a:alphaModFix/>
          </a:blip>
          <a:stretch>
            <a:fillRect/>
          </a:stretch>
        </p:blipFill>
        <p:spPr>
          <a:xfrm>
            <a:off x="6623150" y="2079451"/>
            <a:ext cx="418430" cy="451522"/>
          </a:xfrm>
          <a:prstGeom prst="rect">
            <a:avLst/>
          </a:prstGeom>
          <a:noFill/>
          <a:ln>
            <a:noFill/>
          </a:ln>
        </p:spPr>
      </p:pic>
      <p:sp>
        <p:nvSpPr>
          <p:cNvPr id="4038" name="Google Shape;4038;p258"/>
          <p:cNvSpPr txBox="1"/>
          <p:nvPr/>
        </p:nvSpPr>
        <p:spPr>
          <a:xfrm>
            <a:off x="2491920" y="248516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IMAGE BUILD </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&amp; DEPLOY</a:t>
            </a:r>
            <a:endParaRPr sz="900">
              <a:latin typeface="Proxima Nova"/>
              <a:ea typeface="Proxima Nova"/>
              <a:cs typeface="Proxima Nova"/>
              <a:sym typeface="Proxima Nova"/>
            </a:endParaRPr>
          </a:p>
        </p:txBody>
      </p:sp>
      <p:sp>
        <p:nvSpPr>
          <p:cNvPr id="4039" name="Google Shape;4039;p258"/>
          <p:cNvSpPr/>
          <p:nvPr/>
        </p:nvSpPr>
        <p:spPr>
          <a:xfrm>
            <a:off x="1249600" y="3060200"/>
            <a:ext cx="49113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4040" name="Google Shape;4040;p258"/>
          <p:cNvSpPr/>
          <p:nvPr/>
        </p:nvSpPr>
        <p:spPr>
          <a:xfrm>
            <a:off x="1249711" y="3712100"/>
            <a:ext cx="49113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pic>
        <p:nvPicPr>
          <p:cNvPr descr="Icon_RH_Software_Container-App_RGB_Flat.png" id="4041" name="Google Shape;4041;p258"/>
          <p:cNvPicPr preferRelativeResize="0"/>
          <p:nvPr/>
        </p:nvPicPr>
        <p:blipFill>
          <a:blip r:embed="rId6">
            <a:alphaModFix/>
          </a:blip>
          <a:stretch>
            <a:fillRect/>
          </a:stretch>
        </p:blipFill>
        <p:spPr>
          <a:xfrm>
            <a:off x="2958545" y="3897354"/>
            <a:ext cx="312125" cy="309675"/>
          </a:xfrm>
          <a:prstGeom prst="rect">
            <a:avLst/>
          </a:prstGeom>
          <a:noFill/>
          <a:ln>
            <a:noFill/>
          </a:ln>
        </p:spPr>
      </p:pic>
      <p:pic>
        <p:nvPicPr>
          <p:cNvPr descr="Icon_RH_Software_Container-App_RGB_Flat.png" id="4042" name="Google Shape;4042;p258"/>
          <p:cNvPicPr preferRelativeResize="0"/>
          <p:nvPr/>
        </p:nvPicPr>
        <p:blipFill>
          <a:blip r:embed="rId6">
            <a:alphaModFix/>
          </a:blip>
          <a:stretch>
            <a:fillRect/>
          </a:stretch>
        </p:blipFill>
        <p:spPr>
          <a:xfrm>
            <a:off x="4197631" y="3897354"/>
            <a:ext cx="312125" cy="309675"/>
          </a:xfrm>
          <a:prstGeom prst="rect">
            <a:avLst/>
          </a:prstGeom>
          <a:noFill/>
          <a:ln>
            <a:noFill/>
          </a:ln>
        </p:spPr>
      </p:pic>
      <p:pic>
        <p:nvPicPr>
          <p:cNvPr descr="Icon_RH_Software_Container-App_RGB_Flat.png" id="4043" name="Google Shape;4043;p258"/>
          <p:cNvPicPr preferRelativeResize="0"/>
          <p:nvPr/>
        </p:nvPicPr>
        <p:blipFill>
          <a:blip r:embed="rId6">
            <a:alphaModFix/>
          </a:blip>
          <a:stretch>
            <a:fillRect/>
          </a:stretch>
        </p:blipFill>
        <p:spPr>
          <a:xfrm>
            <a:off x="5416831" y="3897354"/>
            <a:ext cx="312125" cy="309675"/>
          </a:xfrm>
          <a:prstGeom prst="rect">
            <a:avLst/>
          </a:prstGeom>
          <a:noFill/>
          <a:ln>
            <a:noFill/>
          </a:ln>
        </p:spPr>
      </p:pic>
      <p:sp>
        <p:nvSpPr>
          <p:cNvPr id="4044" name="Google Shape;4044;p258"/>
          <p:cNvSpPr txBox="1"/>
          <p:nvPr/>
        </p:nvSpPr>
        <p:spPr>
          <a:xfrm>
            <a:off x="6277026" y="1384213"/>
            <a:ext cx="5322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GO</a:t>
            </a:r>
            <a:br>
              <a:rPr b="1" lang="en" sz="900">
                <a:latin typeface="Proxima Nova"/>
                <a:ea typeface="Proxima Nova"/>
                <a:cs typeface="Proxima Nova"/>
                <a:sym typeface="Proxima Nova"/>
              </a:rPr>
            </a:br>
            <a:r>
              <a:rPr b="1" lang="en" sz="900">
                <a:latin typeface="Proxima Nova"/>
                <a:ea typeface="Proxima Nova"/>
                <a:cs typeface="Proxima Nova"/>
                <a:sym typeface="Proxima Nova"/>
              </a:rPr>
              <a:t>LIVE?</a:t>
            </a:r>
            <a:endParaRPr b="1" sz="900">
              <a:latin typeface="Proxima Nova"/>
              <a:ea typeface="Proxima Nova"/>
              <a:cs typeface="Proxima Nova"/>
              <a:sym typeface="Proxima Nova"/>
            </a:endParaRPr>
          </a:p>
        </p:txBody>
      </p:sp>
      <p:cxnSp>
        <p:nvCxnSpPr>
          <p:cNvPr id="4045" name="Google Shape;4045;p258"/>
          <p:cNvCxnSpPr/>
          <p:nvPr/>
        </p:nvCxnSpPr>
        <p:spPr>
          <a:xfrm>
            <a:off x="1834475" y="1623843"/>
            <a:ext cx="328800" cy="0"/>
          </a:xfrm>
          <a:prstGeom prst="straightConnector1">
            <a:avLst/>
          </a:prstGeom>
          <a:noFill/>
          <a:ln cap="flat" cmpd="sng" w="9525">
            <a:solidFill>
              <a:srgbClr val="666666"/>
            </a:solidFill>
            <a:prstDash val="solid"/>
            <a:round/>
            <a:headEnd len="med" w="med" type="none"/>
            <a:tailEnd len="med" w="med" type="triangle"/>
          </a:ln>
        </p:spPr>
      </p:cxnSp>
      <p:cxnSp>
        <p:nvCxnSpPr>
          <p:cNvPr id="4046" name="Google Shape;4046;p258"/>
          <p:cNvCxnSpPr/>
          <p:nvPr/>
        </p:nvCxnSpPr>
        <p:spPr>
          <a:xfrm>
            <a:off x="311462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4047" name="Google Shape;4047;p258"/>
          <p:cNvCxnSpPr/>
          <p:nvPr/>
        </p:nvCxnSpPr>
        <p:spPr>
          <a:xfrm>
            <a:off x="3114625"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4048" name="Google Shape;4048;p258"/>
          <p:cNvCxnSpPr/>
          <p:nvPr/>
        </p:nvCxnSpPr>
        <p:spPr>
          <a:xfrm>
            <a:off x="435370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4049" name="Google Shape;4049;p258"/>
          <p:cNvCxnSpPr/>
          <p:nvPr/>
        </p:nvCxnSpPr>
        <p:spPr>
          <a:xfrm>
            <a:off x="435370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4050" name="Google Shape;4050;p258"/>
          <p:cNvCxnSpPr/>
          <p:nvPr/>
        </p:nvCxnSpPr>
        <p:spPr>
          <a:xfrm>
            <a:off x="557289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4051" name="Google Shape;4051;p258"/>
          <p:cNvCxnSpPr/>
          <p:nvPr/>
        </p:nvCxnSpPr>
        <p:spPr>
          <a:xfrm>
            <a:off x="5572900" y="2905925"/>
            <a:ext cx="0" cy="276900"/>
          </a:xfrm>
          <a:prstGeom prst="straightConnector1">
            <a:avLst/>
          </a:prstGeom>
          <a:noFill/>
          <a:ln cap="flat" cmpd="sng" w="9525">
            <a:solidFill>
              <a:srgbClr val="666666"/>
            </a:solidFill>
            <a:prstDash val="solid"/>
            <a:round/>
            <a:headEnd len="med" w="med" type="none"/>
            <a:tailEnd len="med" w="med" type="triangle"/>
          </a:ln>
        </p:spPr>
      </p:cxnSp>
      <p:sp>
        <p:nvSpPr>
          <p:cNvPr id="4052" name="Google Shape;4052;p258"/>
          <p:cNvSpPr txBox="1"/>
          <p:nvPr/>
        </p:nvSpPr>
        <p:spPr>
          <a:xfrm>
            <a:off x="38417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TEST</a:t>
            </a:r>
            <a:endParaRPr sz="900">
              <a:latin typeface="Proxima Nova"/>
              <a:ea typeface="Proxima Nova"/>
              <a:cs typeface="Proxima Nova"/>
              <a:sym typeface="Proxima Nova"/>
            </a:endParaRPr>
          </a:p>
        </p:txBody>
      </p:sp>
      <p:sp>
        <p:nvSpPr>
          <p:cNvPr id="4053" name="Google Shape;4053;p258"/>
          <p:cNvSpPr txBox="1"/>
          <p:nvPr/>
        </p:nvSpPr>
        <p:spPr>
          <a:xfrm>
            <a:off x="50609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UAT</a:t>
            </a:r>
            <a:endParaRPr sz="900">
              <a:latin typeface="Proxima Nova"/>
              <a:ea typeface="Proxima Nova"/>
              <a:cs typeface="Proxima Nova"/>
              <a:sym typeface="Proxima Nova"/>
            </a:endParaRPr>
          </a:p>
        </p:txBody>
      </p:sp>
      <p:sp>
        <p:nvSpPr>
          <p:cNvPr id="4054" name="Google Shape;4054;p258"/>
          <p:cNvSpPr txBox="1"/>
          <p:nvPr/>
        </p:nvSpPr>
        <p:spPr>
          <a:xfrm>
            <a:off x="632041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PROD</a:t>
            </a:r>
            <a:endParaRPr sz="900">
              <a:latin typeface="Proxima Nova"/>
              <a:ea typeface="Proxima Nova"/>
              <a:cs typeface="Proxima Nova"/>
              <a:sym typeface="Proxima Nova"/>
            </a:endParaRPr>
          </a:p>
        </p:txBody>
      </p:sp>
      <p:cxnSp>
        <p:nvCxnSpPr>
          <p:cNvPr id="4055" name="Google Shape;4055;p258"/>
          <p:cNvCxnSpPr/>
          <p:nvPr/>
        </p:nvCxnSpPr>
        <p:spPr>
          <a:xfrm>
            <a:off x="3418021" y="2305212"/>
            <a:ext cx="596700" cy="0"/>
          </a:xfrm>
          <a:prstGeom prst="straightConnector1">
            <a:avLst/>
          </a:prstGeom>
          <a:noFill/>
          <a:ln cap="flat" cmpd="sng" w="9525">
            <a:solidFill>
              <a:srgbClr val="666666"/>
            </a:solidFill>
            <a:prstDash val="solid"/>
            <a:round/>
            <a:headEnd len="med" w="med" type="none"/>
            <a:tailEnd len="med" w="med" type="triangle"/>
          </a:ln>
        </p:spPr>
      </p:cxnSp>
      <p:cxnSp>
        <p:nvCxnSpPr>
          <p:cNvPr id="4056" name="Google Shape;4056;p258"/>
          <p:cNvCxnSpPr/>
          <p:nvPr/>
        </p:nvCxnSpPr>
        <p:spPr>
          <a:xfrm>
            <a:off x="4661407" y="2305212"/>
            <a:ext cx="594900" cy="0"/>
          </a:xfrm>
          <a:prstGeom prst="straightConnector1">
            <a:avLst/>
          </a:prstGeom>
          <a:noFill/>
          <a:ln cap="flat" cmpd="sng" w="9525">
            <a:solidFill>
              <a:srgbClr val="666666"/>
            </a:solidFill>
            <a:prstDash val="solid"/>
            <a:round/>
            <a:headEnd len="med" w="med" type="none"/>
            <a:tailEnd len="med" w="med" type="triangle"/>
          </a:ln>
        </p:spPr>
      </p:cxnSp>
      <p:cxnSp>
        <p:nvCxnSpPr>
          <p:cNvPr id="4057" name="Google Shape;4057;p258"/>
          <p:cNvCxnSpPr/>
          <p:nvPr/>
        </p:nvCxnSpPr>
        <p:spPr>
          <a:xfrm>
            <a:off x="5882871" y="2305212"/>
            <a:ext cx="671400" cy="600"/>
          </a:xfrm>
          <a:prstGeom prst="straightConnector1">
            <a:avLst/>
          </a:prstGeom>
          <a:noFill/>
          <a:ln cap="flat" cmpd="sng" w="9525">
            <a:solidFill>
              <a:srgbClr val="666666"/>
            </a:solidFill>
            <a:prstDash val="solid"/>
            <a:round/>
            <a:headEnd len="med" w="med" type="none"/>
            <a:tailEnd len="med" w="med" type="triangle"/>
          </a:ln>
        </p:spPr>
      </p:cxnSp>
      <p:cxnSp>
        <p:nvCxnSpPr>
          <p:cNvPr id="4058" name="Google Shape;4058;p258"/>
          <p:cNvCxnSpPr/>
          <p:nvPr/>
        </p:nvCxnSpPr>
        <p:spPr>
          <a:xfrm>
            <a:off x="6214210" y="3070800"/>
            <a:ext cx="0" cy="1250400"/>
          </a:xfrm>
          <a:prstGeom prst="straightConnector1">
            <a:avLst/>
          </a:prstGeom>
          <a:noFill/>
          <a:ln cap="flat" cmpd="sng" w="9525">
            <a:solidFill>
              <a:schemeClr val="dk2"/>
            </a:solidFill>
            <a:prstDash val="dash"/>
            <a:round/>
            <a:headEnd len="med" w="med" type="none"/>
            <a:tailEnd len="med" w="med" type="none"/>
          </a:ln>
        </p:spPr>
      </p:cxnSp>
      <p:pic>
        <p:nvPicPr>
          <p:cNvPr descr="Icon_RH_Software_Container-App_RGB_Flat.png" id="4059" name="Google Shape;4059;p258"/>
          <p:cNvPicPr preferRelativeResize="0"/>
          <p:nvPr/>
        </p:nvPicPr>
        <p:blipFill>
          <a:blip r:embed="rId6">
            <a:alphaModFix/>
          </a:blip>
          <a:stretch>
            <a:fillRect/>
          </a:stretch>
        </p:blipFill>
        <p:spPr>
          <a:xfrm>
            <a:off x="6676303" y="3897354"/>
            <a:ext cx="312125" cy="309675"/>
          </a:xfrm>
          <a:prstGeom prst="rect">
            <a:avLst/>
          </a:prstGeom>
          <a:noFill/>
          <a:ln>
            <a:noFill/>
          </a:ln>
        </p:spPr>
      </p:pic>
      <p:cxnSp>
        <p:nvCxnSpPr>
          <p:cNvPr id="4060" name="Google Shape;4060;p258"/>
          <p:cNvCxnSpPr/>
          <p:nvPr/>
        </p:nvCxnSpPr>
        <p:spPr>
          <a:xfrm>
            <a:off x="6832362"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4061" name="Google Shape;4061;p258"/>
          <p:cNvCxnSpPr/>
          <p:nvPr/>
        </p:nvCxnSpPr>
        <p:spPr>
          <a:xfrm>
            <a:off x="6832366"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4062" name="Google Shape;4062;p258"/>
          <p:cNvCxnSpPr/>
          <p:nvPr/>
        </p:nvCxnSpPr>
        <p:spPr>
          <a:xfrm flipH="1" rot="5400000">
            <a:off x="2676124" y="1684148"/>
            <a:ext cx="393600" cy="297900"/>
          </a:xfrm>
          <a:prstGeom prst="bentConnector2">
            <a:avLst/>
          </a:prstGeom>
          <a:noFill/>
          <a:ln cap="flat" cmpd="sng" w="9525">
            <a:solidFill>
              <a:schemeClr val="dk2"/>
            </a:solidFill>
            <a:prstDash val="solid"/>
            <a:round/>
            <a:headEnd len="med" w="med" type="triangle"/>
            <a:tailEnd len="med" w="med" type="none"/>
          </a:ln>
        </p:spPr>
      </p:cxnSp>
      <p:cxnSp>
        <p:nvCxnSpPr>
          <p:cNvPr id="4063" name="Google Shape;4063;p258"/>
          <p:cNvCxnSpPr/>
          <p:nvPr/>
        </p:nvCxnSpPr>
        <p:spPr>
          <a:xfrm rot="-5400000">
            <a:off x="3101076" y="1684148"/>
            <a:ext cx="393600" cy="297900"/>
          </a:xfrm>
          <a:prstGeom prst="bentConnector2">
            <a:avLst/>
          </a:prstGeom>
          <a:noFill/>
          <a:ln cap="flat" cmpd="sng" w="9525">
            <a:solidFill>
              <a:schemeClr val="dk2"/>
            </a:solidFill>
            <a:prstDash val="solid"/>
            <a:round/>
            <a:headEnd len="med" w="med" type="triangle"/>
            <a:tailEnd len="med" w="med" type="triangle"/>
          </a:ln>
        </p:spPr>
      </p:cxnSp>
      <p:pic>
        <p:nvPicPr>
          <p:cNvPr descr="Icon_RH_People_Adult-VNeck_RGB_Flat.png" id="4064" name="Google Shape;4064;p258"/>
          <p:cNvPicPr preferRelativeResize="0"/>
          <p:nvPr/>
        </p:nvPicPr>
        <p:blipFill>
          <a:blip r:embed="rId3">
            <a:alphaModFix/>
          </a:blip>
          <a:stretch>
            <a:fillRect/>
          </a:stretch>
        </p:blipFill>
        <p:spPr>
          <a:xfrm>
            <a:off x="6083751" y="1403849"/>
            <a:ext cx="229625" cy="354925"/>
          </a:xfrm>
          <a:prstGeom prst="rect">
            <a:avLst/>
          </a:prstGeom>
          <a:noFill/>
          <a:ln>
            <a:noFill/>
          </a:ln>
        </p:spPr>
      </p:pic>
      <p:cxnSp>
        <p:nvCxnSpPr>
          <p:cNvPr id="4065" name="Google Shape;4065;p258"/>
          <p:cNvCxnSpPr/>
          <p:nvPr/>
        </p:nvCxnSpPr>
        <p:spPr>
          <a:xfrm>
            <a:off x="6199613" y="1806650"/>
            <a:ext cx="0" cy="499800"/>
          </a:xfrm>
          <a:prstGeom prst="straightConnector1">
            <a:avLst/>
          </a:prstGeom>
          <a:noFill/>
          <a:ln cap="flat" cmpd="sng" w="9525">
            <a:solidFill>
              <a:schemeClr val="dk2"/>
            </a:solidFill>
            <a:prstDash val="dot"/>
            <a:round/>
            <a:headEnd len="med" w="med" type="none"/>
            <a:tailEnd len="med" w="med" type="none"/>
          </a:ln>
        </p:spPr>
      </p:cxnSp>
      <p:sp>
        <p:nvSpPr>
          <p:cNvPr id="4066" name="Google Shape;4066;p258"/>
          <p:cNvSpPr txBox="1"/>
          <p:nvPr/>
        </p:nvSpPr>
        <p:spPr>
          <a:xfrm>
            <a:off x="5562046" y="1131539"/>
            <a:ext cx="12378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RELEASE MANAGER</a:t>
            </a:r>
            <a:endParaRPr sz="900">
              <a:latin typeface="Proxima Nova"/>
              <a:ea typeface="Proxima Nova"/>
              <a:cs typeface="Proxima Nova"/>
              <a:sym typeface="Proxima Nova"/>
            </a:endParaRPr>
          </a:p>
        </p:txBody>
      </p:sp>
      <p:sp>
        <p:nvSpPr>
          <p:cNvPr id="4067" name="Google Shape;4067;p258"/>
          <p:cNvSpPr txBox="1"/>
          <p:nvPr/>
        </p:nvSpPr>
        <p:spPr>
          <a:xfrm>
            <a:off x="1249048" y="4273588"/>
            <a:ext cx="8061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00">
                <a:solidFill>
                  <a:schemeClr val="dk1"/>
                </a:solidFill>
                <a:latin typeface="Proxima Nova"/>
                <a:ea typeface="Proxima Nova"/>
                <a:cs typeface="Proxima Nova"/>
                <a:sym typeface="Proxima Nova"/>
              </a:rPr>
              <a:t>NON-PROD</a:t>
            </a:r>
            <a:endParaRPr/>
          </a:p>
        </p:txBody>
      </p:sp>
      <p:sp>
        <p:nvSpPr>
          <p:cNvPr id="4068" name="Google Shape;4068;p258"/>
          <p:cNvSpPr txBox="1"/>
          <p:nvPr/>
        </p:nvSpPr>
        <p:spPr>
          <a:xfrm>
            <a:off x="7364814" y="4273588"/>
            <a:ext cx="806100" cy="27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PROD</a:t>
            </a:r>
            <a:endParaRPr/>
          </a:p>
        </p:txBody>
      </p:sp>
      <p:sp>
        <p:nvSpPr>
          <p:cNvPr id="4069" name="Google Shape;4069;p258"/>
          <p:cNvSpPr txBox="1"/>
          <p:nvPr/>
        </p:nvSpPr>
        <p:spPr>
          <a:xfrm>
            <a:off x="2728025"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DEV</a:t>
            </a:r>
            <a:endParaRPr sz="800">
              <a:latin typeface="Proxima Nova"/>
              <a:ea typeface="Proxima Nova"/>
              <a:cs typeface="Proxima Nova"/>
              <a:sym typeface="Proxima Nova"/>
            </a:endParaRPr>
          </a:p>
        </p:txBody>
      </p:sp>
      <p:sp>
        <p:nvSpPr>
          <p:cNvPr id="4070" name="Google Shape;4070;p258"/>
          <p:cNvSpPr txBox="1"/>
          <p:nvPr/>
        </p:nvSpPr>
        <p:spPr>
          <a:xfrm>
            <a:off x="3979473"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TEST</a:t>
            </a:r>
            <a:endParaRPr sz="800">
              <a:latin typeface="Proxima Nova"/>
              <a:ea typeface="Proxima Nova"/>
              <a:cs typeface="Proxima Nova"/>
              <a:sym typeface="Proxima Nova"/>
            </a:endParaRPr>
          </a:p>
        </p:txBody>
      </p:sp>
      <p:sp>
        <p:nvSpPr>
          <p:cNvPr id="4071" name="Google Shape;4071;p258"/>
          <p:cNvSpPr txBox="1"/>
          <p:nvPr/>
        </p:nvSpPr>
        <p:spPr>
          <a:xfrm>
            <a:off x="5158442" y="4267073"/>
            <a:ext cx="7971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UAT</a:t>
            </a:r>
            <a:endParaRPr sz="800">
              <a:latin typeface="Proxima Nova"/>
              <a:ea typeface="Proxima Nova"/>
              <a:cs typeface="Proxima Nova"/>
              <a:sym typeface="Proxima Nova"/>
            </a:endParaRPr>
          </a:p>
        </p:txBody>
      </p:sp>
      <p:cxnSp>
        <p:nvCxnSpPr>
          <p:cNvPr id="4072" name="Google Shape;4072;p258"/>
          <p:cNvCxnSpPr/>
          <p:nvPr/>
        </p:nvCxnSpPr>
        <p:spPr>
          <a:xfrm>
            <a:off x="3383905" y="3386014"/>
            <a:ext cx="719700" cy="0"/>
          </a:xfrm>
          <a:prstGeom prst="straightConnector1">
            <a:avLst/>
          </a:prstGeom>
          <a:noFill/>
          <a:ln cap="flat" cmpd="sng" w="9525">
            <a:solidFill>
              <a:schemeClr val="dk2"/>
            </a:solidFill>
            <a:prstDash val="dot"/>
            <a:round/>
            <a:headEnd len="med" w="med" type="none"/>
            <a:tailEnd len="med" w="med" type="triangle"/>
          </a:ln>
        </p:spPr>
      </p:cxnSp>
      <p:cxnSp>
        <p:nvCxnSpPr>
          <p:cNvPr id="4073" name="Google Shape;4073;p258"/>
          <p:cNvCxnSpPr/>
          <p:nvPr/>
        </p:nvCxnSpPr>
        <p:spPr>
          <a:xfrm>
            <a:off x="4627290" y="3386014"/>
            <a:ext cx="701700" cy="0"/>
          </a:xfrm>
          <a:prstGeom prst="straightConnector1">
            <a:avLst/>
          </a:prstGeom>
          <a:noFill/>
          <a:ln cap="flat" cmpd="sng" w="9525">
            <a:solidFill>
              <a:schemeClr val="dk2"/>
            </a:solidFill>
            <a:prstDash val="dot"/>
            <a:round/>
            <a:headEnd len="med" w="med" type="none"/>
            <a:tailEnd len="med" w="med" type="triangle"/>
          </a:ln>
        </p:spPr>
      </p:cxnSp>
      <p:sp>
        <p:nvSpPr>
          <p:cNvPr id="4074" name="Google Shape;4074;p258"/>
          <p:cNvSpPr/>
          <p:nvPr/>
        </p:nvSpPr>
        <p:spPr>
          <a:xfrm>
            <a:off x="5861000" y="2866000"/>
            <a:ext cx="733677" cy="528075"/>
          </a:xfrm>
          <a:custGeom>
            <a:pathLst>
              <a:path extrusionOk="0" h="21123" w="27733">
                <a:moveTo>
                  <a:pt x="0" y="21123"/>
                </a:moveTo>
                <a:lnTo>
                  <a:pt x="5805" y="21123"/>
                </a:lnTo>
                <a:lnTo>
                  <a:pt x="5805" y="0"/>
                </a:lnTo>
                <a:lnTo>
                  <a:pt x="20478" y="0"/>
                </a:lnTo>
                <a:lnTo>
                  <a:pt x="20478" y="21123"/>
                </a:lnTo>
                <a:lnTo>
                  <a:pt x="27733" y="21123"/>
                </a:lnTo>
              </a:path>
            </a:pathLst>
          </a:custGeom>
          <a:noFill/>
          <a:ln cap="flat" cmpd="sng" w="9525">
            <a:solidFill>
              <a:schemeClr val="dk2"/>
            </a:solidFill>
            <a:prstDash val="dot"/>
            <a:round/>
            <a:headEnd len="med" w="med" type="none"/>
            <a:tailEnd len="med" w="med" type="triangle"/>
          </a:ln>
        </p:spPr>
      </p:sp>
      <p:sp>
        <p:nvSpPr>
          <p:cNvPr id="4075" name="Google Shape;4075;p258"/>
          <p:cNvSpPr txBox="1"/>
          <p:nvPr/>
        </p:nvSpPr>
        <p:spPr>
          <a:xfrm>
            <a:off x="5936144" y="1856332"/>
            <a:ext cx="5322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  ☑</a:t>
            </a:r>
            <a:endParaRPr sz="1200"/>
          </a:p>
        </p:txBody>
      </p:sp>
      <p:cxnSp>
        <p:nvCxnSpPr>
          <p:cNvPr id="4076" name="Google Shape;4076;p258"/>
          <p:cNvCxnSpPr/>
          <p:nvPr/>
        </p:nvCxnSpPr>
        <p:spPr>
          <a:xfrm>
            <a:off x="2529310" y="3780622"/>
            <a:ext cx="0" cy="464400"/>
          </a:xfrm>
          <a:prstGeom prst="straightConnector1">
            <a:avLst/>
          </a:prstGeom>
          <a:noFill/>
          <a:ln cap="flat" cmpd="sng" w="9525">
            <a:solidFill>
              <a:schemeClr val="dk2"/>
            </a:solidFill>
            <a:prstDash val="dash"/>
            <a:round/>
            <a:headEnd len="med" w="med" type="none"/>
            <a:tailEnd len="med" w="med" type="none"/>
          </a:ln>
        </p:spPr>
      </p:cxnSp>
      <p:cxnSp>
        <p:nvCxnSpPr>
          <p:cNvPr id="4077" name="Google Shape;4077;p258"/>
          <p:cNvCxnSpPr/>
          <p:nvPr/>
        </p:nvCxnSpPr>
        <p:spPr>
          <a:xfrm>
            <a:off x="3703020" y="3780622"/>
            <a:ext cx="0" cy="464400"/>
          </a:xfrm>
          <a:prstGeom prst="straightConnector1">
            <a:avLst/>
          </a:prstGeom>
          <a:noFill/>
          <a:ln cap="flat" cmpd="sng" w="9525">
            <a:solidFill>
              <a:schemeClr val="dk2"/>
            </a:solidFill>
            <a:prstDash val="dash"/>
            <a:round/>
            <a:headEnd len="med" w="med" type="none"/>
            <a:tailEnd len="med" w="med" type="none"/>
          </a:ln>
        </p:spPr>
      </p:cxnSp>
      <p:cxnSp>
        <p:nvCxnSpPr>
          <p:cNvPr id="4078" name="Google Shape;4078;p258"/>
          <p:cNvCxnSpPr/>
          <p:nvPr/>
        </p:nvCxnSpPr>
        <p:spPr>
          <a:xfrm>
            <a:off x="4937576" y="3780622"/>
            <a:ext cx="0" cy="464400"/>
          </a:xfrm>
          <a:prstGeom prst="straightConnector1">
            <a:avLst/>
          </a:prstGeom>
          <a:noFill/>
          <a:ln cap="flat" cmpd="sng" w="9525">
            <a:solidFill>
              <a:schemeClr val="dk2"/>
            </a:solidFill>
            <a:prstDash val="dash"/>
            <a:round/>
            <a:headEnd len="med" w="med" type="none"/>
            <a:tailEnd len="med" w="med" type="none"/>
          </a:ln>
        </p:spPr>
      </p:cxnSp>
      <p:pic>
        <p:nvPicPr>
          <p:cNvPr descr="Icon_RH_Software_Container-App_RGB_Flat.png" id="4079" name="Google Shape;4079;p258"/>
          <p:cNvPicPr preferRelativeResize="0"/>
          <p:nvPr/>
        </p:nvPicPr>
        <p:blipFill rotWithShape="1">
          <a:blip r:embed="rId7">
            <a:alphaModFix/>
          </a:blip>
          <a:srcRect b="8584" l="8944" r="10837" t="11191"/>
          <a:stretch/>
        </p:blipFill>
        <p:spPr>
          <a:xfrm>
            <a:off x="2934260" y="3198327"/>
            <a:ext cx="360600" cy="357797"/>
          </a:xfrm>
          <a:prstGeom prst="rect">
            <a:avLst/>
          </a:prstGeom>
          <a:noFill/>
          <a:ln>
            <a:noFill/>
          </a:ln>
        </p:spPr>
      </p:pic>
      <p:pic>
        <p:nvPicPr>
          <p:cNvPr descr="Icon_RH_Software_Container-App_RGB_Flat.png" id="4080" name="Google Shape;4080;p258"/>
          <p:cNvPicPr preferRelativeResize="0"/>
          <p:nvPr/>
        </p:nvPicPr>
        <p:blipFill rotWithShape="1">
          <a:blip r:embed="rId7">
            <a:alphaModFix/>
          </a:blip>
          <a:srcRect b="8584" l="8944" r="10837" t="11191"/>
          <a:stretch/>
        </p:blipFill>
        <p:spPr>
          <a:xfrm>
            <a:off x="4169094" y="3198327"/>
            <a:ext cx="360600" cy="357797"/>
          </a:xfrm>
          <a:prstGeom prst="rect">
            <a:avLst/>
          </a:prstGeom>
          <a:noFill/>
          <a:ln>
            <a:noFill/>
          </a:ln>
        </p:spPr>
      </p:pic>
      <p:pic>
        <p:nvPicPr>
          <p:cNvPr descr="Icon_RH_Software_Container-App_RGB_Flat.png" id="4081" name="Google Shape;4081;p258"/>
          <p:cNvPicPr preferRelativeResize="0"/>
          <p:nvPr/>
        </p:nvPicPr>
        <p:blipFill rotWithShape="1">
          <a:blip r:embed="rId7">
            <a:alphaModFix/>
          </a:blip>
          <a:srcRect b="8584" l="8944" r="10837" t="11191"/>
          <a:stretch/>
        </p:blipFill>
        <p:spPr>
          <a:xfrm>
            <a:off x="5388294" y="3198327"/>
            <a:ext cx="360600" cy="357797"/>
          </a:xfrm>
          <a:prstGeom prst="rect">
            <a:avLst/>
          </a:prstGeom>
          <a:noFill/>
          <a:ln>
            <a:noFill/>
          </a:ln>
        </p:spPr>
      </p:pic>
      <p:pic>
        <p:nvPicPr>
          <p:cNvPr descr="Icon_RH_Software_Container-App_RGB_Flat.png" id="4082" name="Google Shape;4082;p258"/>
          <p:cNvPicPr preferRelativeResize="0"/>
          <p:nvPr/>
        </p:nvPicPr>
        <p:blipFill rotWithShape="1">
          <a:blip r:embed="rId7">
            <a:alphaModFix/>
          </a:blip>
          <a:srcRect b="8584" l="8944" r="10837" t="11191"/>
          <a:stretch/>
        </p:blipFill>
        <p:spPr>
          <a:xfrm>
            <a:off x="6646578" y="3198327"/>
            <a:ext cx="360600" cy="35779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6" name="Shape 4086"/>
        <p:cNvGrpSpPr/>
        <p:nvPr/>
      </p:nvGrpSpPr>
      <p:grpSpPr>
        <a:xfrm>
          <a:off x="0" y="0"/>
          <a:ext cx="0" cy="0"/>
          <a:chOff x="0" y="0"/>
          <a:chExt cx="0" cy="0"/>
        </a:xfrm>
      </p:grpSpPr>
      <p:sp>
        <p:nvSpPr>
          <p:cNvPr id="4087" name="Google Shape;4087;p259"/>
          <p:cNvSpPr txBox="1"/>
          <p:nvPr>
            <p:ph type="title"/>
          </p:nvPr>
        </p:nvSpPr>
        <p:spPr>
          <a:xfrm>
            <a:off x="1131775" y="0"/>
            <a:ext cx="7100700" cy="69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CICD Delivery pipeline</a:t>
            </a:r>
            <a:endParaRPr/>
          </a:p>
        </p:txBody>
      </p:sp>
      <p:sp>
        <p:nvSpPr>
          <p:cNvPr id="4088" name="Google Shape;4088;p25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089" name="Google Shape;4089;p259"/>
          <p:cNvPicPr preferRelativeResize="0"/>
          <p:nvPr/>
        </p:nvPicPr>
        <p:blipFill>
          <a:blip r:embed="rId3">
            <a:alphaModFix/>
          </a:blip>
          <a:stretch>
            <a:fillRect/>
          </a:stretch>
        </p:blipFill>
        <p:spPr>
          <a:xfrm>
            <a:off x="152400" y="520800"/>
            <a:ext cx="8839200" cy="2970012"/>
          </a:xfrm>
          <a:prstGeom prst="rect">
            <a:avLst/>
          </a:prstGeom>
          <a:noFill/>
          <a:ln>
            <a:noFill/>
          </a:ln>
        </p:spPr>
      </p:pic>
      <p:sp>
        <p:nvSpPr>
          <p:cNvPr id="4090" name="Google Shape;4090;p259"/>
          <p:cNvSpPr txBox="1"/>
          <p:nvPr>
            <p:ph type="title"/>
          </p:nvPr>
        </p:nvSpPr>
        <p:spPr>
          <a:xfrm>
            <a:off x="798500" y="0"/>
            <a:ext cx="1026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0000FF"/>
                </a:solidFill>
              </a:rPr>
              <a:t>DEMO</a:t>
            </a:r>
            <a:endParaRPr sz="1800">
              <a:solidFill>
                <a:srgbClr val="0000FF"/>
              </a:solidFill>
            </a:endParaRPr>
          </a:p>
        </p:txBody>
      </p:sp>
      <p:sp>
        <p:nvSpPr>
          <p:cNvPr id="4091" name="Google Shape;4091;p259"/>
          <p:cNvSpPr txBox="1"/>
          <p:nvPr/>
        </p:nvSpPr>
        <p:spPr>
          <a:xfrm>
            <a:off x="103325" y="3543750"/>
            <a:ext cx="7503900" cy="1190100"/>
          </a:xfrm>
          <a:prstGeom prst="rect">
            <a:avLst/>
          </a:prstGeom>
          <a:noFill/>
          <a:ln>
            <a:noFill/>
          </a:ln>
        </p:spPr>
        <p:txBody>
          <a:bodyPr anchorCtr="0" anchor="ctr" bIns="91425" lIns="91425" spcFirstLastPara="1" rIns="91425" wrap="square" tIns="91425">
            <a:noAutofit/>
          </a:bodyPr>
          <a:lstStyle/>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Code is cloned from Gogs, built, tested and analyzed for bugs and bad patterns (Gogs, Maven, SonarQube)</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The WAR artifact is pushed to Nexus Repository manager (Maven, Nexus)</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A container image (</a:t>
            </a:r>
            <a:r>
              <a:rPr i="1" lang="en" sz="1000">
                <a:solidFill>
                  <a:srgbClr val="24292E"/>
                </a:solidFill>
              </a:rPr>
              <a:t>tasks:latest</a:t>
            </a:r>
            <a:r>
              <a:rPr lang="en" sz="1000">
                <a:solidFill>
                  <a:srgbClr val="24292E"/>
                </a:solidFill>
              </a:rPr>
              <a:t>) is built based on the </a:t>
            </a:r>
            <a:r>
              <a:rPr i="1" lang="en" sz="1000">
                <a:solidFill>
                  <a:srgbClr val="24292E"/>
                </a:solidFill>
              </a:rPr>
              <a:t>Tasks</a:t>
            </a:r>
            <a:r>
              <a:rPr lang="en" sz="1000">
                <a:solidFill>
                  <a:srgbClr val="24292E"/>
                </a:solidFill>
              </a:rPr>
              <a:t> application WAR artifact deployed on JBoss EAP 6 (S2I)</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The </a:t>
            </a:r>
            <a:r>
              <a:rPr i="1" lang="en" sz="1000">
                <a:solidFill>
                  <a:srgbClr val="24292E"/>
                </a:solidFill>
              </a:rPr>
              <a:t>Tasks</a:t>
            </a:r>
            <a:r>
              <a:rPr lang="en" sz="1000">
                <a:solidFill>
                  <a:srgbClr val="24292E"/>
                </a:solidFill>
              </a:rPr>
              <a:t> container image is deployed in a fresh new container in DEV project (OCP)</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If tests successful, the DEV image is tagged with the application version (</a:t>
            </a:r>
            <a:r>
              <a:rPr i="1" lang="en" sz="1000">
                <a:solidFill>
                  <a:srgbClr val="24292E"/>
                </a:solidFill>
              </a:rPr>
              <a:t>tasks:7.x</a:t>
            </a:r>
            <a:r>
              <a:rPr lang="en" sz="1000">
                <a:solidFill>
                  <a:srgbClr val="24292E"/>
                </a:solidFill>
              </a:rPr>
              <a:t>) in the STAGE project (OCP)</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The staged image is deployed in a fresh new container in the STAGE project (OCP)</a:t>
            </a:r>
            <a:endParaRPr sz="1000">
              <a:solidFill>
                <a:srgbClr val="24292E"/>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5" name="Shape 4095"/>
        <p:cNvGrpSpPr/>
        <p:nvPr/>
      </p:nvGrpSpPr>
      <p:grpSpPr>
        <a:xfrm>
          <a:off x="0" y="0"/>
          <a:ext cx="0" cy="0"/>
          <a:chOff x="0" y="0"/>
          <a:chExt cx="0" cy="0"/>
        </a:xfrm>
      </p:grpSpPr>
      <p:sp>
        <p:nvSpPr>
          <p:cNvPr id="4096" name="Google Shape;4096;p26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097" name="Google Shape;4097;p260"/>
          <p:cNvSpPr txBox="1"/>
          <p:nvPr/>
        </p:nvSpPr>
        <p:spPr>
          <a:xfrm>
            <a:off x="451900" y="1774200"/>
            <a:ext cx="2271300" cy="129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Proxima Nova"/>
                <a:ea typeface="Proxima Nova"/>
                <a:cs typeface="Proxima Nova"/>
                <a:sym typeface="Proxima Nova"/>
              </a:rPr>
              <a:t>DEMO 6</a:t>
            </a:r>
            <a:endParaRPr sz="2400">
              <a:latin typeface="Proxima Nova"/>
              <a:ea typeface="Proxima Nova"/>
              <a:cs typeface="Proxima Nova"/>
              <a:sym typeface="Proxima Nova"/>
            </a:endParaRPr>
          </a:p>
          <a:p>
            <a:pPr indent="0" lvl="0" marL="0" rtl="0">
              <a:spcBef>
                <a:spcPts val="0"/>
              </a:spcBef>
              <a:spcAft>
                <a:spcPts val="0"/>
              </a:spcAft>
              <a:buNone/>
            </a:pPr>
            <a:r>
              <a:rPr lang="en" sz="2400">
                <a:latin typeface="Proxima Nova"/>
                <a:ea typeface="Proxima Nova"/>
                <a:cs typeface="Proxima Nova"/>
                <a:sym typeface="Proxima Nova"/>
              </a:rPr>
              <a:t>OpenShift </a:t>
            </a:r>
            <a:br>
              <a:rPr lang="en" sz="2400">
                <a:latin typeface="Proxima Nova"/>
                <a:ea typeface="Proxima Nova"/>
                <a:cs typeface="Proxima Nova"/>
                <a:sym typeface="Proxima Nova"/>
              </a:rPr>
            </a:br>
            <a:r>
              <a:rPr lang="en" sz="2400">
                <a:latin typeface="Proxima Nova"/>
                <a:ea typeface="Proxima Nova"/>
                <a:cs typeface="Proxima Nova"/>
                <a:sym typeface="Proxima Nova"/>
              </a:rPr>
              <a:t>Pipelines</a:t>
            </a:r>
            <a:endParaRPr sz="2400">
              <a:latin typeface="Proxima Nova"/>
              <a:ea typeface="Proxima Nova"/>
              <a:cs typeface="Proxima Nova"/>
              <a:sym typeface="Proxima Nova"/>
            </a:endParaRPr>
          </a:p>
        </p:txBody>
      </p:sp>
      <p:pic>
        <p:nvPicPr>
          <p:cNvPr id="4098" name="Google Shape;4098;p260"/>
          <p:cNvPicPr preferRelativeResize="0"/>
          <p:nvPr/>
        </p:nvPicPr>
        <p:blipFill rotWithShape="1">
          <a:blip r:embed="rId3">
            <a:alphaModFix/>
          </a:blip>
          <a:srcRect b="589" l="13777" r="862" t="11413"/>
          <a:stretch/>
        </p:blipFill>
        <p:spPr>
          <a:xfrm>
            <a:off x="2647625" y="238775"/>
            <a:ext cx="5996175" cy="429867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2" name="Shape 4102"/>
        <p:cNvGrpSpPr/>
        <p:nvPr/>
      </p:nvGrpSpPr>
      <p:grpSpPr>
        <a:xfrm>
          <a:off x="0" y="0"/>
          <a:ext cx="0" cy="0"/>
          <a:chOff x="0" y="0"/>
          <a:chExt cx="0" cy="0"/>
        </a:xfrm>
      </p:grpSpPr>
      <p:sp>
        <p:nvSpPr>
          <p:cNvPr id="4103" name="Google Shape;4103;p261"/>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MICROSERVICES </a:t>
            </a:r>
            <a:endParaRPr/>
          </a:p>
          <a:p>
            <a:pPr indent="0" lvl="0" marL="0" rtl="0">
              <a:spcBef>
                <a:spcPts val="0"/>
              </a:spcBef>
              <a:spcAft>
                <a:spcPts val="0"/>
              </a:spcAft>
              <a:buNone/>
            </a:pPr>
            <a:r>
              <a:rPr lang="en"/>
              <a:t>INFRASTRUCTURE:</a:t>
            </a:r>
            <a:endParaRPr/>
          </a:p>
          <a:p>
            <a:pPr indent="0" lvl="0" marL="0">
              <a:spcBef>
                <a:spcPts val="0"/>
              </a:spcBef>
              <a:spcAft>
                <a:spcPts val="0"/>
              </a:spcAft>
              <a:buNone/>
            </a:pPr>
            <a:r>
              <a:rPr lang="en"/>
              <a:t>ISTIO SERVICE MESH</a:t>
            </a:r>
            <a:endParaRPr/>
          </a:p>
          <a:p>
            <a:pPr indent="0" lvl="0" marL="0" rtl="0">
              <a:spcBef>
                <a:spcPts val="0"/>
              </a:spcBef>
              <a:spcAft>
                <a:spcPts val="0"/>
              </a:spcAft>
              <a:buNone/>
            </a:pPr>
            <a:r>
              <a:rPr lang="en"/>
              <a:t>DEMO</a:t>
            </a:r>
            <a:endParaRPr/>
          </a:p>
          <a:p>
            <a:pPr indent="0" lvl="0" marL="0" rtl="0">
              <a:spcBef>
                <a:spcPts val="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7" name="Shape 4107"/>
        <p:cNvGrpSpPr/>
        <p:nvPr/>
      </p:nvGrpSpPr>
      <p:grpSpPr>
        <a:xfrm>
          <a:off x="0" y="0"/>
          <a:ext cx="0" cy="0"/>
          <a:chOff x="0" y="0"/>
          <a:chExt cx="0" cy="0"/>
        </a:xfrm>
      </p:grpSpPr>
      <p:sp>
        <p:nvSpPr>
          <p:cNvPr id="4108" name="Google Shape;4108;p262"/>
          <p:cNvSpPr txBox="1"/>
          <p:nvPr>
            <p:ph type="title"/>
          </p:nvPr>
        </p:nvSpPr>
        <p:spPr>
          <a:xfrm>
            <a:off x="134350" y="104500"/>
            <a:ext cx="4060800" cy="350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Microservices - Patterns</a:t>
            </a:r>
            <a:endParaRPr/>
          </a:p>
        </p:txBody>
      </p:sp>
      <p:sp>
        <p:nvSpPr>
          <p:cNvPr id="4109" name="Google Shape;4109;p26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4110" name="Google Shape;4110;p262"/>
          <p:cNvGraphicFramePr/>
          <p:nvPr/>
        </p:nvGraphicFramePr>
        <p:xfrm>
          <a:off x="664075" y="626144"/>
          <a:ext cx="3000000" cy="3000000"/>
        </p:xfrm>
        <a:graphic>
          <a:graphicData uri="http://schemas.openxmlformats.org/drawingml/2006/table">
            <a:tbl>
              <a:tblPr>
                <a:noFill/>
                <a:tableStyleId>{F1CB56CA-6DEF-43DB-B557-9269287850F6}</a:tableStyleId>
              </a:tblPr>
              <a:tblGrid>
                <a:gridCol w="1827400"/>
                <a:gridCol w="6291300"/>
              </a:tblGrid>
              <a:tr h="10808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Clr>
                          <a:schemeClr val="dk1"/>
                        </a:buClr>
                        <a:buSzPts val="1100"/>
                        <a:buFont typeface="Arial"/>
                        <a:buNone/>
                      </a:pPr>
                      <a:r>
                        <a:rPr b="1" lang="en" sz="1100">
                          <a:solidFill>
                            <a:schemeClr val="dk1"/>
                          </a:solidFill>
                        </a:rPr>
                        <a:t>Aggregator</a:t>
                      </a:r>
                      <a:endParaRPr b="1" sz="1100">
                        <a:solidFill>
                          <a:schemeClr val="dk1"/>
                        </a:solidFill>
                      </a:endParaRPr>
                    </a:p>
                    <a:p>
                      <a:pPr indent="-298450" lvl="0" marL="457200" rtl="0">
                        <a:lnSpc>
                          <a:spcPct val="115000"/>
                        </a:lnSpc>
                        <a:spcBef>
                          <a:spcPts val="0"/>
                        </a:spcBef>
                        <a:spcAft>
                          <a:spcPts val="0"/>
                        </a:spcAft>
                        <a:buClr>
                          <a:schemeClr val="dk1"/>
                        </a:buClr>
                        <a:buSzPts val="1100"/>
                        <a:buChar char="●"/>
                      </a:pPr>
                      <a:r>
                        <a:rPr lang="en" sz="1100">
                          <a:solidFill>
                            <a:schemeClr val="dk1"/>
                          </a:solidFill>
                        </a:rPr>
                        <a:t>Usually used to build a composite services, 2nd layer.</a:t>
                      </a:r>
                      <a:endParaRPr sz="1100">
                        <a:solidFill>
                          <a:schemeClr val="dk1"/>
                        </a:solidFill>
                      </a:endParaRPr>
                    </a:p>
                    <a:p>
                      <a:pPr indent="-298450" lvl="0" marL="457200" rtl="0">
                        <a:lnSpc>
                          <a:spcPct val="115000"/>
                        </a:lnSpc>
                        <a:spcBef>
                          <a:spcPts val="0"/>
                        </a:spcBef>
                        <a:spcAft>
                          <a:spcPts val="0"/>
                        </a:spcAft>
                        <a:buClr>
                          <a:schemeClr val="dk1"/>
                        </a:buClr>
                        <a:buSzPts val="1100"/>
                        <a:buChar char="●"/>
                      </a:pPr>
                      <a:r>
                        <a:rPr lang="en" sz="1100">
                          <a:solidFill>
                            <a:schemeClr val="dk1"/>
                          </a:solidFill>
                        </a:rPr>
                        <a:t>It would just collect the data/response from each of the individual Microservices, apply business logic to it (if needed), and further publish it as a REST endpoint.</a:t>
                      </a:r>
                      <a:endParaRPr sz="1100">
                        <a:solidFill>
                          <a:schemeClr val="dk1"/>
                        </a:solidFill>
                      </a:endParaRPr>
                    </a:p>
                    <a:p>
                      <a:pPr indent="-298450" lvl="0" marL="457200" rtl="0">
                        <a:lnSpc>
                          <a:spcPct val="115000"/>
                        </a:lnSpc>
                        <a:spcBef>
                          <a:spcPts val="0"/>
                        </a:spcBef>
                        <a:spcAft>
                          <a:spcPts val="0"/>
                        </a:spcAft>
                        <a:buClr>
                          <a:schemeClr val="dk1"/>
                        </a:buClr>
                        <a:buSzPts val="1100"/>
                        <a:buChar char="●"/>
                      </a:pPr>
                      <a:r>
                        <a:rPr lang="en" sz="1100">
                          <a:solidFill>
                            <a:schemeClr val="dk1"/>
                          </a:solidFill>
                        </a:rPr>
                        <a:t>Can be exposed for display or non-display consumers</a:t>
                      </a:r>
                      <a:endParaRPr/>
                    </a:p>
                  </a:txBody>
                  <a:tcPr marT="91425" marB="91425" marR="91425" marL="91425"/>
                </a:tc>
              </a:tr>
              <a:tr h="126527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Clr>
                          <a:schemeClr val="dk1"/>
                        </a:buClr>
                        <a:buSzPts val="1100"/>
                        <a:buFont typeface="Arial"/>
                        <a:buNone/>
                      </a:pPr>
                      <a:r>
                        <a:rPr b="1" lang="en" sz="1100">
                          <a:solidFill>
                            <a:schemeClr val="dk1"/>
                          </a:solidFill>
                        </a:rPr>
                        <a:t>Proxy (Gateway)</a:t>
                      </a:r>
                      <a:endParaRPr b="1" sz="1100">
                        <a:solidFill>
                          <a:schemeClr val="dk1"/>
                        </a:solidFill>
                      </a:endParaRPr>
                    </a:p>
                    <a:p>
                      <a:pPr indent="-298450" lvl="0" marL="457200" rtl="0">
                        <a:lnSpc>
                          <a:spcPct val="115000"/>
                        </a:lnSpc>
                        <a:spcBef>
                          <a:spcPts val="0"/>
                        </a:spcBef>
                        <a:spcAft>
                          <a:spcPts val="0"/>
                        </a:spcAft>
                        <a:buClr>
                          <a:schemeClr val="dk1"/>
                        </a:buClr>
                        <a:buSzPts val="1100"/>
                        <a:buChar char="●"/>
                      </a:pPr>
                      <a:r>
                        <a:rPr lang="en" sz="1100">
                          <a:solidFill>
                            <a:schemeClr val="dk1"/>
                          </a:solidFill>
                        </a:rPr>
                        <a:t>No aggregation needs to happen on the client but a different Microservices may be invoked based upon the business need.</a:t>
                      </a:r>
                      <a:endParaRPr sz="1100">
                        <a:solidFill>
                          <a:schemeClr val="dk1"/>
                        </a:solidFill>
                      </a:endParaRPr>
                    </a:p>
                    <a:p>
                      <a:pPr indent="-298450" lvl="0" marL="457200" rtl="0">
                        <a:lnSpc>
                          <a:spcPct val="115000"/>
                        </a:lnSpc>
                        <a:spcBef>
                          <a:spcPts val="0"/>
                        </a:spcBef>
                        <a:spcAft>
                          <a:spcPts val="0"/>
                        </a:spcAft>
                        <a:buClr>
                          <a:schemeClr val="dk1"/>
                        </a:buClr>
                        <a:buSzPts val="1100"/>
                        <a:buChar char="●"/>
                      </a:pPr>
                      <a:r>
                        <a:rPr lang="en" sz="1100">
                          <a:solidFill>
                            <a:schemeClr val="dk1"/>
                          </a:solidFill>
                        </a:rPr>
                        <a:t>The proxy may be a dumb proxy in which case it just delegates the request to one of the services. Alternatively, it may be a smart proxy where some data transformation is applied before the response is served to the client.</a:t>
                      </a:r>
                      <a:endParaRPr/>
                    </a:p>
                  </a:txBody>
                  <a:tcPr marT="91425" marB="91425" marR="91425" marL="91425"/>
                </a:tc>
              </a:tr>
              <a:tr h="89637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Clr>
                          <a:schemeClr val="dk1"/>
                        </a:buClr>
                        <a:buSzPts val="1100"/>
                        <a:buFont typeface="Arial"/>
                        <a:buNone/>
                      </a:pPr>
                      <a:r>
                        <a:rPr b="1" lang="en" sz="1100">
                          <a:solidFill>
                            <a:schemeClr val="dk1"/>
                          </a:solidFill>
                        </a:rPr>
                        <a:t>Chaining</a:t>
                      </a:r>
                      <a:endParaRPr b="1" sz="1100">
                        <a:solidFill>
                          <a:schemeClr val="dk1"/>
                        </a:solidFill>
                      </a:endParaRPr>
                    </a:p>
                    <a:p>
                      <a:pPr indent="-298450" lvl="0" marL="457200" rtl="0">
                        <a:lnSpc>
                          <a:spcPct val="115000"/>
                        </a:lnSpc>
                        <a:spcBef>
                          <a:spcPts val="0"/>
                        </a:spcBef>
                        <a:spcAft>
                          <a:spcPts val="0"/>
                        </a:spcAft>
                        <a:buClr>
                          <a:schemeClr val="dk1"/>
                        </a:buClr>
                        <a:buSzPts val="1100"/>
                        <a:buChar char="●"/>
                      </a:pPr>
                      <a:r>
                        <a:rPr lang="en" sz="1100">
                          <a:solidFill>
                            <a:schemeClr val="dk1"/>
                          </a:solidFill>
                        </a:rPr>
                        <a:t>Used to produce a single consolidated response out of multiple services in a synchronous manner.</a:t>
                      </a:r>
                      <a:endParaRPr sz="1100">
                        <a:solidFill>
                          <a:schemeClr val="dk1"/>
                        </a:solidFill>
                      </a:endParaRPr>
                    </a:p>
                    <a:p>
                      <a:pPr indent="-298450" lvl="0" marL="457200" rtl="0">
                        <a:lnSpc>
                          <a:spcPct val="115000"/>
                        </a:lnSpc>
                        <a:spcBef>
                          <a:spcPts val="0"/>
                        </a:spcBef>
                        <a:spcAft>
                          <a:spcPts val="0"/>
                        </a:spcAft>
                        <a:buClr>
                          <a:schemeClr val="dk1"/>
                        </a:buClr>
                        <a:buSzPts val="1100"/>
                        <a:buChar char="●"/>
                      </a:pPr>
                      <a:r>
                        <a:rPr lang="en" sz="1100">
                          <a:solidFill>
                            <a:schemeClr val="dk1"/>
                          </a:solidFill>
                        </a:rPr>
                        <a:t>The key point is that the client is blocked until the complete chain of request/response</a:t>
                      </a:r>
                      <a:endParaRPr/>
                    </a:p>
                  </a:txBody>
                  <a:tcPr marT="91425" marB="91425" marR="91425" marL="91425"/>
                </a:tc>
              </a:tr>
              <a:tr h="7119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Clr>
                          <a:schemeClr val="dk1"/>
                        </a:buClr>
                        <a:buSzPts val="1100"/>
                        <a:buFont typeface="Arial"/>
                        <a:buNone/>
                      </a:pPr>
                      <a:r>
                        <a:rPr b="1" lang="en" sz="1100">
                          <a:solidFill>
                            <a:schemeClr val="dk1"/>
                          </a:solidFill>
                        </a:rPr>
                        <a:t>Asynchronous</a:t>
                      </a:r>
                      <a:endParaRPr b="1" sz="1100">
                        <a:solidFill>
                          <a:schemeClr val="dk1"/>
                        </a:solidFill>
                      </a:endParaRPr>
                    </a:p>
                    <a:p>
                      <a:pPr indent="-298450" lvl="0" marL="457200" rtl="0">
                        <a:lnSpc>
                          <a:spcPct val="115000"/>
                        </a:lnSpc>
                        <a:spcBef>
                          <a:spcPts val="0"/>
                        </a:spcBef>
                        <a:spcAft>
                          <a:spcPts val="0"/>
                        </a:spcAft>
                        <a:buClr>
                          <a:schemeClr val="dk1"/>
                        </a:buClr>
                        <a:buSzPts val="1100"/>
                        <a:buChar char="●"/>
                      </a:pPr>
                      <a:r>
                        <a:rPr lang="en" sz="1100">
                          <a:solidFill>
                            <a:schemeClr val="dk1"/>
                          </a:solidFill>
                        </a:rPr>
                        <a:t>Usually a combination of REST request/response and pub/sub messaging may be used to accomplish the business need.</a:t>
                      </a:r>
                      <a:endParaRPr b="1" sz="1100">
                        <a:solidFill>
                          <a:schemeClr val="dk1"/>
                        </a:solidFill>
                      </a:endParaRPr>
                    </a:p>
                  </a:txBody>
                  <a:tcPr marT="91425" marB="91425" marR="91425" marL="91425"/>
                </a:tc>
              </a:tr>
            </a:tbl>
          </a:graphicData>
        </a:graphic>
      </p:graphicFrame>
      <p:pic>
        <p:nvPicPr>
          <p:cNvPr id="4111" name="Google Shape;4111;p262"/>
          <p:cNvPicPr preferRelativeResize="0"/>
          <p:nvPr/>
        </p:nvPicPr>
        <p:blipFill>
          <a:blip r:embed="rId3">
            <a:alphaModFix/>
          </a:blip>
          <a:stretch>
            <a:fillRect/>
          </a:stretch>
        </p:blipFill>
        <p:spPr>
          <a:xfrm>
            <a:off x="833749" y="799087"/>
            <a:ext cx="1496450" cy="765073"/>
          </a:xfrm>
          <a:prstGeom prst="rect">
            <a:avLst/>
          </a:prstGeom>
          <a:noFill/>
          <a:ln>
            <a:noFill/>
          </a:ln>
        </p:spPr>
      </p:pic>
      <p:pic>
        <p:nvPicPr>
          <p:cNvPr id="4112" name="Google Shape;4112;p262"/>
          <p:cNvPicPr preferRelativeResize="0"/>
          <p:nvPr/>
        </p:nvPicPr>
        <p:blipFill>
          <a:blip r:embed="rId4">
            <a:alphaModFix/>
          </a:blip>
          <a:stretch>
            <a:fillRect/>
          </a:stretch>
        </p:blipFill>
        <p:spPr>
          <a:xfrm>
            <a:off x="833738" y="1984261"/>
            <a:ext cx="1496475" cy="774539"/>
          </a:xfrm>
          <a:prstGeom prst="rect">
            <a:avLst/>
          </a:prstGeom>
          <a:noFill/>
          <a:ln>
            <a:noFill/>
          </a:ln>
        </p:spPr>
      </p:pic>
      <p:pic>
        <p:nvPicPr>
          <p:cNvPr id="4113" name="Google Shape;4113;p262"/>
          <p:cNvPicPr preferRelativeResize="0"/>
          <p:nvPr/>
        </p:nvPicPr>
        <p:blipFill>
          <a:blip r:embed="rId5">
            <a:alphaModFix/>
          </a:blip>
          <a:stretch>
            <a:fillRect/>
          </a:stretch>
        </p:blipFill>
        <p:spPr>
          <a:xfrm>
            <a:off x="833738" y="3090280"/>
            <a:ext cx="1496475" cy="836700"/>
          </a:xfrm>
          <a:prstGeom prst="rect">
            <a:avLst/>
          </a:prstGeom>
          <a:noFill/>
          <a:ln>
            <a:noFill/>
          </a:ln>
        </p:spPr>
      </p:pic>
      <p:pic>
        <p:nvPicPr>
          <p:cNvPr id="4114" name="Google Shape;4114;p262"/>
          <p:cNvPicPr preferRelativeResize="0"/>
          <p:nvPr/>
        </p:nvPicPr>
        <p:blipFill>
          <a:blip r:embed="rId6">
            <a:alphaModFix/>
          </a:blip>
          <a:stretch>
            <a:fillRect/>
          </a:stretch>
        </p:blipFill>
        <p:spPr>
          <a:xfrm>
            <a:off x="1090325" y="4050778"/>
            <a:ext cx="983300" cy="6185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8" name="Shape 4118"/>
        <p:cNvGrpSpPr/>
        <p:nvPr/>
      </p:nvGrpSpPr>
      <p:grpSpPr>
        <a:xfrm>
          <a:off x="0" y="0"/>
          <a:ext cx="0" cy="0"/>
          <a:chOff x="0" y="0"/>
          <a:chExt cx="0" cy="0"/>
        </a:xfrm>
      </p:grpSpPr>
      <p:sp>
        <p:nvSpPr>
          <p:cNvPr id="4119" name="Google Shape;4119;p263"/>
          <p:cNvSpPr txBox="1"/>
          <p:nvPr>
            <p:ph type="title"/>
          </p:nvPr>
        </p:nvSpPr>
        <p:spPr>
          <a:xfrm>
            <a:off x="134350" y="104500"/>
            <a:ext cx="6143700" cy="35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Microservices - eCommerce Demo</a:t>
            </a:r>
            <a:endParaRPr/>
          </a:p>
        </p:txBody>
      </p:sp>
      <p:sp>
        <p:nvSpPr>
          <p:cNvPr id="4120" name="Google Shape;4120;p26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121" name="Google Shape;4121;p263"/>
          <p:cNvPicPr preferRelativeResize="0"/>
          <p:nvPr/>
        </p:nvPicPr>
        <p:blipFill>
          <a:blip r:embed="rId3">
            <a:alphaModFix/>
          </a:blip>
          <a:stretch>
            <a:fillRect/>
          </a:stretch>
        </p:blipFill>
        <p:spPr>
          <a:xfrm>
            <a:off x="6519353" y="455200"/>
            <a:ext cx="1066800" cy="1990725"/>
          </a:xfrm>
          <a:prstGeom prst="rect">
            <a:avLst/>
          </a:prstGeom>
          <a:noFill/>
          <a:ln>
            <a:noFill/>
          </a:ln>
        </p:spPr>
      </p:pic>
      <p:pic>
        <p:nvPicPr>
          <p:cNvPr id="4122" name="Google Shape;4122;p263"/>
          <p:cNvPicPr preferRelativeResize="0"/>
          <p:nvPr/>
        </p:nvPicPr>
        <p:blipFill>
          <a:blip r:embed="rId4">
            <a:alphaModFix/>
          </a:blip>
          <a:stretch>
            <a:fillRect/>
          </a:stretch>
        </p:blipFill>
        <p:spPr>
          <a:xfrm>
            <a:off x="7115403" y="809500"/>
            <a:ext cx="1066800" cy="1990725"/>
          </a:xfrm>
          <a:prstGeom prst="rect">
            <a:avLst/>
          </a:prstGeom>
          <a:noFill/>
          <a:ln>
            <a:noFill/>
          </a:ln>
        </p:spPr>
      </p:pic>
      <p:pic>
        <p:nvPicPr>
          <p:cNvPr id="4123" name="Google Shape;4123;p263"/>
          <p:cNvPicPr preferRelativeResize="0"/>
          <p:nvPr/>
        </p:nvPicPr>
        <p:blipFill>
          <a:blip r:embed="rId5">
            <a:alphaModFix/>
          </a:blip>
          <a:stretch>
            <a:fillRect/>
          </a:stretch>
        </p:blipFill>
        <p:spPr>
          <a:xfrm>
            <a:off x="7721078" y="1270950"/>
            <a:ext cx="1066800" cy="1990725"/>
          </a:xfrm>
          <a:prstGeom prst="rect">
            <a:avLst/>
          </a:prstGeom>
          <a:noFill/>
          <a:ln>
            <a:noFill/>
          </a:ln>
        </p:spPr>
      </p:pic>
      <p:pic>
        <p:nvPicPr>
          <p:cNvPr id="4124" name="Google Shape;4124;p263"/>
          <p:cNvPicPr preferRelativeResize="0"/>
          <p:nvPr/>
        </p:nvPicPr>
        <p:blipFill>
          <a:blip r:embed="rId6">
            <a:alphaModFix/>
          </a:blip>
          <a:stretch>
            <a:fillRect/>
          </a:stretch>
        </p:blipFill>
        <p:spPr>
          <a:xfrm>
            <a:off x="4971845" y="2675225"/>
            <a:ext cx="2191879" cy="1718375"/>
          </a:xfrm>
          <a:prstGeom prst="rect">
            <a:avLst/>
          </a:prstGeom>
          <a:noFill/>
          <a:ln>
            <a:noFill/>
          </a:ln>
        </p:spPr>
      </p:pic>
      <p:sp>
        <p:nvSpPr>
          <p:cNvPr id="4125" name="Google Shape;4125;p263"/>
          <p:cNvSpPr txBox="1"/>
          <p:nvPr/>
        </p:nvSpPr>
        <p:spPr>
          <a:xfrm>
            <a:off x="374950" y="766325"/>
            <a:ext cx="4749300" cy="3511800"/>
          </a:xfrm>
          <a:prstGeom prst="rect">
            <a:avLst/>
          </a:prstGeom>
          <a:noFill/>
          <a:ln>
            <a:noFill/>
          </a:ln>
        </p:spPr>
        <p:txBody>
          <a:bodyPr anchorCtr="0" anchor="ctr" bIns="91425" lIns="91425" spcFirstLastPara="1" rIns="91425" wrap="square" tIns="91425">
            <a:noAutofit/>
          </a:bodyPr>
          <a:lstStyle/>
          <a:p>
            <a:pPr indent="-342900" lvl="0" marL="457200" rtl="0">
              <a:lnSpc>
                <a:spcPct val="115000"/>
              </a:lnSpc>
              <a:spcBef>
                <a:spcPts val="0"/>
              </a:spcBef>
              <a:spcAft>
                <a:spcPts val="0"/>
              </a:spcAft>
              <a:buClr>
                <a:schemeClr val="dk1"/>
              </a:buClr>
              <a:buSzPts val="1800"/>
              <a:buChar char="●"/>
            </a:pPr>
            <a:r>
              <a:rPr lang="en" sz="1800"/>
              <a:t>eCommerce Monolithic Architecture</a:t>
            </a:r>
            <a:endParaRPr sz="1800"/>
          </a:p>
          <a:p>
            <a:pPr indent="-342900" lvl="0" marL="457200" rtl="0">
              <a:lnSpc>
                <a:spcPct val="115000"/>
              </a:lnSpc>
              <a:spcBef>
                <a:spcPts val="0"/>
              </a:spcBef>
              <a:spcAft>
                <a:spcPts val="0"/>
              </a:spcAft>
              <a:buClr>
                <a:schemeClr val="dk1"/>
              </a:buClr>
              <a:buSzPts val="1800"/>
              <a:buChar char="●"/>
            </a:pPr>
            <a:r>
              <a:rPr lang="en" sz="1800"/>
              <a:t>Modules are packages with dependencies </a:t>
            </a:r>
            <a:endParaRPr sz="1800"/>
          </a:p>
          <a:p>
            <a:pPr indent="-342900" lvl="0" marL="457200" rtl="0">
              <a:lnSpc>
                <a:spcPct val="115000"/>
              </a:lnSpc>
              <a:spcBef>
                <a:spcPts val="0"/>
              </a:spcBef>
              <a:spcAft>
                <a:spcPts val="0"/>
              </a:spcAft>
              <a:buClr>
                <a:schemeClr val="dk1"/>
              </a:buClr>
              <a:buSzPts val="1800"/>
              <a:buChar char="●"/>
            </a:pPr>
            <a:r>
              <a:rPr lang="en" sz="1800"/>
              <a:t>modules integration hard wired and tightly coupled</a:t>
            </a:r>
            <a:endParaRPr sz="1800"/>
          </a:p>
          <a:p>
            <a:pPr indent="-342900" lvl="0" marL="457200" rtl="0">
              <a:lnSpc>
                <a:spcPct val="115000"/>
              </a:lnSpc>
              <a:spcBef>
                <a:spcPts val="0"/>
              </a:spcBef>
              <a:spcAft>
                <a:spcPts val="0"/>
              </a:spcAft>
              <a:buClr>
                <a:schemeClr val="dk1"/>
              </a:buClr>
              <a:buSzPts val="1800"/>
              <a:buChar char="●"/>
            </a:pPr>
            <a:r>
              <a:rPr lang="en" sz="1800"/>
              <a:t>No module level Scaling/Elasticity as they all run with the same SLA</a:t>
            </a:r>
            <a:endParaRPr sz="1800"/>
          </a:p>
          <a:p>
            <a:pPr indent="-342900" lvl="0" marL="457200" rtl="0">
              <a:lnSpc>
                <a:spcPct val="115000"/>
              </a:lnSpc>
              <a:spcBef>
                <a:spcPts val="0"/>
              </a:spcBef>
              <a:spcAft>
                <a:spcPts val="0"/>
              </a:spcAft>
              <a:buClr>
                <a:schemeClr val="dk1"/>
              </a:buClr>
              <a:buSzPts val="1800"/>
              <a:buChar char="●"/>
            </a:pPr>
            <a:r>
              <a:rPr lang="en" sz="1800"/>
              <a:t>One technology for all modules</a:t>
            </a:r>
            <a:endParaRPr sz="1800"/>
          </a:p>
          <a:p>
            <a:pPr indent="-342900" lvl="0" marL="457200" rtl="0">
              <a:lnSpc>
                <a:spcPct val="115000"/>
              </a:lnSpc>
              <a:spcBef>
                <a:spcPts val="0"/>
              </a:spcBef>
              <a:spcAft>
                <a:spcPts val="0"/>
              </a:spcAft>
              <a:buClr>
                <a:schemeClr val="dk1"/>
              </a:buClr>
              <a:buSzPts val="1800"/>
              <a:buChar char="●"/>
            </a:pPr>
            <a:r>
              <a:rPr lang="en" sz="1800"/>
              <a:t>One module failure breaks whole functionality</a:t>
            </a:r>
            <a:endParaRPr sz="1800"/>
          </a:p>
          <a:p>
            <a:pPr indent="-342900" lvl="0" marL="457200" rtl="0">
              <a:lnSpc>
                <a:spcPct val="115000"/>
              </a:lnSpc>
              <a:spcBef>
                <a:spcPts val="0"/>
              </a:spcBef>
              <a:spcAft>
                <a:spcPts val="0"/>
              </a:spcAft>
              <a:buClr>
                <a:schemeClr val="dk1"/>
              </a:buClr>
              <a:buSzPts val="1800"/>
              <a:buChar char="●"/>
            </a:pPr>
            <a:r>
              <a:rPr lang="en" sz="1800"/>
              <a:t>resources are not properly shared</a:t>
            </a:r>
            <a:endParaRPr sz="1800"/>
          </a:p>
        </p:txBody>
      </p:sp>
      <p:sp>
        <p:nvSpPr>
          <p:cNvPr id="4126" name="Google Shape;4126;p263"/>
          <p:cNvSpPr txBox="1"/>
          <p:nvPr/>
        </p:nvSpPr>
        <p:spPr>
          <a:xfrm>
            <a:off x="7721075" y="3261675"/>
            <a:ext cx="1134300" cy="4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Monolithic</a:t>
            </a:r>
            <a:endParaRPr b="1"/>
          </a:p>
        </p:txBody>
      </p:sp>
      <p:sp>
        <p:nvSpPr>
          <p:cNvPr id="4127" name="Google Shape;4127;p263"/>
          <p:cNvSpPr txBox="1"/>
          <p:nvPr/>
        </p:nvSpPr>
        <p:spPr>
          <a:xfrm>
            <a:off x="5510250" y="4393600"/>
            <a:ext cx="1576800" cy="2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Utilization</a:t>
            </a:r>
            <a:endParaRPr b="1" sz="1000"/>
          </a:p>
        </p:txBody>
      </p:sp>
      <p:cxnSp>
        <p:nvCxnSpPr>
          <p:cNvPr id="4128" name="Google Shape;4128;p263"/>
          <p:cNvCxnSpPr>
            <a:stCxn id="4121" idx="1"/>
            <a:endCxn id="4124" idx="0"/>
          </p:cNvCxnSpPr>
          <p:nvPr/>
        </p:nvCxnSpPr>
        <p:spPr>
          <a:xfrm flipH="1">
            <a:off x="6067853" y="1450563"/>
            <a:ext cx="451500" cy="1224600"/>
          </a:xfrm>
          <a:prstGeom prst="bentConnector2">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2" name="Shape 4132"/>
        <p:cNvGrpSpPr/>
        <p:nvPr/>
      </p:nvGrpSpPr>
      <p:grpSpPr>
        <a:xfrm>
          <a:off x="0" y="0"/>
          <a:ext cx="0" cy="0"/>
          <a:chOff x="0" y="0"/>
          <a:chExt cx="0" cy="0"/>
        </a:xfrm>
      </p:grpSpPr>
      <p:sp>
        <p:nvSpPr>
          <p:cNvPr id="4133" name="Google Shape;4133;p264"/>
          <p:cNvSpPr txBox="1"/>
          <p:nvPr>
            <p:ph type="title"/>
          </p:nvPr>
        </p:nvSpPr>
        <p:spPr>
          <a:xfrm>
            <a:off x="134350" y="104500"/>
            <a:ext cx="7335900" cy="350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Microservices - eCommerce Modernized</a:t>
            </a:r>
            <a:endParaRPr/>
          </a:p>
        </p:txBody>
      </p:sp>
      <p:sp>
        <p:nvSpPr>
          <p:cNvPr id="4134" name="Google Shape;4134;p26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135" name="Google Shape;4135;p264"/>
          <p:cNvPicPr preferRelativeResize="0"/>
          <p:nvPr/>
        </p:nvPicPr>
        <p:blipFill>
          <a:blip r:embed="rId3">
            <a:alphaModFix/>
          </a:blip>
          <a:stretch>
            <a:fillRect/>
          </a:stretch>
        </p:blipFill>
        <p:spPr>
          <a:xfrm>
            <a:off x="4977950" y="685600"/>
            <a:ext cx="3770776" cy="2419751"/>
          </a:xfrm>
          <a:prstGeom prst="rect">
            <a:avLst/>
          </a:prstGeom>
          <a:noFill/>
          <a:ln>
            <a:noFill/>
          </a:ln>
        </p:spPr>
      </p:pic>
      <p:sp>
        <p:nvSpPr>
          <p:cNvPr id="4136" name="Google Shape;4136;p264"/>
          <p:cNvSpPr txBox="1"/>
          <p:nvPr/>
        </p:nvSpPr>
        <p:spPr>
          <a:xfrm>
            <a:off x="423025" y="932600"/>
            <a:ext cx="4451400" cy="206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Common challenges of distributed computing model</a:t>
            </a:r>
            <a:endParaRPr/>
          </a:p>
          <a:p>
            <a:pPr indent="-298450" lvl="0" marL="457200" rtl="0">
              <a:lnSpc>
                <a:spcPct val="115000"/>
              </a:lnSpc>
              <a:spcBef>
                <a:spcPts val="0"/>
              </a:spcBef>
              <a:spcAft>
                <a:spcPts val="0"/>
              </a:spcAft>
              <a:buClr>
                <a:schemeClr val="dk1"/>
              </a:buClr>
              <a:buSzPts val="1100"/>
              <a:buChar char="●"/>
            </a:pPr>
            <a:r>
              <a:rPr lang="en"/>
              <a:t>Discovery</a:t>
            </a:r>
            <a:endParaRPr/>
          </a:p>
          <a:p>
            <a:pPr indent="-298450" lvl="0" marL="457200" rtl="0">
              <a:lnSpc>
                <a:spcPct val="115000"/>
              </a:lnSpc>
              <a:spcBef>
                <a:spcPts val="0"/>
              </a:spcBef>
              <a:spcAft>
                <a:spcPts val="0"/>
              </a:spcAft>
              <a:buClr>
                <a:schemeClr val="dk1"/>
              </a:buClr>
              <a:buSzPts val="1100"/>
              <a:buChar char="●"/>
            </a:pPr>
            <a:r>
              <a:rPr lang="en"/>
              <a:t>Orchestration</a:t>
            </a:r>
            <a:endParaRPr/>
          </a:p>
          <a:p>
            <a:pPr indent="-298450" lvl="0" marL="457200" rtl="0">
              <a:lnSpc>
                <a:spcPct val="115000"/>
              </a:lnSpc>
              <a:spcBef>
                <a:spcPts val="0"/>
              </a:spcBef>
              <a:spcAft>
                <a:spcPts val="0"/>
              </a:spcAft>
              <a:buClr>
                <a:schemeClr val="dk1"/>
              </a:buClr>
              <a:buSzPts val="1100"/>
              <a:buChar char="●"/>
            </a:pPr>
            <a:r>
              <a:rPr lang="en"/>
              <a:t>Reliability </a:t>
            </a:r>
            <a:endParaRPr/>
          </a:p>
          <a:p>
            <a:pPr indent="-298450" lvl="0" marL="457200" rtl="0">
              <a:lnSpc>
                <a:spcPct val="115000"/>
              </a:lnSpc>
              <a:spcBef>
                <a:spcPts val="0"/>
              </a:spcBef>
              <a:spcAft>
                <a:spcPts val="0"/>
              </a:spcAft>
              <a:buClr>
                <a:schemeClr val="dk1"/>
              </a:buClr>
              <a:buSzPts val="1100"/>
              <a:buChar char="●"/>
            </a:pPr>
            <a:r>
              <a:rPr lang="en"/>
              <a:t>Resiliency</a:t>
            </a:r>
            <a:endParaRPr/>
          </a:p>
          <a:p>
            <a:pPr indent="-298450" lvl="0" marL="457200" rtl="0">
              <a:lnSpc>
                <a:spcPct val="115000"/>
              </a:lnSpc>
              <a:spcBef>
                <a:spcPts val="0"/>
              </a:spcBef>
              <a:spcAft>
                <a:spcPts val="0"/>
              </a:spcAft>
              <a:buClr>
                <a:schemeClr val="dk1"/>
              </a:buClr>
              <a:buSzPts val="1100"/>
              <a:buChar char="●"/>
            </a:pPr>
            <a:r>
              <a:rPr lang="en"/>
              <a:t>Scalability </a:t>
            </a:r>
            <a:endParaRPr/>
          </a:p>
        </p:txBody>
      </p:sp>
      <p:grpSp>
        <p:nvGrpSpPr>
          <p:cNvPr id="4137" name="Google Shape;4137;p264"/>
          <p:cNvGrpSpPr/>
          <p:nvPr/>
        </p:nvGrpSpPr>
        <p:grpSpPr>
          <a:xfrm>
            <a:off x="1532900" y="2923400"/>
            <a:ext cx="4199250" cy="1614450"/>
            <a:chOff x="1532900" y="2923400"/>
            <a:chExt cx="4199250" cy="1614450"/>
          </a:xfrm>
        </p:grpSpPr>
        <p:sp>
          <p:nvSpPr>
            <p:cNvPr id="4138" name="Google Shape;4138;p264"/>
            <p:cNvSpPr txBox="1"/>
            <p:nvPr/>
          </p:nvSpPr>
          <p:spPr>
            <a:xfrm>
              <a:off x="1532900" y="2923400"/>
              <a:ext cx="2413500" cy="4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A</a:t>
              </a:r>
              <a:r>
                <a:rPr b="1" lang="en" sz="1800">
                  <a:solidFill>
                    <a:schemeClr val="dk1"/>
                  </a:solidFill>
                </a:rPr>
                <a:t>ntifragile System</a:t>
              </a:r>
              <a:endParaRPr b="1" sz="1800">
                <a:solidFill>
                  <a:schemeClr val="dk1"/>
                </a:solidFill>
              </a:endParaRPr>
            </a:p>
          </p:txBody>
        </p:sp>
        <p:sp>
          <p:nvSpPr>
            <p:cNvPr id="4139" name="Google Shape;4139;p264"/>
            <p:cNvSpPr txBox="1"/>
            <p:nvPr/>
          </p:nvSpPr>
          <p:spPr>
            <a:xfrm>
              <a:off x="1638650" y="3309350"/>
              <a:ext cx="4093500" cy="122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Auto Scaling</a:t>
              </a:r>
              <a:endParaRPr/>
            </a:p>
            <a:p>
              <a:pPr indent="0" lvl="0" marL="0">
                <a:spcBef>
                  <a:spcPts val="0"/>
                </a:spcBef>
                <a:spcAft>
                  <a:spcPts val="0"/>
                </a:spcAft>
                <a:buNone/>
              </a:pPr>
              <a:r>
                <a:rPr lang="en"/>
                <a:t>Self Healing</a:t>
              </a:r>
              <a:endParaRPr/>
            </a:p>
            <a:p>
              <a:pPr indent="0" lvl="0" marL="0">
                <a:spcBef>
                  <a:spcPts val="0"/>
                </a:spcBef>
                <a:spcAft>
                  <a:spcPts val="0"/>
                </a:spcAft>
                <a:buNone/>
              </a:pPr>
              <a:r>
                <a:rPr lang="en"/>
                <a:t>Smaller deployment units (Microservices)</a:t>
              </a:r>
              <a:endParaRPr/>
            </a:p>
            <a:p>
              <a:pPr indent="0" lvl="0" marL="0">
                <a:spcBef>
                  <a:spcPts val="0"/>
                </a:spcBef>
                <a:spcAft>
                  <a:spcPts val="0"/>
                </a:spcAft>
                <a:buNone/>
              </a:pPr>
              <a:r>
                <a:rPr lang="en"/>
                <a:t>Design for failure (</a:t>
              </a:r>
              <a:r>
                <a:rPr lang="en"/>
                <a:t>Chaos engineering)</a:t>
              </a:r>
              <a:endParaRPr/>
            </a:p>
            <a:p>
              <a:pPr indent="0" lvl="0" marL="0">
                <a:spcBef>
                  <a:spcPts val="0"/>
                </a:spcBef>
                <a:spcAft>
                  <a:spcPts val="0"/>
                </a:spcAft>
                <a:buNone/>
              </a:pPr>
              <a:r>
                <a:rPr lang="en"/>
                <a:t>Continuous deployments (deployment strategies)</a:t>
              </a:r>
              <a:endParaRPr/>
            </a:p>
          </p:txBody>
        </p:sp>
      </p:grpSp>
      <p:cxnSp>
        <p:nvCxnSpPr>
          <p:cNvPr id="4140" name="Google Shape;4140;p264"/>
          <p:cNvCxnSpPr>
            <a:endCxn id="4139" idx="1"/>
          </p:cNvCxnSpPr>
          <p:nvPr/>
        </p:nvCxnSpPr>
        <p:spPr>
          <a:xfrm flipH="1" rot="-5400000">
            <a:off x="665000" y="2949950"/>
            <a:ext cx="1366200" cy="581100"/>
          </a:xfrm>
          <a:prstGeom prst="bentConnector2">
            <a:avLst/>
          </a:prstGeom>
          <a:noFill/>
          <a:ln cap="flat" cmpd="sng" w="9525">
            <a:solidFill>
              <a:schemeClr val="dk2"/>
            </a:solidFill>
            <a:prstDash val="solid"/>
            <a:round/>
            <a:headEnd len="med" w="med" type="none"/>
            <a:tailEnd len="med" w="med" type="triangle"/>
          </a:ln>
        </p:spPr>
      </p:cxnSp>
      <p:cxnSp>
        <p:nvCxnSpPr>
          <p:cNvPr id="4141" name="Google Shape;4141;p264"/>
          <p:cNvCxnSpPr>
            <a:stCxn id="4135" idx="2"/>
            <a:endCxn id="4139" idx="3"/>
          </p:cNvCxnSpPr>
          <p:nvPr/>
        </p:nvCxnSpPr>
        <p:spPr>
          <a:xfrm rot="5400000">
            <a:off x="5888638" y="2948751"/>
            <a:ext cx="818100" cy="1131300"/>
          </a:xfrm>
          <a:prstGeom prst="bent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5" name="Shape 4145"/>
        <p:cNvGrpSpPr/>
        <p:nvPr/>
      </p:nvGrpSpPr>
      <p:grpSpPr>
        <a:xfrm>
          <a:off x="0" y="0"/>
          <a:ext cx="0" cy="0"/>
          <a:chOff x="0" y="0"/>
          <a:chExt cx="0" cy="0"/>
        </a:xfrm>
      </p:grpSpPr>
      <p:sp>
        <p:nvSpPr>
          <p:cNvPr id="4146" name="Google Shape;4146;p265"/>
          <p:cNvSpPr txBox="1"/>
          <p:nvPr>
            <p:ph type="title"/>
          </p:nvPr>
        </p:nvSpPr>
        <p:spPr>
          <a:xfrm>
            <a:off x="7786425" y="0"/>
            <a:ext cx="1302300" cy="69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DEMO</a:t>
            </a:r>
            <a:endParaRPr/>
          </a:p>
        </p:txBody>
      </p:sp>
      <p:sp>
        <p:nvSpPr>
          <p:cNvPr id="4147" name="Google Shape;4147;p26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148" name="Google Shape;4148;p265"/>
          <p:cNvPicPr preferRelativeResize="0"/>
          <p:nvPr/>
        </p:nvPicPr>
        <p:blipFill>
          <a:blip r:embed="rId3">
            <a:alphaModFix/>
          </a:blip>
          <a:stretch>
            <a:fillRect/>
          </a:stretch>
        </p:blipFill>
        <p:spPr>
          <a:xfrm>
            <a:off x="484100" y="208325"/>
            <a:ext cx="3187099" cy="2191674"/>
          </a:xfrm>
          <a:prstGeom prst="rect">
            <a:avLst/>
          </a:prstGeom>
          <a:noFill/>
          <a:ln>
            <a:noFill/>
          </a:ln>
        </p:spPr>
      </p:pic>
      <p:pic>
        <p:nvPicPr>
          <p:cNvPr id="4149" name="Google Shape;4149;p265"/>
          <p:cNvPicPr preferRelativeResize="0"/>
          <p:nvPr/>
        </p:nvPicPr>
        <p:blipFill>
          <a:blip r:embed="rId4">
            <a:alphaModFix/>
          </a:blip>
          <a:stretch>
            <a:fillRect/>
          </a:stretch>
        </p:blipFill>
        <p:spPr>
          <a:xfrm>
            <a:off x="4009925" y="471000"/>
            <a:ext cx="3624100" cy="1866850"/>
          </a:xfrm>
          <a:prstGeom prst="rect">
            <a:avLst/>
          </a:prstGeom>
          <a:noFill/>
          <a:ln>
            <a:noFill/>
          </a:ln>
        </p:spPr>
      </p:pic>
      <p:sp>
        <p:nvSpPr>
          <p:cNvPr id="4150" name="Google Shape;4150;p265"/>
          <p:cNvSpPr txBox="1"/>
          <p:nvPr/>
        </p:nvSpPr>
        <p:spPr>
          <a:xfrm>
            <a:off x="216000" y="2769300"/>
            <a:ext cx="5129400" cy="1866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000">
                <a:solidFill>
                  <a:srgbClr val="24292E"/>
                </a:solidFill>
              </a:rPr>
              <a:t>There are several individual microservices and infrastructure components that make up this app:</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Catalog Service - Java application running on </a:t>
            </a:r>
            <a:r>
              <a:rPr lang="en" sz="1000" u="sng">
                <a:solidFill>
                  <a:srgbClr val="0366D6"/>
                </a:solidFill>
                <a:hlinkClick r:id="rId5"/>
              </a:rPr>
              <a:t>JBoss Web Server (Tomcat)</a:t>
            </a:r>
            <a:r>
              <a:rPr lang="en" sz="1000">
                <a:solidFill>
                  <a:srgbClr val="24292E"/>
                </a:solidFill>
              </a:rPr>
              <a:t> and MongoDB</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Cart Service - Spring Boot application</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Inventory Service - Java EE application running on </a:t>
            </a:r>
            <a:r>
              <a:rPr lang="en" sz="1000" u="sng">
                <a:solidFill>
                  <a:srgbClr val="0366D6"/>
                </a:solidFill>
                <a:hlinkClick r:id="rId6"/>
              </a:rPr>
              <a:t>JBoss EAP 7</a:t>
            </a:r>
            <a:r>
              <a:rPr lang="en" sz="1000">
                <a:solidFill>
                  <a:srgbClr val="24292E"/>
                </a:solidFill>
              </a:rPr>
              <a:t> and PostgreSQL</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Pricing Service - Business rules application for product pricing on </a:t>
            </a:r>
            <a:r>
              <a:rPr lang="en" sz="1000" u="sng">
                <a:solidFill>
                  <a:srgbClr val="0366D6"/>
                </a:solidFill>
                <a:hlinkClick r:id="rId7"/>
              </a:rPr>
              <a:t>JBoss BRMS</a:t>
            </a:r>
            <a:endParaRPr sz="1000" u="sng">
              <a:solidFill>
                <a:srgbClr val="0366D6"/>
              </a:solidFill>
              <a:hlinkClick r:id="rId8"/>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Review Service - WildFly Swarm service</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Rating Service - Vert.x service running on JDK for rating products</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Coolstore Gateway - Spring Boot + FIS (</a:t>
            </a:r>
            <a:r>
              <a:rPr lang="en" sz="1000" u="sng">
                <a:solidFill>
                  <a:srgbClr val="0366D6"/>
                </a:solidFill>
                <a:hlinkClick r:id="rId9"/>
              </a:rPr>
              <a:t>Camel</a:t>
            </a:r>
            <a:r>
              <a:rPr lang="en" sz="1000">
                <a:solidFill>
                  <a:srgbClr val="24292E"/>
                </a:solidFill>
              </a:rPr>
              <a:t>)</a:t>
            </a:r>
            <a:endParaRPr sz="1000">
              <a:solidFill>
                <a:srgbClr val="24292E"/>
              </a:solidFill>
            </a:endParaRPr>
          </a:p>
          <a:p>
            <a:pPr indent="-292100" lvl="0" marL="457200" rtl="0">
              <a:lnSpc>
                <a:spcPct val="115000"/>
              </a:lnSpc>
              <a:spcBef>
                <a:spcPts val="0"/>
              </a:spcBef>
              <a:spcAft>
                <a:spcPts val="0"/>
              </a:spcAft>
              <a:buClr>
                <a:srgbClr val="24292E"/>
              </a:buClr>
              <a:buSzPts val="1000"/>
              <a:buAutoNum type="arabicPeriod"/>
            </a:pPr>
            <a:r>
              <a:rPr lang="en" sz="1000">
                <a:solidFill>
                  <a:srgbClr val="24292E"/>
                </a:solidFill>
              </a:rPr>
              <a:t>Web UI - A frontend based on </a:t>
            </a:r>
            <a:r>
              <a:rPr lang="en" sz="1000" u="sng">
                <a:solidFill>
                  <a:srgbClr val="0366D6"/>
                </a:solidFill>
                <a:hlinkClick r:id="rId10"/>
              </a:rPr>
              <a:t>AngularJS</a:t>
            </a:r>
            <a:r>
              <a:rPr lang="en" sz="1000">
                <a:solidFill>
                  <a:srgbClr val="24292E"/>
                </a:solidFill>
              </a:rPr>
              <a:t> and </a:t>
            </a:r>
            <a:r>
              <a:rPr lang="en" sz="1000" u="sng">
                <a:solidFill>
                  <a:srgbClr val="0366D6"/>
                </a:solidFill>
                <a:hlinkClick r:id="rId11"/>
              </a:rPr>
              <a:t>PatternFly</a:t>
            </a:r>
            <a:r>
              <a:rPr lang="en" sz="1000">
                <a:solidFill>
                  <a:srgbClr val="24292E"/>
                </a:solidFill>
              </a:rPr>
              <a:t> running in a </a:t>
            </a:r>
            <a:r>
              <a:rPr lang="en" sz="1000" u="sng">
                <a:solidFill>
                  <a:srgbClr val="0366D6"/>
                </a:solidFill>
                <a:hlinkClick r:id="rId12"/>
              </a:rPr>
              <a:t>Node.js</a:t>
            </a:r>
            <a:r>
              <a:rPr lang="en" sz="1000">
                <a:solidFill>
                  <a:srgbClr val="24292E"/>
                </a:solidFill>
              </a:rPr>
              <a:t> container.</a:t>
            </a:r>
            <a:endParaRPr sz="1000">
              <a:solidFill>
                <a:srgbClr val="24292E"/>
              </a:solidFill>
            </a:endParaRPr>
          </a:p>
        </p:txBody>
      </p:sp>
      <p:pic>
        <p:nvPicPr>
          <p:cNvPr id="4151" name="Google Shape;4151;p265"/>
          <p:cNvPicPr preferRelativeResize="0"/>
          <p:nvPr/>
        </p:nvPicPr>
        <p:blipFill>
          <a:blip r:embed="rId13">
            <a:alphaModFix/>
          </a:blip>
          <a:stretch>
            <a:fillRect/>
          </a:stretch>
        </p:blipFill>
        <p:spPr>
          <a:xfrm>
            <a:off x="5499677" y="2488325"/>
            <a:ext cx="3351564" cy="21478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5" name="Shape 4155"/>
        <p:cNvGrpSpPr/>
        <p:nvPr/>
      </p:nvGrpSpPr>
      <p:grpSpPr>
        <a:xfrm>
          <a:off x="0" y="0"/>
          <a:ext cx="0" cy="0"/>
          <a:chOff x="0" y="0"/>
          <a:chExt cx="0" cy="0"/>
        </a:xfrm>
      </p:grpSpPr>
      <p:sp>
        <p:nvSpPr>
          <p:cNvPr id="4156" name="Google Shape;4156;p26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57" name="Google Shape;4157;p26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YOU NEED FOR MICROSERVICES?</a:t>
            </a:r>
            <a:endParaRPr/>
          </a:p>
        </p:txBody>
      </p:sp>
      <p:sp>
        <p:nvSpPr>
          <p:cNvPr id="4158" name="Google Shape;4158;p266"/>
          <p:cNvSpPr/>
          <p:nvPr/>
        </p:nvSpPr>
        <p:spPr>
          <a:xfrm>
            <a:off x="2923500" y="1562425"/>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Visibility &amp; Reporting</a:t>
            </a:r>
            <a:endParaRPr sz="1300">
              <a:latin typeface="Overpass"/>
              <a:ea typeface="Overpass"/>
              <a:cs typeface="Overpass"/>
              <a:sym typeface="Overpass"/>
            </a:endParaRPr>
          </a:p>
        </p:txBody>
      </p:sp>
      <p:sp>
        <p:nvSpPr>
          <p:cNvPr id="4159" name="Google Shape;4159;p266"/>
          <p:cNvSpPr/>
          <p:nvPr/>
        </p:nvSpPr>
        <p:spPr>
          <a:xfrm>
            <a:off x="2923500" y="2090143"/>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Resilience &amp; Fault Tolerance</a:t>
            </a:r>
            <a:endParaRPr sz="1300">
              <a:latin typeface="Overpass"/>
              <a:ea typeface="Overpass"/>
              <a:cs typeface="Overpass"/>
              <a:sym typeface="Overpass"/>
            </a:endParaRPr>
          </a:p>
        </p:txBody>
      </p:sp>
      <p:sp>
        <p:nvSpPr>
          <p:cNvPr id="4160" name="Google Shape;4160;p266"/>
          <p:cNvSpPr/>
          <p:nvPr/>
        </p:nvSpPr>
        <p:spPr>
          <a:xfrm>
            <a:off x="2923500" y="2617862"/>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Routing  &amp; Traffic Control</a:t>
            </a:r>
            <a:endParaRPr sz="1300">
              <a:latin typeface="Overpass"/>
              <a:ea typeface="Overpass"/>
              <a:cs typeface="Overpass"/>
              <a:sym typeface="Overpass"/>
            </a:endParaRPr>
          </a:p>
        </p:txBody>
      </p:sp>
      <p:sp>
        <p:nvSpPr>
          <p:cNvPr id="4161" name="Google Shape;4161;p266"/>
          <p:cNvSpPr/>
          <p:nvPr/>
        </p:nvSpPr>
        <p:spPr>
          <a:xfrm>
            <a:off x="2923500" y="3145580"/>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Identity &amp; Security</a:t>
            </a:r>
            <a:endParaRPr sz="1300">
              <a:latin typeface="Overpass"/>
              <a:ea typeface="Overpass"/>
              <a:cs typeface="Overpass"/>
              <a:sym typeface="Overpass"/>
            </a:endParaRPr>
          </a:p>
        </p:txBody>
      </p:sp>
      <p:sp>
        <p:nvSpPr>
          <p:cNvPr id="4162" name="Google Shape;4162;p266"/>
          <p:cNvSpPr/>
          <p:nvPr/>
        </p:nvSpPr>
        <p:spPr>
          <a:xfrm>
            <a:off x="2923500" y="3673299"/>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Policy Enforcement</a:t>
            </a:r>
            <a:endParaRPr sz="1300">
              <a:latin typeface="Overpass"/>
              <a:ea typeface="Overpass"/>
              <a:cs typeface="Overpass"/>
              <a:sym typeface="Overpas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957" name="Google Shape;957;p150"/>
          <p:cNvGrpSpPr/>
          <p:nvPr/>
        </p:nvGrpSpPr>
        <p:grpSpPr>
          <a:xfrm>
            <a:off x="1946375" y="1295266"/>
            <a:ext cx="1506300" cy="1645818"/>
            <a:chOff x="2838075" y="1626000"/>
            <a:chExt cx="1506300" cy="1661100"/>
          </a:xfrm>
        </p:grpSpPr>
        <p:sp>
          <p:nvSpPr>
            <p:cNvPr id="958" name="Google Shape;958;p150"/>
            <p:cNvSpPr/>
            <p:nvPr/>
          </p:nvSpPr>
          <p:spPr>
            <a:xfrm>
              <a:off x="2838075" y="1626000"/>
              <a:ext cx="1506300" cy="1661100"/>
            </a:xfrm>
            <a:prstGeom prst="rect">
              <a:avLst/>
            </a:prstGeom>
            <a:solidFill>
              <a:srgbClr val="B4A7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124D"/>
                  </a:solidFill>
                  <a:latin typeface="Overpass"/>
                  <a:ea typeface="Overpass"/>
                  <a:cs typeface="Overpass"/>
                  <a:sym typeface="Overpass"/>
                </a:rPr>
                <a:t>Virtual Machine</a:t>
              </a:r>
              <a:endParaRPr sz="1000">
                <a:solidFill>
                  <a:srgbClr val="20124D"/>
                </a:solidFill>
                <a:latin typeface="Overpass"/>
                <a:ea typeface="Overpass"/>
                <a:cs typeface="Overpass"/>
                <a:sym typeface="Overpass"/>
              </a:endParaRPr>
            </a:p>
          </p:txBody>
        </p:sp>
        <p:sp>
          <p:nvSpPr>
            <p:cNvPr id="959" name="Google Shape;959;p150"/>
            <p:cNvSpPr/>
            <p:nvPr/>
          </p:nvSpPr>
          <p:spPr>
            <a:xfrm>
              <a:off x="2927025" y="2051527"/>
              <a:ext cx="1328400" cy="359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960" name="Google Shape;960;p150"/>
            <p:cNvSpPr/>
            <p:nvPr/>
          </p:nvSpPr>
          <p:spPr>
            <a:xfrm>
              <a:off x="2927025" y="2445338"/>
              <a:ext cx="1328400" cy="359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sp>
          <p:nvSpPr>
            <p:cNvPr id="961" name="Google Shape;961;p150"/>
            <p:cNvSpPr/>
            <p:nvPr/>
          </p:nvSpPr>
          <p:spPr>
            <a:xfrm>
              <a:off x="2927025" y="2842365"/>
              <a:ext cx="1328400" cy="359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Operating System</a:t>
              </a:r>
              <a:endParaRPr sz="900">
                <a:solidFill>
                  <a:srgbClr val="FFFFFF"/>
                </a:solidFill>
                <a:latin typeface="Overpass"/>
                <a:ea typeface="Overpass"/>
                <a:cs typeface="Overpass"/>
                <a:sym typeface="Overpass"/>
              </a:endParaRPr>
            </a:p>
          </p:txBody>
        </p:sp>
      </p:grpSp>
      <p:sp>
        <p:nvSpPr>
          <p:cNvPr id="962" name="Google Shape;962;p150"/>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000000"/>
                </a:solidFill>
                <a:latin typeface="Overpass"/>
                <a:ea typeface="Overpass"/>
                <a:cs typeface="Overpass"/>
                <a:sym typeface="Overpass"/>
              </a:rPr>
              <a:t>VIRTUAL MACHINES AND CONTAINERS</a:t>
            </a:r>
            <a:endParaRPr sz="2800">
              <a:solidFill>
                <a:srgbClr val="000000"/>
              </a:solidFill>
              <a:latin typeface="Overpass"/>
              <a:ea typeface="Overpass"/>
              <a:cs typeface="Overpass"/>
              <a:sym typeface="Overpass"/>
            </a:endParaRPr>
          </a:p>
        </p:txBody>
      </p:sp>
      <p:grpSp>
        <p:nvGrpSpPr>
          <p:cNvPr id="963" name="Google Shape;963;p150"/>
          <p:cNvGrpSpPr/>
          <p:nvPr/>
        </p:nvGrpSpPr>
        <p:grpSpPr>
          <a:xfrm>
            <a:off x="1654563" y="3096950"/>
            <a:ext cx="2719513" cy="1451700"/>
            <a:chOff x="1730763" y="3249350"/>
            <a:chExt cx="2719513" cy="1451700"/>
          </a:xfrm>
        </p:grpSpPr>
        <p:sp>
          <p:nvSpPr>
            <p:cNvPr id="964" name="Google Shape;964;p150"/>
            <p:cNvSpPr txBox="1"/>
            <p:nvPr/>
          </p:nvSpPr>
          <p:spPr>
            <a:xfrm>
              <a:off x="1963575" y="3249350"/>
              <a:ext cx="2486700" cy="1451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600">
                  <a:solidFill>
                    <a:srgbClr val="000000"/>
                  </a:solidFill>
                  <a:latin typeface="Overpass"/>
                  <a:ea typeface="Overpass"/>
                  <a:cs typeface="Overpass"/>
                  <a:sym typeface="Overpass"/>
                </a:rPr>
                <a:t>VM Isolation</a:t>
              </a:r>
              <a:endParaRPr sz="1600">
                <a:solidFill>
                  <a:srgbClr val="000000"/>
                </a:solidFill>
                <a:latin typeface="Overpass"/>
                <a:ea typeface="Overpass"/>
                <a:cs typeface="Overpass"/>
                <a:sym typeface="Overpass"/>
              </a:endParaRPr>
            </a:p>
            <a:p>
              <a:pPr indent="0" lvl="0" marL="0" rtl="0">
                <a:lnSpc>
                  <a:spcPct val="115000"/>
                </a:lnSpc>
                <a:spcBef>
                  <a:spcPts val="0"/>
                </a:spcBef>
                <a:spcAft>
                  <a:spcPts val="0"/>
                </a:spcAft>
                <a:buNone/>
              </a:pPr>
              <a:r>
                <a:rPr lang="en" sz="1600">
                  <a:solidFill>
                    <a:srgbClr val="000000"/>
                  </a:solidFill>
                  <a:latin typeface="Overpass"/>
                  <a:ea typeface="Overpass"/>
                  <a:cs typeface="Overpass"/>
                  <a:sym typeface="Overpass"/>
                </a:rPr>
                <a:t>Complete OS</a:t>
              </a:r>
              <a:endParaRPr sz="1600">
                <a:latin typeface="Overpass"/>
                <a:ea typeface="Overpass"/>
                <a:cs typeface="Overpass"/>
                <a:sym typeface="Overpass"/>
              </a:endParaRPr>
            </a:p>
            <a:p>
              <a:pPr indent="0" lvl="0" marL="0" rtl="0">
                <a:lnSpc>
                  <a:spcPct val="115000"/>
                </a:lnSpc>
                <a:spcBef>
                  <a:spcPts val="0"/>
                </a:spcBef>
                <a:spcAft>
                  <a:spcPts val="0"/>
                </a:spcAft>
                <a:buNone/>
              </a:pPr>
              <a:r>
                <a:rPr lang="en" sz="1600">
                  <a:latin typeface="Overpass"/>
                  <a:ea typeface="Overpass"/>
                  <a:cs typeface="Overpass"/>
                  <a:sym typeface="Overpass"/>
                </a:rPr>
                <a:t>Static Compute</a:t>
              </a:r>
              <a:endParaRPr sz="1600">
                <a:latin typeface="Overpass"/>
                <a:ea typeface="Overpass"/>
                <a:cs typeface="Overpass"/>
                <a:sym typeface="Overpass"/>
              </a:endParaRPr>
            </a:p>
            <a:p>
              <a:pPr indent="0" lvl="0" marL="0" rtl="0">
                <a:lnSpc>
                  <a:spcPct val="115000"/>
                </a:lnSpc>
                <a:spcBef>
                  <a:spcPts val="0"/>
                </a:spcBef>
                <a:spcAft>
                  <a:spcPts val="0"/>
                </a:spcAft>
                <a:buNone/>
              </a:pPr>
              <a:r>
                <a:rPr lang="en" sz="1600">
                  <a:solidFill>
                    <a:srgbClr val="000000"/>
                  </a:solidFill>
                  <a:latin typeface="Overpass"/>
                  <a:ea typeface="Overpass"/>
                  <a:cs typeface="Overpass"/>
                  <a:sym typeface="Overpass"/>
                </a:rPr>
                <a:t>Static </a:t>
              </a:r>
              <a:r>
                <a:rPr lang="en" sz="1600">
                  <a:latin typeface="Overpass"/>
                  <a:ea typeface="Overpass"/>
                  <a:cs typeface="Overpass"/>
                  <a:sym typeface="Overpass"/>
                </a:rPr>
                <a:t>Memory</a:t>
              </a:r>
              <a:endParaRPr sz="1600">
                <a:latin typeface="Overpass"/>
                <a:ea typeface="Overpass"/>
                <a:cs typeface="Overpass"/>
                <a:sym typeface="Overpass"/>
              </a:endParaRPr>
            </a:p>
            <a:p>
              <a:pPr indent="0" lvl="0" marL="0" rtl="0">
                <a:lnSpc>
                  <a:spcPct val="115000"/>
                </a:lnSpc>
                <a:spcBef>
                  <a:spcPts val="0"/>
                </a:spcBef>
                <a:spcAft>
                  <a:spcPts val="0"/>
                </a:spcAft>
                <a:buNone/>
              </a:pPr>
              <a:r>
                <a:rPr lang="en" sz="1600">
                  <a:latin typeface="Overpass"/>
                  <a:ea typeface="Overpass"/>
                  <a:cs typeface="Overpass"/>
                  <a:sym typeface="Overpass"/>
                </a:rPr>
                <a:t>High Resource Usage</a:t>
              </a:r>
              <a:endParaRPr sz="1600">
                <a:latin typeface="Overpass"/>
                <a:ea typeface="Overpass"/>
                <a:cs typeface="Overpass"/>
                <a:sym typeface="Overpass"/>
              </a:endParaRPr>
            </a:p>
          </p:txBody>
        </p:sp>
        <p:sp>
          <p:nvSpPr>
            <p:cNvPr id="965" name="Google Shape;965;p150"/>
            <p:cNvSpPr/>
            <p:nvPr/>
          </p:nvSpPr>
          <p:spPr>
            <a:xfrm>
              <a:off x="1730763" y="3342154"/>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6" name="Google Shape;966;p150"/>
            <p:cNvSpPr/>
            <p:nvPr/>
          </p:nvSpPr>
          <p:spPr>
            <a:xfrm>
              <a:off x="1730763" y="3619014"/>
              <a:ext cx="251400" cy="251400"/>
            </a:xfrm>
            <a:prstGeom prst="mathMinus">
              <a:avLst>
                <a:gd fmla="val 23520" name="adj1"/>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7" name="Google Shape;967;p150"/>
            <p:cNvSpPr/>
            <p:nvPr/>
          </p:nvSpPr>
          <p:spPr>
            <a:xfrm>
              <a:off x="1730763" y="3895873"/>
              <a:ext cx="251400" cy="251400"/>
            </a:xfrm>
            <a:prstGeom prst="mathMinus">
              <a:avLst>
                <a:gd fmla="val 23520" name="adj1"/>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8" name="Google Shape;968;p150"/>
            <p:cNvSpPr/>
            <p:nvPr/>
          </p:nvSpPr>
          <p:spPr>
            <a:xfrm>
              <a:off x="1730763" y="4172733"/>
              <a:ext cx="251400" cy="251400"/>
            </a:xfrm>
            <a:prstGeom prst="mathMinus">
              <a:avLst>
                <a:gd fmla="val 23520" name="adj1"/>
              </a:avLst>
            </a:prstGeom>
            <a:solidFill>
              <a:srgbClr val="CC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69" name="Google Shape;969;p150"/>
            <p:cNvSpPr/>
            <p:nvPr/>
          </p:nvSpPr>
          <p:spPr>
            <a:xfrm>
              <a:off x="1730763" y="4449592"/>
              <a:ext cx="251400" cy="251400"/>
            </a:xfrm>
            <a:prstGeom prst="mathMinus">
              <a:avLst>
                <a:gd fmla="val 23520" name="adj1"/>
              </a:avLst>
            </a:prstGeom>
            <a:solidFill>
              <a:srgbClr val="CC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970" name="Google Shape;970;p150"/>
          <p:cNvGrpSpPr/>
          <p:nvPr/>
        </p:nvGrpSpPr>
        <p:grpSpPr>
          <a:xfrm>
            <a:off x="5098154" y="3096950"/>
            <a:ext cx="2791417" cy="1454779"/>
            <a:chOff x="5098154" y="3249350"/>
            <a:chExt cx="2791417" cy="1454779"/>
          </a:xfrm>
        </p:grpSpPr>
        <p:sp>
          <p:nvSpPr>
            <p:cNvPr id="971" name="Google Shape;971;p150"/>
            <p:cNvSpPr txBox="1"/>
            <p:nvPr/>
          </p:nvSpPr>
          <p:spPr>
            <a:xfrm>
              <a:off x="5331171" y="3249350"/>
              <a:ext cx="2558400" cy="1451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600">
                  <a:solidFill>
                    <a:srgbClr val="000000"/>
                  </a:solidFill>
                  <a:latin typeface="Overpass"/>
                  <a:ea typeface="Overpass"/>
                  <a:cs typeface="Overpass"/>
                  <a:sym typeface="Overpass"/>
                </a:rPr>
                <a:t>Container Isolation</a:t>
              </a:r>
              <a:endParaRPr sz="1600">
                <a:solidFill>
                  <a:srgbClr val="000000"/>
                </a:solidFill>
                <a:latin typeface="Overpass"/>
                <a:ea typeface="Overpass"/>
                <a:cs typeface="Overpass"/>
                <a:sym typeface="Overpass"/>
              </a:endParaRPr>
            </a:p>
            <a:p>
              <a:pPr indent="0" lvl="0" marL="0" rtl="0">
                <a:lnSpc>
                  <a:spcPct val="115000"/>
                </a:lnSpc>
                <a:spcBef>
                  <a:spcPts val="0"/>
                </a:spcBef>
                <a:spcAft>
                  <a:spcPts val="0"/>
                </a:spcAft>
                <a:buNone/>
              </a:pPr>
              <a:r>
                <a:rPr lang="en" sz="1600">
                  <a:solidFill>
                    <a:srgbClr val="000000"/>
                  </a:solidFill>
                  <a:latin typeface="Overpass"/>
                  <a:ea typeface="Overpass"/>
                  <a:cs typeface="Overpass"/>
                  <a:sym typeface="Overpass"/>
                </a:rPr>
                <a:t>Shared Kernel</a:t>
              </a:r>
              <a:endParaRPr sz="1600">
                <a:solidFill>
                  <a:srgbClr val="000000"/>
                </a:solidFill>
                <a:latin typeface="Overpass"/>
                <a:ea typeface="Overpass"/>
                <a:cs typeface="Overpass"/>
                <a:sym typeface="Overpass"/>
              </a:endParaRPr>
            </a:p>
            <a:p>
              <a:pPr indent="0" lvl="0" marL="0" rtl="0">
                <a:lnSpc>
                  <a:spcPct val="115000"/>
                </a:lnSpc>
                <a:spcBef>
                  <a:spcPts val="0"/>
                </a:spcBef>
                <a:spcAft>
                  <a:spcPts val="0"/>
                </a:spcAft>
                <a:buNone/>
              </a:pPr>
              <a:r>
                <a:rPr lang="en" sz="1600">
                  <a:solidFill>
                    <a:srgbClr val="000000"/>
                  </a:solidFill>
                  <a:latin typeface="Overpass"/>
                  <a:ea typeface="Overpass"/>
                  <a:cs typeface="Overpass"/>
                  <a:sym typeface="Overpass"/>
                </a:rPr>
                <a:t>Burstable Compute</a:t>
              </a:r>
              <a:endParaRPr sz="1600">
                <a:solidFill>
                  <a:srgbClr val="000000"/>
                </a:solidFill>
                <a:latin typeface="Overpass"/>
                <a:ea typeface="Overpass"/>
                <a:cs typeface="Overpass"/>
                <a:sym typeface="Overpass"/>
              </a:endParaRPr>
            </a:p>
            <a:p>
              <a:pPr indent="0" lvl="0" marL="0" rtl="0">
                <a:lnSpc>
                  <a:spcPct val="115000"/>
                </a:lnSpc>
                <a:spcBef>
                  <a:spcPts val="0"/>
                </a:spcBef>
                <a:spcAft>
                  <a:spcPts val="0"/>
                </a:spcAft>
                <a:buNone/>
              </a:pPr>
              <a:r>
                <a:rPr lang="en" sz="1600">
                  <a:solidFill>
                    <a:srgbClr val="000000"/>
                  </a:solidFill>
                  <a:latin typeface="Overpass"/>
                  <a:ea typeface="Overpass"/>
                  <a:cs typeface="Overpass"/>
                  <a:sym typeface="Overpass"/>
                </a:rPr>
                <a:t>Burstable </a:t>
              </a:r>
              <a:r>
                <a:rPr lang="en" sz="1600">
                  <a:latin typeface="Overpass"/>
                  <a:ea typeface="Overpass"/>
                  <a:cs typeface="Overpass"/>
                  <a:sym typeface="Overpass"/>
                </a:rPr>
                <a:t>Memory</a:t>
              </a:r>
              <a:endParaRPr sz="1600">
                <a:latin typeface="Overpass"/>
                <a:ea typeface="Overpass"/>
                <a:cs typeface="Overpass"/>
                <a:sym typeface="Overpass"/>
              </a:endParaRPr>
            </a:p>
            <a:p>
              <a:pPr indent="0" lvl="0" marL="0" rtl="0">
                <a:lnSpc>
                  <a:spcPct val="115000"/>
                </a:lnSpc>
                <a:spcBef>
                  <a:spcPts val="0"/>
                </a:spcBef>
                <a:spcAft>
                  <a:spcPts val="0"/>
                </a:spcAft>
                <a:buNone/>
              </a:pPr>
              <a:r>
                <a:rPr lang="en" sz="1600">
                  <a:latin typeface="Overpass"/>
                  <a:ea typeface="Overpass"/>
                  <a:cs typeface="Overpass"/>
                  <a:sym typeface="Overpass"/>
                </a:rPr>
                <a:t>Low Resource Usage</a:t>
              </a:r>
              <a:endParaRPr sz="1600">
                <a:latin typeface="Overpass"/>
                <a:ea typeface="Overpass"/>
                <a:cs typeface="Overpass"/>
                <a:sym typeface="Overpass"/>
              </a:endParaRPr>
            </a:p>
          </p:txBody>
        </p:sp>
        <p:sp>
          <p:nvSpPr>
            <p:cNvPr id="972" name="Google Shape;972;p150"/>
            <p:cNvSpPr/>
            <p:nvPr/>
          </p:nvSpPr>
          <p:spPr>
            <a:xfrm>
              <a:off x="5098154" y="3630741"/>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3" name="Google Shape;973;p150"/>
            <p:cNvSpPr/>
            <p:nvPr/>
          </p:nvSpPr>
          <p:spPr>
            <a:xfrm>
              <a:off x="5098154" y="3356746"/>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4" name="Google Shape;974;p150"/>
            <p:cNvSpPr/>
            <p:nvPr/>
          </p:nvSpPr>
          <p:spPr>
            <a:xfrm>
              <a:off x="5098154" y="4178733"/>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5" name="Google Shape;975;p150"/>
            <p:cNvSpPr/>
            <p:nvPr/>
          </p:nvSpPr>
          <p:spPr>
            <a:xfrm>
              <a:off x="5098154" y="3904737"/>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6" name="Google Shape;976;p150"/>
            <p:cNvSpPr/>
            <p:nvPr/>
          </p:nvSpPr>
          <p:spPr>
            <a:xfrm>
              <a:off x="5098154" y="4452729"/>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77" name="Google Shape;977;p150"/>
          <p:cNvGrpSpPr/>
          <p:nvPr/>
        </p:nvGrpSpPr>
        <p:grpSpPr>
          <a:xfrm>
            <a:off x="5405500" y="1295238"/>
            <a:ext cx="1506300" cy="1645875"/>
            <a:chOff x="4857000" y="1626000"/>
            <a:chExt cx="1506300" cy="1645875"/>
          </a:xfrm>
        </p:grpSpPr>
        <p:sp>
          <p:nvSpPr>
            <p:cNvPr id="978" name="Google Shape;978;p150"/>
            <p:cNvSpPr/>
            <p:nvPr/>
          </p:nvSpPr>
          <p:spPr>
            <a:xfrm>
              <a:off x="4857000" y="2912175"/>
              <a:ext cx="1506300" cy="359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Container Host</a:t>
              </a:r>
              <a:endParaRPr sz="1000">
                <a:solidFill>
                  <a:srgbClr val="FFFFFF"/>
                </a:solidFill>
                <a:latin typeface="Overpass"/>
                <a:ea typeface="Overpass"/>
                <a:cs typeface="Overpass"/>
                <a:sym typeface="Overpass"/>
              </a:endParaRPr>
            </a:p>
          </p:txBody>
        </p:sp>
        <p:sp>
          <p:nvSpPr>
            <p:cNvPr id="979" name="Google Shape;979;p150"/>
            <p:cNvSpPr/>
            <p:nvPr/>
          </p:nvSpPr>
          <p:spPr>
            <a:xfrm>
              <a:off x="4857000" y="1626000"/>
              <a:ext cx="1506300" cy="12576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74E13"/>
                  </a:solidFill>
                  <a:latin typeface="Overpass"/>
                  <a:ea typeface="Overpass"/>
                  <a:cs typeface="Overpass"/>
                  <a:sym typeface="Overpass"/>
                </a:rPr>
                <a:t>Container</a:t>
              </a:r>
              <a:endParaRPr sz="1000">
                <a:solidFill>
                  <a:srgbClr val="274E13"/>
                </a:solidFill>
                <a:latin typeface="Overpass"/>
                <a:ea typeface="Overpass"/>
                <a:cs typeface="Overpass"/>
                <a:sym typeface="Overpass"/>
              </a:endParaRPr>
            </a:p>
          </p:txBody>
        </p:sp>
        <p:sp>
          <p:nvSpPr>
            <p:cNvPr id="980" name="Google Shape;980;p150"/>
            <p:cNvSpPr/>
            <p:nvPr/>
          </p:nvSpPr>
          <p:spPr>
            <a:xfrm>
              <a:off x="4921500" y="2029079"/>
              <a:ext cx="1377300" cy="359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981" name="Google Shape;981;p150"/>
            <p:cNvSpPr/>
            <p:nvPr/>
          </p:nvSpPr>
          <p:spPr>
            <a:xfrm>
              <a:off x="4921500" y="2453077"/>
              <a:ext cx="1377300" cy="359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6" name="Shape 4166"/>
        <p:cNvGrpSpPr/>
        <p:nvPr/>
      </p:nvGrpSpPr>
      <p:grpSpPr>
        <a:xfrm>
          <a:off x="0" y="0"/>
          <a:ext cx="0" cy="0"/>
          <a:chOff x="0" y="0"/>
          <a:chExt cx="0" cy="0"/>
        </a:xfrm>
      </p:grpSpPr>
      <p:sp>
        <p:nvSpPr>
          <p:cNvPr id="4167" name="Google Shape;4167;p26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68" name="Google Shape;4168;p26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YOU NEED FOR MICROSERVICES?</a:t>
            </a:r>
            <a:endParaRPr/>
          </a:p>
        </p:txBody>
      </p:sp>
      <p:grpSp>
        <p:nvGrpSpPr>
          <p:cNvPr id="4169" name="Google Shape;4169;p267"/>
          <p:cNvGrpSpPr/>
          <p:nvPr/>
        </p:nvGrpSpPr>
        <p:grpSpPr>
          <a:xfrm>
            <a:off x="1399500" y="1562425"/>
            <a:ext cx="3297000" cy="2583374"/>
            <a:chOff x="1399500" y="1562425"/>
            <a:chExt cx="3297000" cy="2583374"/>
          </a:xfrm>
        </p:grpSpPr>
        <p:sp>
          <p:nvSpPr>
            <p:cNvPr id="4170" name="Google Shape;4170;p267"/>
            <p:cNvSpPr/>
            <p:nvPr/>
          </p:nvSpPr>
          <p:spPr>
            <a:xfrm>
              <a:off x="1399500" y="1562425"/>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Visibility &amp; Reporting</a:t>
              </a:r>
              <a:endParaRPr sz="1300">
                <a:latin typeface="Overpass"/>
                <a:ea typeface="Overpass"/>
                <a:cs typeface="Overpass"/>
                <a:sym typeface="Overpass"/>
              </a:endParaRPr>
            </a:p>
          </p:txBody>
        </p:sp>
        <p:sp>
          <p:nvSpPr>
            <p:cNvPr id="4171" name="Google Shape;4171;p267"/>
            <p:cNvSpPr/>
            <p:nvPr/>
          </p:nvSpPr>
          <p:spPr>
            <a:xfrm>
              <a:off x="1399500" y="2090143"/>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Resilience &amp; Fault Tolerance</a:t>
              </a:r>
              <a:endParaRPr sz="1300">
                <a:latin typeface="Overpass"/>
                <a:ea typeface="Overpass"/>
                <a:cs typeface="Overpass"/>
                <a:sym typeface="Overpass"/>
              </a:endParaRPr>
            </a:p>
          </p:txBody>
        </p:sp>
        <p:sp>
          <p:nvSpPr>
            <p:cNvPr id="4172" name="Google Shape;4172;p267"/>
            <p:cNvSpPr/>
            <p:nvPr/>
          </p:nvSpPr>
          <p:spPr>
            <a:xfrm>
              <a:off x="1399500" y="2617862"/>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Routing  &amp; Traffic Control</a:t>
              </a:r>
              <a:endParaRPr sz="1300">
                <a:latin typeface="Overpass"/>
                <a:ea typeface="Overpass"/>
                <a:cs typeface="Overpass"/>
                <a:sym typeface="Overpass"/>
              </a:endParaRPr>
            </a:p>
          </p:txBody>
        </p:sp>
        <p:sp>
          <p:nvSpPr>
            <p:cNvPr id="4173" name="Google Shape;4173;p267"/>
            <p:cNvSpPr/>
            <p:nvPr/>
          </p:nvSpPr>
          <p:spPr>
            <a:xfrm>
              <a:off x="1399500" y="3145580"/>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Identity &amp; Security</a:t>
              </a:r>
              <a:endParaRPr sz="1300">
                <a:latin typeface="Overpass"/>
                <a:ea typeface="Overpass"/>
                <a:cs typeface="Overpass"/>
                <a:sym typeface="Overpass"/>
              </a:endParaRPr>
            </a:p>
          </p:txBody>
        </p:sp>
        <p:sp>
          <p:nvSpPr>
            <p:cNvPr id="4174" name="Google Shape;4174;p267"/>
            <p:cNvSpPr/>
            <p:nvPr/>
          </p:nvSpPr>
          <p:spPr>
            <a:xfrm>
              <a:off x="1399500" y="3673299"/>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Policy Enforcement</a:t>
              </a:r>
              <a:endParaRPr sz="1300">
                <a:latin typeface="Overpass"/>
                <a:ea typeface="Overpass"/>
                <a:cs typeface="Overpass"/>
                <a:sym typeface="Overpass"/>
              </a:endParaRPr>
            </a:p>
          </p:txBody>
        </p:sp>
      </p:grpSp>
      <p:sp>
        <p:nvSpPr>
          <p:cNvPr id="4175" name="Google Shape;4175;p267"/>
          <p:cNvSpPr/>
          <p:nvPr/>
        </p:nvSpPr>
        <p:spPr>
          <a:xfrm>
            <a:off x="5039425" y="2690762"/>
            <a:ext cx="311100" cy="3267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6" name="Google Shape;4176;p267"/>
          <p:cNvSpPr/>
          <p:nvPr/>
        </p:nvSpPr>
        <p:spPr>
          <a:xfrm>
            <a:off x="5801975" y="4093895"/>
            <a:ext cx="2217600" cy="274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Infrastructure</a:t>
            </a:r>
            <a:endParaRPr>
              <a:latin typeface="Overpass"/>
              <a:ea typeface="Overpass"/>
              <a:cs typeface="Overpass"/>
              <a:sym typeface="Overpass"/>
            </a:endParaRPr>
          </a:p>
        </p:txBody>
      </p:sp>
      <p:sp>
        <p:nvSpPr>
          <p:cNvPr id="4177" name="Google Shape;4177;p267"/>
          <p:cNvSpPr/>
          <p:nvPr/>
        </p:nvSpPr>
        <p:spPr>
          <a:xfrm>
            <a:off x="5801975" y="1442625"/>
            <a:ext cx="2217600" cy="12939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Microservice</a:t>
            </a:r>
            <a:endParaRPr>
              <a:latin typeface="Overpass"/>
              <a:ea typeface="Overpass"/>
              <a:cs typeface="Overpass"/>
              <a:sym typeface="Overpass"/>
            </a:endParaRPr>
          </a:p>
        </p:txBody>
      </p:sp>
      <p:sp>
        <p:nvSpPr>
          <p:cNvPr id="4178" name="Google Shape;4178;p267"/>
          <p:cNvSpPr/>
          <p:nvPr/>
        </p:nvSpPr>
        <p:spPr>
          <a:xfrm>
            <a:off x="5895000" y="2009539"/>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Service Discovery</a:t>
            </a:r>
            <a:endParaRPr sz="800">
              <a:latin typeface="Overpass"/>
              <a:ea typeface="Overpass"/>
              <a:cs typeface="Overpass"/>
              <a:sym typeface="Overpass"/>
            </a:endParaRPr>
          </a:p>
        </p:txBody>
      </p:sp>
      <p:sp>
        <p:nvSpPr>
          <p:cNvPr id="4179" name="Google Shape;4179;p267"/>
          <p:cNvSpPr/>
          <p:nvPr/>
        </p:nvSpPr>
        <p:spPr>
          <a:xfrm>
            <a:off x="6924472" y="2009539"/>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Load Balancing</a:t>
            </a:r>
            <a:endParaRPr sz="800">
              <a:latin typeface="Overpass"/>
              <a:ea typeface="Overpass"/>
              <a:cs typeface="Overpass"/>
              <a:sym typeface="Overpass"/>
            </a:endParaRPr>
          </a:p>
        </p:txBody>
      </p:sp>
      <p:sp>
        <p:nvSpPr>
          <p:cNvPr id="4180" name="Google Shape;4180;p267"/>
          <p:cNvSpPr/>
          <p:nvPr/>
        </p:nvSpPr>
        <p:spPr>
          <a:xfrm>
            <a:off x="5895000" y="2233531"/>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Circuit Breaker</a:t>
            </a:r>
            <a:endParaRPr sz="800">
              <a:latin typeface="Overpass"/>
              <a:ea typeface="Overpass"/>
              <a:cs typeface="Overpass"/>
              <a:sym typeface="Overpass"/>
            </a:endParaRPr>
          </a:p>
        </p:txBody>
      </p:sp>
      <p:sp>
        <p:nvSpPr>
          <p:cNvPr id="4181" name="Google Shape;4181;p267"/>
          <p:cNvSpPr/>
          <p:nvPr/>
        </p:nvSpPr>
        <p:spPr>
          <a:xfrm>
            <a:off x="6924472" y="2233529"/>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Traffic Control</a:t>
            </a:r>
            <a:endParaRPr sz="800">
              <a:latin typeface="Overpass"/>
              <a:ea typeface="Overpass"/>
              <a:cs typeface="Overpass"/>
              <a:sym typeface="Overpass"/>
            </a:endParaRPr>
          </a:p>
        </p:txBody>
      </p:sp>
      <p:sp>
        <p:nvSpPr>
          <p:cNvPr id="4182" name="Google Shape;4182;p267"/>
          <p:cNvSpPr/>
          <p:nvPr/>
        </p:nvSpPr>
        <p:spPr>
          <a:xfrm>
            <a:off x="5895000" y="2457522"/>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Monitoring</a:t>
            </a:r>
            <a:endParaRPr sz="800">
              <a:latin typeface="Overpass"/>
              <a:ea typeface="Overpass"/>
              <a:cs typeface="Overpass"/>
              <a:sym typeface="Overpass"/>
            </a:endParaRPr>
          </a:p>
        </p:txBody>
      </p:sp>
      <p:sp>
        <p:nvSpPr>
          <p:cNvPr id="4183" name="Google Shape;4183;p267"/>
          <p:cNvSpPr/>
          <p:nvPr/>
        </p:nvSpPr>
        <p:spPr>
          <a:xfrm>
            <a:off x="6924472" y="2457520"/>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Tracing</a:t>
            </a:r>
            <a:endParaRPr sz="800">
              <a:latin typeface="Overpass"/>
              <a:ea typeface="Overpass"/>
              <a:cs typeface="Overpass"/>
              <a:sym typeface="Overpass"/>
            </a:endParaRPr>
          </a:p>
        </p:txBody>
      </p:sp>
      <p:sp>
        <p:nvSpPr>
          <p:cNvPr id="4184" name="Google Shape;4184;p267"/>
          <p:cNvSpPr/>
          <p:nvPr/>
        </p:nvSpPr>
        <p:spPr>
          <a:xfrm>
            <a:off x="5895000" y="1784852"/>
            <a:ext cx="2032500" cy="211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Business Logic</a:t>
            </a:r>
            <a:endParaRPr sz="800">
              <a:latin typeface="Overpass"/>
              <a:ea typeface="Overpass"/>
              <a:cs typeface="Overpass"/>
              <a:sym typeface="Overpass"/>
            </a:endParaRPr>
          </a:p>
        </p:txBody>
      </p:sp>
      <p:sp>
        <p:nvSpPr>
          <p:cNvPr id="4185" name="Google Shape;4185;p267"/>
          <p:cNvSpPr/>
          <p:nvPr/>
        </p:nvSpPr>
        <p:spPr>
          <a:xfrm>
            <a:off x="5801975" y="2769278"/>
            <a:ext cx="2217600" cy="12939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Netflix OSS</a:t>
            </a:r>
            <a:endParaRPr>
              <a:latin typeface="Overpass"/>
              <a:ea typeface="Overpass"/>
              <a:cs typeface="Overpass"/>
              <a:sym typeface="Overpass"/>
            </a:endParaRPr>
          </a:p>
        </p:txBody>
      </p:sp>
      <p:sp>
        <p:nvSpPr>
          <p:cNvPr id="4186" name="Google Shape;4186;p267"/>
          <p:cNvSpPr/>
          <p:nvPr/>
        </p:nvSpPr>
        <p:spPr>
          <a:xfrm>
            <a:off x="5895000" y="3094982"/>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Config Server</a:t>
            </a:r>
            <a:endParaRPr sz="800">
              <a:latin typeface="Overpass"/>
              <a:ea typeface="Overpass"/>
              <a:cs typeface="Overpass"/>
              <a:sym typeface="Overpass"/>
            </a:endParaRPr>
          </a:p>
        </p:txBody>
      </p:sp>
      <p:sp>
        <p:nvSpPr>
          <p:cNvPr id="4187" name="Google Shape;4187;p267"/>
          <p:cNvSpPr/>
          <p:nvPr/>
        </p:nvSpPr>
        <p:spPr>
          <a:xfrm>
            <a:off x="6924472" y="3094982"/>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Security Policies</a:t>
            </a:r>
            <a:endParaRPr sz="800">
              <a:latin typeface="Overpass"/>
              <a:ea typeface="Overpass"/>
              <a:cs typeface="Overpass"/>
              <a:sym typeface="Overpass"/>
            </a:endParaRPr>
          </a:p>
        </p:txBody>
      </p:sp>
      <p:sp>
        <p:nvSpPr>
          <p:cNvPr id="4188" name="Google Shape;4188;p267"/>
          <p:cNvSpPr/>
          <p:nvPr/>
        </p:nvSpPr>
        <p:spPr>
          <a:xfrm>
            <a:off x="5895000" y="3318974"/>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Service Registry</a:t>
            </a:r>
            <a:endParaRPr sz="800">
              <a:latin typeface="Overpass"/>
              <a:ea typeface="Overpass"/>
              <a:cs typeface="Overpass"/>
              <a:sym typeface="Overpass"/>
            </a:endParaRPr>
          </a:p>
        </p:txBody>
      </p:sp>
      <p:sp>
        <p:nvSpPr>
          <p:cNvPr id="4189" name="Google Shape;4189;p267"/>
          <p:cNvSpPr/>
          <p:nvPr/>
        </p:nvSpPr>
        <p:spPr>
          <a:xfrm>
            <a:off x="6924472" y="3318973"/>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Traffic Control</a:t>
            </a:r>
            <a:endParaRPr sz="800">
              <a:latin typeface="Overpass"/>
              <a:ea typeface="Overpass"/>
              <a:cs typeface="Overpass"/>
              <a:sym typeface="Overpass"/>
            </a:endParaRPr>
          </a:p>
        </p:txBody>
      </p:sp>
      <p:sp>
        <p:nvSpPr>
          <p:cNvPr id="4190" name="Google Shape;4190;p267"/>
          <p:cNvSpPr/>
          <p:nvPr/>
        </p:nvSpPr>
        <p:spPr>
          <a:xfrm>
            <a:off x="5895000" y="3542966"/>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Monitoring</a:t>
            </a:r>
            <a:endParaRPr sz="800">
              <a:latin typeface="Overpass"/>
              <a:ea typeface="Overpass"/>
              <a:cs typeface="Overpass"/>
              <a:sym typeface="Overpass"/>
            </a:endParaRPr>
          </a:p>
        </p:txBody>
      </p:sp>
      <p:sp>
        <p:nvSpPr>
          <p:cNvPr id="4191" name="Google Shape;4191;p267"/>
          <p:cNvSpPr/>
          <p:nvPr/>
        </p:nvSpPr>
        <p:spPr>
          <a:xfrm>
            <a:off x="6924472" y="3542963"/>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Tracing</a:t>
            </a:r>
            <a:endParaRPr sz="800">
              <a:latin typeface="Overpass"/>
              <a:ea typeface="Overpass"/>
              <a:cs typeface="Overpass"/>
              <a:sym typeface="Overpass"/>
            </a:endParaRPr>
          </a:p>
        </p:txBody>
      </p:sp>
      <p:sp>
        <p:nvSpPr>
          <p:cNvPr id="4192" name="Google Shape;4192;p267"/>
          <p:cNvSpPr/>
          <p:nvPr/>
        </p:nvSpPr>
        <p:spPr>
          <a:xfrm>
            <a:off x="5895000" y="3784175"/>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API Magenement</a:t>
            </a:r>
            <a:endParaRPr sz="800">
              <a:latin typeface="Overpass"/>
              <a:ea typeface="Overpass"/>
              <a:cs typeface="Overpass"/>
              <a:sym typeface="Overpass"/>
            </a:endParaRPr>
          </a:p>
        </p:txBody>
      </p:sp>
      <p:sp>
        <p:nvSpPr>
          <p:cNvPr id="4193" name="Google Shape;4193;p267"/>
          <p:cNvSpPr/>
          <p:nvPr/>
        </p:nvSpPr>
        <p:spPr>
          <a:xfrm>
            <a:off x="6924472" y="3784173"/>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Smart Routing</a:t>
            </a:r>
            <a:endParaRPr sz="800">
              <a:latin typeface="Overpass"/>
              <a:ea typeface="Overpass"/>
              <a:cs typeface="Overpass"/>
              <a:sym typeface="Overpas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7" name="Shape 4197"/>
        <p:cNvGrpSpPr/>
        <p:nvPr/>
      </p:nvGrpSpPr>
      <p:grpSpPr>
        <a:xfrm>
          <a:off x="0" y="0"/>
          <a:ext cx="0" cy="0"/>
          <a:chOff x="0" y="0"/>
          <a:chExt cx="0" cy="0"/>
        </a:xfrm>
      </p:grpSpPr>
      <p:sp>
        <p:nvSpPr>
          <p:cNvPr id="4198" name="Google Shape;4198;p26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99" name="Google Shape;4199;p268"/>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000000"/>
                </a:solidFill>
                <a:latin typeface="Proxima Nova"/>
                <a:ea typeface="Proxima Nova"/>
                <a:cs typeface="Proxima Nova"/>
                <a:sym typeface="Proxima Nova"/>
              </a:rPr>
              <a:t>MICROSERVICES EVOLUTION</a:t>
            </a:r>
            <a:endParaRPr sz="2800">
              <a:solidFill>
                <a:srgbClr val="000000"/>
              </a:solidFill>
              <a:latin typeface="Proxima Nova"/>
              <a:ea typeface="Proxima Nova"/>
              <a:cs typeface="Proxima Nova"/>
              <a:sym typeface="Proxima Nova"/>
            </a:endParaRPr>
          </a:p>
        </p:txBody>
      </p:sp>
      <p:sp>
        <p:nvSpPr>
          <p:cNvPr id="4200" name="Google Shape;4200;p268"/>
          <p:cNvSpPr/>
          <p:nvPr/>
        </p:nvSpPr>
        <p:spPr>
          <a:xfrm>
            <a:off x="2165850" y="3615926"/>
            <a:ext cx="1827600" cy="448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latin typeface="Overpass"/>
                <a:ea typeface="Overpass"/>
                <a:cs typeface="Overpass"/>
                <a:sym typeface="Overpass"/>
              </a:rPr>
              <a:t>Platform</a:t>
            </a:r>
            <a:endParaRPr>
              <a:latin typeface="Overpass"/>
              <a:ea typeface="Overpass"/>
              <a:cs typeface="Overpass"/>
              <a:sym typeface="Overpass"/>
            </a:endParaRPr>
          </a:p>
        </p:txBody>
      </p:sp>
      <p:sp>
        <p:nvSpPr>
          <p:cNvPr id="4201" name="Google Shape;4201;p268"/>
          <p:cNvSpPr/>
          <p:nvPr/>
        </p:nvSpPr>
        <p:spPr>
          <a:xfrm>
            <a:off x="2165850" y="1612025"/>
            <a:ext cx="1827600" cy="10179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Microservice</a:t>
            </a:r>
            <a:endParaRPr>
              <a:latin typeface="Overpass"/>
              <a:ea typeface="Overpass"/>
              <a:cs typeface="Overpass"/>
              <a:sym typeface="Overpass"/>
            </a:endParaRPr>
          </a:p>
        </p:txBody>
      </p:sp>
      <p:sp>
        <p:nvSpPr>
          <p:cNvPr id="4202" name="Google Shape;4202;p268"/>
          <p:cNvSpPr/>
          <p:nvPr/>
        </p:nvSpPr>
        <p:spPr>
          <a:xfrm>
            <a:off x="2165850" y="2660474"/>
            <a:ext cx="1827600" cy="924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Netflix OSS</a:t>
            </a:r>
            <a:endParaRPr>
              <a:latin typeface="Overpass"/>
              <a:ea typeface="Overpass"/>
              <a:cs typeface="Overpass"/>
              <a:sym typeface="Overpass"/>
            </a:endParaRPr>
          </a:p>
        </p:txBody>
      </p:sp>
      <p:sp>
        <p:nvSpPr>
          <p:cNvPr id="4203" name="Google Shape;4203;p268"/>
          <p:cNvSpPr/>
          <p:nvPr/>
        </p:nvSpPr>
        <p:spPr>
          <a:xfrm>
            <a:off x="2242120" y="2290267"/>
            <a:ext cx="1674900" cy="25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Netflix OSS</a:t>
            </a:r>
            <a:endParaRPr sz="800">
              <a:latin typeface="Overpass"/>
              <a:ea typeface="Overpass"/>
              <a:cs typeface="Overpass"/>
              <a:sym typeface="Overpass"/>
            </a:endParaRPr>
          </a:p>
        </p:txBody>
      </p:sp>
      <p:sp>
        <p:nvSpPr>
          <p:cNvPr id="4204" name="Google Shape;4204;p268"/>
          <p:cNvSpPr/>
          <p:nvPr/>
        </p:nvSpPr>
        <p:spPr>
          <a:xfrm>
            <a:off x="2242120" y="2007230"/>
            <a:ext cx="1674900" cy="2514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Business Logic</a:t>
            </a:r>
            <a:endParaRPr sz="800">
              <a:solidFill>
                <a:srgbClr val="FFFFFF"/>
              </a:solidFill>
              <a:latin typeface="Overpass"/>
              <a:ea typeface="Overpass"/>
              <a:cs typeface="Overpass"/>
              <a:sym typeface="Overpass"/>
            </a:endParaRPr>
          </a:p>
        </p:txBody>
      </p:sp>
      <p:sp>
        <p:nvSpPr>
          <p:cNvPr id="4205" name="Google Shape;4205;p268"/>
          <p:cNvSpPr/>
          <p:nvPr/>
        </p:nvSpPr>
        <p:spPr>
          <a:xfrm>
            <a:off x="5162650" y="2844974"/>
            <a:ext cx="1827600" cy="6561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Container Platform</a:t>
            </a:r>
            <a:endParaRPr>
              <a:latin typeface="Overpass"/>
              <a:ea typeface="Overpass"/>
              <a:cs typeface="Overpass"/>
              <a:sym typeface="Overpass"/>
            </a:endParaRPr>
          </a:p>
        </p:txBody>
      </p:sp>
      <p:sp>
        <p:nvSpPr>
          <p:cNvPr id="4206" name="Google Shape;4206;p268"/>
          <p:cNvSpPr/>
          <p:nvPr/>
        </p:nvSpPr>
        <p:spPr>
          <a:xfrm>
            <a:off x="5162650" y="2100775"/>
            <a:ext cx="1827600" cy="7131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Microservice</a:t>
            </a:r>
            <a:endParaRPr>
              <a:latin typeface="Overpass"/>
              <a:ea typeface="Overpass"/>
              <a:cs typeface="Overpass"/>
              <a:sym typeface="Overpass"/>
            </a:endParaRPr>
          </a:p>
        </p:txBody>
      </p:sp>
      <p:sp>
        <p:nvSpPr>
          <p:cNvPr id="4207" name="Google Shape;4207;p268"/>
          <p:cNvSpPr/>
          <p:nvPr/>
        </p:nvSpPr>
        <p:spPr>
          <a:xfrm>
            <a:off x="5238920" y="2495980"/>
            <a:ext cx="1674900" cy="2514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Business Logic</a:t>
            </a:r>
            <a:endParaRPr sz="800">
              <a:solidFill>
                <a:srgbClr val="FFFFFF"/>
              </a:solidFill>
              <a:latin typeface="Overpass"/>
              <a:ea typeface="Overpass"/>
              <a:cs typeface="Overpass"/>
              <a:sym typeface="Overpass"/>
            </a:endParaRPr>
          </a:p>
        </p:txBody>
      </p:sp>
      <p:cxnSp>
        <p:nvCxnSpPr>
          <p:cNvPr id="4208" name="Google Shape;4208;p268"/>
          <p:cNvCxnSpPr/>
          <p:nvPr/>
        </p:nvCxnSpPr>
        <p:spPr>
          <a:xfrm>
            <a:off x="4265900" y="2800925"/>
            <a:ext cx="6243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2" name="Shape 4212"/>
        <p:cNvGrpSpPr/>
        <p:nvPr/>
      </p:nvGrpSpPr>
      <p:grpSpPr>
        <a:xfrm>
          <a:off x="0" y="0"/>
          <a:ext cx="0" cy="0"/>
          <a:chOff x="0" y="0"/>
          <a:chExt cx="0" cy="0"/>
        </a:xfrm>
      </p:grpSpPr>
      <p:sp>
        <p:nvSpPr>
          <p:cNvPr id="4213" name="Google Shape;4213;p26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214" name="Google Shape;4214;p26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YOU NEED FOR MICROSERVICES?</a:t>
            </a:r>
            <a:endParaRPr/>
          </a:p>
        </p:txBody>
      </p:sp>
      <p:grpSp>
        <p:nvGrpSpPr>
          <p:cNvPr id="4215" name="Google Shape;4215;p269"/>
          <p:cNvGrpSpPr/>
          <p:nvPr/>
        </p:nvGrpSpPr>
        <p:grpSpPr>
          <a:xfrm>
            <a:off x="1399500" y="1562425"/>
            <a:ext cx="3297000" cy="2583374"/>
            <a:chOff x="1399500" y="1562425"/>
            <a:chExt cx="3297000" cy="2583374"/>
          </a:xfrm>
        </p:grpSpPr>
        <p:sp>
          <p:nvSpPr>
            <p:cNvPr id="4216" name="Google Shape;4216;p269"/>
            <p:cNvSpPr/>
            <p:nvPr/>
          </p:nvSpPr>
          <p:spPr>
            <a:xfrm>
              <a:off x="1399500" y="1562425"/>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Visibility &amp; Reporting</a:t>
              </a:r>
              <a:endParaRPr sz="1300">
                <a:latin typeface="Overpass"/>
                <a:ea typeface="Overpass"/>
                <a:cs typeface="Overpass"/>
                <a:sym typeface="Overpass"/>
              </a:endParaRPr>
            </a:p>
          </p:txBody>
        </p:sp>
        <p:sp>
          <p:nvSpPr>
            <p:cNvPr id="4217" name="Google Shape;4217;p269"/>
            <p:cNvSpPr/>
            <p:nvPr/>
          </p:nvSpPr>
          <p:spPr>
            <a:xfrm>
              <a:off x="1399500" y="2090143"/>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Resilience &amp; Fault Tolerance</a:t>
              </a:r>
              <a:endParaRPr sz="1300">
                <a:latin typeface="Overpass"/>
                <a:ea typeface="Overpass"/>
                <a:cs typeface="Overpass"/>
                <a:sym typeface="Overpass"/>
              </a:endParaRPr>
            </a:p>
          </p:txBody>
        </p:sp>
        <p:sp>
          <p:nvSpPr>
            <p:cNvPr id="4218" name="Google Shape;4218;p269"/>
            <p:cNvSpPr/>
            <p:nvPr/>
          </p:nvSpPr>
          <p:spPr>
            <a:xfrm>
              <a:off x="1399500" y="2617862"/>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Routing  &amp; Traffic Control</a:t>
              </a:r>
              <a:endParaRPr sz="1300">
                <a:latin typeface="Overpass"/>
                <a:ea typeface="Overpass"/>
                <a:cs typeface="Overpass"/>
                <a:sym typeface="Overpass"/>
              </a:endParaRPr>
            </a:p>
          </p:txBody>
        </p:sp>
        <p:sp>
          <p:nvSpPr>
            <p:cNvPr id="4219" name="Google Shape;4219;p269"/>
            <p:cNvSpPr/>
            <p:nvPr/>
          </p:nvSpPr>
          <p:spPr>
            <a:xfrm>
              <a:off x="1399500" y="3145580"/>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Identity &amp; Security</a:t>
              </a:r>
              <a:endParaRPr sz="1300">
                <a:latin typeface="Overpass"/>
                <a:ea typeface="Overpass"/>
                <a:cs typeface="Overpass"/>
                <a:sym typeface="Overpass"/>
              </a:endParaRPr>
            </a:p>
          </p:txBody>
        </p:sp>
        <p:sp>
          <p:nvSpPr>
            <p:cNvPr id="4220" name="Google Shape;4220;p269"/>
            <p:cNvSpPr/>
            <p:nvPr/>
          </p:nvSpPr>
          <p:spPr>
            <a:xfrm>
              <a:off x="1399500" y="3673299"/>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Policy Enforcement</a:t>
              </a:r>
              <a:endParaRPr sz="1300">
                <a:latin typeface="Overpass"/>
                <a:ea typeface="Overpass"/>
                <a:cs typeface="Overpass"/>
                <a:sym typeface="Overpass"/>
              </a:endParaRPr>
            </a:p>
          </p:txBody>
        </p:sp>
      </p:grpSp>
      <p:sp>
        <p:nvSpPr>
          <p:cNvPr id="4221" name="Google Shape;4221;p269"/>
          <p:cNvSpPr/>
          <p:nvPr/>
        </p:nvSpPr>
        <p:spPr>
          <a:xfrm>
            <a:off x="5039425" y="2690762"/>
            <a:ext cx="311100" cy="3267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22" name="Google Shape;4222;p269"/>
          <p:cNvGrpSpPr/>
          <p:nvPr/>
        </p:nvGrpSpPr>
        <p:grpSpPr>
          <a:xfrm>
            <a:off x="5794250" y="2241882"/>
            <a:ext cx="2828195" cy="1224449"/>
            <a:chOff x="5794250" y="2241882"/>
            <a:chExt cx="2828195" cy="1224449"/>
          </a:xfrm>
        </p:grpSpPr>
        <p:pic>
          <p:nvPicPr>
            <p:cNvPr id="4223" name="Google Shape;4223;p269"/>
            <p:cNvPicPr preferRelativeResize="0"/>
            <p:nvPr/>
          </p:nvPicPr>
          <p:blipFill>
            <a:blip r:embed="rId3">
              <a:alphaModFix/>
            </a:blip>
            <a:stretch>
              <a:fillRect/>
            </a:stretch>
          </p:blipFill>
          <p:spPr>
            <a:xfrm>
              <a:off x="5794250" y="2241882"/>
              <a:ext cx="636891" cy="948844"/>
            </a:xfrm>
            <a:prstGeom prst="rect">
              <a:avLst/>
            </a:prstGeom>
            <a:noFill/>
            <a:ln>
              <a:noFill/>
            </a:ln>
          </p:spPr>
        </p:pic>
        <p:sp>
          <p:nvSpPr>
            <p:cNvPr id="4224" name="Google Shape;4224;p269"/>
            <p:cNvSpPr txBox="1"/>
            <p:nvPr/>
          </p:nvSpPr>
          <p:spPr>
            <a:xfrm>
              <a:off x="6475945" y="2297531"/>
              <a:ext cx="2146500" cy="116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0">
                  <a:solidFill>
                    <a:srgbClr val="3369BD"/>
                  </a:solidFill>
                  <a:latin typeface="Roboto"/>
                  <a:ea typeface="Roboto"/>
                  <a:cs typeface="Roboto"/>
                  <a:sym typeface="Roboto"/>
                </a:rPr>
                <a:t>Istio</a:t>
              </a:r>
              <a:endParaRPr sz="6000">
                <a:solidFill>
                  <a:srgbClr val="3369BD"/>
                </a:solidFill>
                <a:latin typeface="Roboto"/>
                <a:ea typeface="Roboto"/>
                <a:cs typeface="Roboto"/>
                <a:sym typeface="Roboto"/>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8" name="Shape 4228"/>
        <p:cNvGrpSpPr/>
        <p:nvPr/>
      </p:nvGrpSpPr>
      <p:grpSpPr>
        <a:xfrm>
          <a:off x="0" y="0"/>
          <a:ext cx="0" cy="0"/>
          <a:chOff x="0" y="0"/>
          <a:chExt cx="0" cy="0"/>
        </a:xfrm>
      </p:grpSpPr>
      <p:sp>
        <p:nvSpPr>
          <p:cNvPr id="4229" name="Google Shape;4229;p270"/>
          <p:cNvSpPr/>
          <p:nvPr/>
        </p:nvSpPr>
        <p:spPr>
          <a:xfrm>
            <a:off x="1953300" y="1769363"/>
            <a:ext cx="5237400" cy="27795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4230" name="Google Shape;4230;p270"/>
          <p:cNvSpPr/>
          <p:nvPr/>
        </p:nvSpPr>
        <p:spPr>
          <a:xfrm>
            <a:off x="2038825" y="1867776"/>
            <a:ext cx="5053500" cy="696300"/>
          </a:xfrm>
          <a:prstGeom prst="rect">
            <a:avLst/>
          </a:prstGeom>
          <a:solidFill>
            <a:srgbClr val="CFE2F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0B5394"/>
                </a:solidFill>
                <a:latin typeface="Overpass"/>
                <a:ea typeface="Overpass"/>
                <a:cs typeface="Overpass"/>
                <a:sym typeface="Overpass"/>
              </a:rPr>
              <a:t>Control </a:t>
            </a:r>
            <a:endParaRPr sz="1000">
              <a:solidFill>
                <a:srgbClr val="0B5394"/>
              </a:solidFill>
              <a:latin typeface="Overpass"/>
              <a:ea typeface="Overpass"/>
              <a:cs typeface="Overpass"/>
              <a:sym typeface="Overpass"/>
            </a:endParaRPr>
          </a:p>
          <a:p>
            <a:pPr indent="0" lvl="0" marL="0" rtl="0">
              <a:spcBef>
                <a:spcPts val="0"/>
              </a:spcBef>
              <a:spcAft>
                <a:spcPts val="0"/>
              </a:spcAft>
              <a:buNone/>
            </a:pPr>
            <a:r>
              <a:rPr lang="en" sz="1000">
                <a:solidFill>
                  <a:srgbClr val="0B5394"/>
                </a:solidFill>
                <a:latin typeface="Overpass"/>
                <a:ea typeface="Overpass"/>
                <a:cs typeface="Overpass"/>
                <a:sym typeface="Overpass"/>
              </a:rPr>
              <a:t>Plane</a:t>
            </a:r>
            <a:endParaRPr sz="1000">
              <a:solidFill>
                <a:srgbClr val="0B5394"/>
              </a:solidFill>
              <a:latin typeface="Overpass"/>
              <a:ea typeface="Overpass"/>
              <a:cs typeface="Overpass"/>
              <a:sym typeface="Overpass"/>
            </a:endParaRPr>
          </a:p>
        </p:txBody>
      </p:sp>
      <p:sp>
        <p:nvSpPr>
          <p:cNvPr id="4231" name="Google Shape;4231;p27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232" name="Google Shape;4232;p27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ISTIO?</a:t>
            </a:r>
            <a:endParaRPr/>
          </a:p>
        </p:txBody>
      </p:sp>
      <p:sp>
        <p:nvSpPr>
          <p:cNvPr id="4233" name="Google Shape;4233;p270"/>
          <p:cNvSpPr txBox="1"/>
          <p:nvPr/>
        </p:nvSpPr>
        <p:spPr>
          <a:xfrm>
            <a:off x="1181250" y="1128300"/>
            <a:ext cx="6781500" cy="5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a service mesh to connect, manage, and secure microservices </a:t>
            </a:r>
            <a:endParaRPr sz="1800">
              <a:latin typeface="Overpass"/>
              <a:ea typeface="Overpass"/>
              <a:cs typeface="Overpass"/>
              <a:sym typeface="Overpass"/>
            </a:endParaRPr>
          </a:p>
        </p:txBody>
      </p:sp>
      <p:sp>
        <p:nvSpPr>
          <p:cNvPr id="4234" name="Google Shape;4234;p270"/>
          <p:cNvSpPr/>
          <p:nvPr/>
        </p:nvSpPr>
        <p:spPr>
          <a:xfrm>
            <a:off x="3684847" y="2028958"/>
            <a:ext cx="858600" cy="33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   Pilot</a:t>
            </a:r>
            <a:endParaRPr sz="1000">
              <a:solidFill>
                <a:srgbClr val="FFFFFF"/>
              </a:solidFill>
              <a:latin typeface="Overpass"/>
              <a:ea typeface="Overpass"/>
              <a:cs typeface="Overpass"/>
              <a:sym typeface="Overpass"/>
            </a:endParaRPr>
          </a:p>
        </p:txBody>
      </p:sp>
      <p:sp>
        <p:nvSpPr>
          <p:cNvPr id="4235" name="Google Shape;4235;p270"/>
          <p:cNvSpPr/>
          <p:nvPr/>
        </p:nvSpPr>
        <p:spPr>
          <a:xfrm>
            <a:off x="4635056" y="2028958"/>
            <a:ext cx="858600" cy="33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    Mixer</a:t>
            </a:r>
            <a:endParaRPr sz="1000">
              <a:solidFill>
                <a:srgbClr val="FFFFFF"/>
              </a:solidFill>
              <a:latin typeface="Overpass"/>
              <a:ea typeface="Overpass"/>
              <a:cs typeface="Overpass"/>
              <a:sym typeface="Overpass"/>
            </a:endParaRPr>
          </a:p>
        </p:txBody>
      </p:sp>
      <p:sp>
        <p:nvSpPr>
          <p:cNvPr id="4236" name="Google Shape;4236;p270"/>
          <p:cNvSpPr/>
          <p:nvPr/>
        </p:nvSpPr>
        <p:spPr>
          <a:xfrm>
            <a:off x="5585266" y="2028958"/>
            <a:ext cx="858600" cy="33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  Auth</a:t>
            </a:r>
            <a:endParaRPr sz="1000">
              <a:solidFill>
                <a:srgbClr val="FFFFFF"/>
              </a:solidFill>
              <a:latin typeface="Overpass"/>
              <a:ea typeface="Overpass"/>
              <a:cs typeface="Overpass"/>
              <a:sym typeface="Overpass"/>
            </a:endParaRPr>
          </a:p>
        </p:txBody>
      </p:sp>
      <p:pic>
        <p:nvPicPr>
          <p:cNvPr id="4237" name="Google Shape;4237;p270"/>
          <p:cNvPicPr preferRelativeResize="0"/>
          <p:nvPr/>
        </p:nvPicPr>
        <p:blipFill>
          <a:blip r:embed="rId3">
            <a:alphaModFix/>
          </a:blip>
          <a:stretch>
            <a:fillRect/>
          </a:stretch>
        </p:blipFill>
        <p:spPr>
          <a:xfrm>
            <a:off x="3806382" y="2089835"/>
            <a:ext cx="185268" cy="185256"/>
          </a:xfrm>
          <a:prstGeom prst="rect">
            <a:avLst/>
          </a:prstGeom>
          <a:noFill/>
          <a:ln>
            <a:noFill/>
          </a:ln>
        </p:spPr>
      </p:pic>
      <p:pic>
        <p:nvPicPr>
          <p:cNvPr id="4238" name="Google Shape;4238;p270"/>
          <p:cNvPicPr preferRelativeResize="0"/>
          <p:nvPr/>
        </p:nvPicPr>
        <p:blipFill>
          <a:blip r:embed="rId3">
            <a:alphaModFix/>
          </a:blip>
          <a:stretch>
            <a:fillRect/>
          </a:stretch>
        </p:blipFill>
        <p:spPr>
          <a:xfrm>
            <a:off x="4739764" y="2089835"/>
            <a:ext cx="185268" cy="185256"/>
          </a:xfrm>
          <a:prstGeom prst="rect">
            <a:avLst/>
          </a:prstGeom>
          <a:noFill/>
          <a:ln>
            <a:noFill/>
          </a:ln>
        </p:spPr>
      </p:pic>
      <p:pic>
        <p:nvPicPr>
          <p:cNvPr id="4239" name="Google Shape;4239;p270"/>
          <p:cNvPicPr preferRelativeResize="0"/>
          <p:nvPr/>
        </p:nvPicPr>
        <p:blipFill>
          <a:blip r:embed="rId3">
            <a:alphaModFix/>
          </a:blip>
          <a:stretch>
            <a:fillRect/>
          </a:stretch>
        </p:blipFill>
        <p:spPr>
          <a:xfrm>
            <a:off x="5697299" y="2089835"/>
            <a:ext cx="185268" cy="185256"/>
          </a:xfrm>
          <a:prstGeom prst="rect">
            <a:avLst/>
          </a:prstGeom>
          <a:noFill/>
          <a:ln>
            <a:noFill/>
          </a:ln>
        </p:spPr>
      </p:pic>
      <p:sp>
        <p:nvSpPr>
          <p:cNvPr id="4240" name="Google Shape;4240;p270"/>
          <p:cNvSpPr/>
          <p:nvPr/>
        </p:nvSpPr>
        <p:spPr>
          <a:xfrm>
            <a:off x="2038825" y="2709275"/>
            <a:ext cx="5053500" cy="1422000"/>
          </a:xfrm>
          <a:prstGeom prst="rect">
            <a:avLst/>
          </a:prstGeom>
          <a:solidFill>
            <a:srgbClr val="CFE2F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0B5394"/>
                </a:solidFill>
                <a:latin typeface="Overpass"/>
                <a:ea typeface="Overpass"/>
                <a:cs typeface="Overpass"/>
                <a:sym typeface="Overpass"/>
              </a:rPr>
              <a:t>Data </a:t>
            </a:r>
            <a:endParaRPr sz="1000">
              <a:solidFill>
                <a:srgbClr val="0B5394"/>
              </a:solidFill>
              <a:latin typeface="Overpass"/>
              <a:ea typeface="Overpass"/>
              <a:cs typeface="Overpass"/>
              <a:sym typeface="Overpass"/>
            </a:endParaRPr>
          </a:p>
          <a:p>
            <a:pPr indent="0" lvl="0" marL="0" rtl="0">
              <a:spcBef>
                <a:spcPts val="0"/>
              </a:spcBef>
              <a:spcAft>
                <a:spcPts val="0"/>
              </a:spcAft>
              <a:buNone/>
            </a:pPr>
            <a:r>
              <a:rPr lang="en" sz="1000">
                <a:solidFill>
                  <a:srgbClr val="0B5394"/>
                </a:solidFill>
                <a:latin typeface="Overpass"/>
                <a:ea typeface="Overpass"/>
                <a:cs typeface="Overpass"/>
                <a:sym typeface="Overpass"/>
              </a:rPr>
              <a:t>Plane</a:t>
            </a:r>
            <a:endParaRPr sz="1000">
              <a:solidFill>
                <a:srgbClr val="0B5394"/>
              </a:solidFill>
              <a:latin typeface="Overpass"/>
              <a:ea typeface="Overpass"/>
              <a:cs typeface="Overpass"/>
              <a:sym typeface="Overpass"/>
            </a:endParaRPr>
          </a:p>
        </p:txBody>
      </p:sp>
      <p:sp>
        <p:nvSpPr>
          <p:cNvPr id="4241" name="Google Shape;4241;p270"/>
          <p:cNvSpPr/>
          <p:nvPr/>
        </p:nvSpPr>
        <p:spPr>
          <a:xfrm>
            <a:off x="3285641" y="2851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grpSp>
        <p:nvGrpSpPr>
          <p:cNvPr id="4242" name="Google Shape;4242;p270"/>
          <p:cNvGrpSpPr/>
          <p:nvPr/>
        </p:nvGrpSpPr>
        <p:grpSpPr>
          <a:xfrm>
            <a:off x="3354610" y="2976915"/>
            <a:ext cx="639162" cy="246037"/>
            <a:chOff x="2979725" y="3537300"/>
            <a:chExt cx="573600" cy="220800"/>
          </a:xfrm>
        </p:grpSpPr>
        <p:sp>
          <p:nvSpPr>
            <p:cNvPr id="4243" name="Google Shape;4243;p270"/>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4244" name="Google Shape;4244;p270"/>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4245" name="Google Shape;4245;p270"/>
          <p:cNvSpPr/>
          <p:nvPr/>
        </p:nvSpPr>
        <p:spPr>
          <a:xfrm>
            <a:off x="3354673" y="3455675"/>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4246" name="Google Shape;4246;p270"/>
          <p:cNvSpPr/>
          <p:nvPr/>
        </p:nvSpPr>
        <p:spPr>
          <a:xfrm>
            <a:off x="4219665" y="2851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grpSp>
        <p:nvGrpSpPr>
          <p:cNvPr id="4247" name="Google Shape;4247;p270"/>
          <p:cNvGrpSpPr/>
          <p:nvPr/>
        </p:nvGrpSpPr>
        <p:grpSpPr>
          <a:xfrm>
            <a:off x="4288634" y="2976915"/>
            <a:ext cx="639162" cy="246037"/>
            <a:chOff x="2979725" y="3537300"/>
            <a:chExt cx="573600" cy="220800"/>
          </a:xfrm>
        </p:grpSpPr>
        <p:sp>
          <p:nvSpPr>
            <p:cNvPr id="4248" name="Google Shape;4248;p270"/>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4249" name="Google Shape;4249;p270"/>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4250" name="Google Shape;4250;p270"/>
          <p:cNvSpPr/>
          <p:nvPr/>
        </p:nvSpPr>
        <p:spPr>
          <a:xfrm>
            <a:off x="4288697" y="3455675"/>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4251" name="Google Shape;4251;p270"/>
          <p:cNvSpPr/>
          <p:nvPr/>
        </p:nvSpPr>
        <p:spPr>
          <a:xfrm>
            <a:off x="5153689" y="2851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grpSp>
        <p:nvGrpSpPr>
          <p:cNvPr id="4252" name="Google Shape;4252;p270"/>
          <p:cNvGrpSpPr/>
          <p:nvPr/>
        </p:nvGrpSpPr>
        <p:grpSpPr>
          <a:xfrm>
            <a:off x="5222658" y="2976915"/>
            <a:ext cx="639162" cy="246037"/>
            <a:chOff x="2979725" y="3537300"/>
            <a:chExt cx="573600" cy="220800"/>
          </a:xfrm>
        </p:grpSpPr>
        <p:sp>
          <p:nvSpPr>
            <p:cNvPr id="4253" name="Google Shape;4253;p270"/>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4254" name="Google Shape;4254;p270"/>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4255" name="Google Shape;4255;p270"/>
          <p:cNvSpPr/>
          <p:nvPr/>
        </p:nvSpPr>
        <p:spPr>
          <a:xfrm>
            <a:off x="5222722" y="3455675"/>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4256" name="Google Shape;4256;p270"/>
          <p:cNvSpPr/>
          <p:nvPr/>
        </p:nvSpPr>
        <p:spPr>
          <a:xfrm>
            <a:off x="6087714" y="2851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grpSp>
        <p:nvGrpSpPr>
          <p:cNvPr id="4257" name="Google Shape;4257;p270"/>
          <p:cNvGrpSpPr/>
          <p:nvPr/>
        </p:nvGrpSpPr>
        <p:grpSpPr>
          <a:xfrm>
            <a:off x="6156682" y="2976915"/>
            <a:ext cx="639162" cy="246037"/>
            <a:chOff x="2979725" y="3537300"/>
            <a:chExt cx="573600" cy="220800"/>
          </a:xfrm>
        </p:grpSpPr>
        <p:sp>
          <p:nvSpPr>
            <p:cNvPr id="4258" name="Google Shape;4258;p270"/>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4259" name="Google Shape;4259;p270"/>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4260" name="Google Shape;4260;p270"/>
          <p:cNvSpPr/>
          <p:nvPr/>
        </p:nvSpPr>
        <p:spPr>
          <a:xfrm>
            <a:off x="6156746" y="3455675"/>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4261" name="Google Shape;4261;p270"/>
          <p:cNvSpPr/>
          <p:nvPr/>
        </p:nvSpPr>
        <p:spPr>
          <a:xfrm>
            <a:off x="5570550" y="4326606"/>
            <a:ext cx="1599300" cy="18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FF0000"/>
                </a:solidFill>
                <a:latin typeface="Proxima Nova"/>
                <a:ea typeface="Proxima Nova"/>
                <a:cs typeface="Proxima Nova"/>
                <a:sym typeface="Proxima Nova"/>
              </a:rPr>
              <a:t>COMING SOON</a:t>
            </a:r>
            <a:endParaRPr sz="700">
              <a:solidFill>
                <a:srgbClr val="FF0000"/>
              </a:solidFill>
              <a:latin typeface="Proxima Nova"/>
              <a:ea typeface="Proxima Nova"/>
              <a:cs typeface="Proxima Nova"/>
              <a:sym typeface="Proxima Nova"/>
            </a:endParaRPr>
          </a:p>
        </p:txBody>
      </p:sp>
      <p:pic>
        <p:nvPicPr>
          <p:cNvPr id="4262" name="Google Shape;4262;p270"/>
          <p:cNvPicPr preferRelativeResize="0"/>
          <p:nvPr/>
        </p:nvPicPr>
        <p:blipFill>
          <a:blip r:embed="rId4">
            <a:alphaModFix/>
          </a:blip>
          <a:stretch>
            <a:fillRect/>
          </a:stretch>
        </p:blipFill>
        <p:spPr>
          <a:xfrm>
            <a:off x="4048326" y="4200563"/>
            <a:ext cx="1053676" cy="270700"/>
          </a:xfrm>
          <a:prstGeom prst="rect">
            <a:avLst/>
          </a:prstGeom>
          <a:noFill/>
          <a:ln>
            <a:noFill/>
          </a:ln>
        </p:spPr>
      </p:pic>
      <p:sp>
        <p:nvSpPr>
          <p:cNvPr id="4263" name="Google Shape;4263;p270"/>
          <p:cNvSpPr/>
          <p:nvPr/>
        </p:nvSpPr>
        <p:spPr>
          <a:xfrm>
            <a:off x="4884050" y="2564125"/>
            <a:ext cx="360600" cy="147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264" name="Google Shape;4264;p270"/>
          <p:cNvCxnSpPr>
            <a:stCxn id="4263" idx="2"/>
            <a:endCxn id="4243" idx="0"/>
          </p:cNvCxnSpPr>
          <p:nvPr/>
        </p:nvCxnSpPr>
        <p:spPr>
          <a:xfrm rot="5400000">
            <a:off x="4170200" y="2082775"/>
            <a:ext cx="398100" cy="1390200"/>
          </a:xfrm>
          <a:prstGeom prst="bentConnector3">
            <a:avLst>
              <a:gd fmla="val 49999" name="adj1"/>
            </a:avLst>
          </a:prstGeom>
          <a:noFill/>
          <a:ln cap="flat" cmpd="sng" w="9525">
            <a:solidFill>
              <a:srgbClr val="3369BD"/>
            </a:solidFill>
            <a:prstDash val="solid"/>
            <a:round/>
            <a:headEnd len="med" w="med" type="none"/>
            <a:tailEnd len="med" w="med" type="none"/>
          </a:ln>
        </p:spPr>
      </p:cxnSp>
      <p:cxnSp>
        <p:nvCxnSpPr>
          <p:cNvPr id="4265" name="Google Shape;4265;p270"/>
          <p:cNvCxnSpPr>
            <a:stCxn id="4263" idx="2"/>
            <a:endCxn id="4248" idx="0"/>
          </p:cNvCxnSpPr>
          <p:nvPr/>
        </p:nvCxnSpPr>
        <p:spPr>
          <a:xfrm rot="5400000">
            <a:off x="4637300" y="2549875"/>
            <a:ext cx="398100" cy="456000"/>
          </a:xfrm>
          <a:prstGeom prst="bentConnector3">
            <a:avLst>
              <a:gd fmla="val 49999" name="adj1"/>
            </a:avLst>
          </a:prstGeom>
          <a:noFill/>
          <a:ln cap="flat" cmpd="sng" w="9525">
            <a:solidFill>
              <a:srgbClr val="3369BD"/>
            </a:solidFill>
            <a:prstDash val="solid"/>
            <a:round/>
            <a:headEnd len="med" w="med" type="none"/>
            <a:tailEnd len="med" w="med" type="none"/>
          </a:ln>
        </p:spPr>
      </p:cxnSp>
      <p:cxnSp>
        <p:nvCxnSpPr>
          <p:cNvPr id="4266" name="Google Shape;4266;p270"/>
          <p:cNvCxnSpPr>
            <a:stCxn id="4263" idx="2"/>
            <a:endCxn id="4253" idx="0"/>
          </p:cNvCxnSpPr>
          <p:nvPr/>
        </p:nvCxnSpPr>
        <p:spPr>
          <a:xfrm flipH="1" rot="-5400000">
            <a:off x="5104250" y="2538925"/>
            <a:ext cx="398100" cy="477900"/>
          </a:xfrm>
          <a:prstGeom prst="bentConnector3">
            <a:avLst>
              <a:gd fmla="val 49999" name="adj1"/>
            </a:avLst>
          </a:prstGeom>
          <a:noFill/>
          <a:ln cap="flat" cmpd="sng" w="9525">
            <a:solidFill>
              <a:srgbClr val="3369BD"/>
            </a:solidFill>
            <a:prstDash val="solid"/>
            <a:round/>
            <a:headEnd len="med" w="med" type="none"/>
            <a:tailEnd len="med" w="med" type="none"/>
          </a:ln>
        </p:spPr>
      </p:cxnSp>
      <p:cxnSp>
        <p:nvCxnSpPr>
          <p:cNvPr id="4267" name="Google Shape;4267;p270"/>
          <p:cNvCxnSpPr>
            <a:stCxn id="4263" idx="2"/>
            <a:endCxn id="4258" idx="0"/>
          </p:cNvCxnSpPr>
          <p:nvPr/>
        </p:nvCxnSpPr>
        <p:spPr>
          <a:xfrm flipH="1" rot="-5400000">
            <a:off x="5571200" y="2071975"/>
            <a:ext cx="398100" cy="1411800"/>
          </a:xfrm>
          <a:prstGeom prst="bentConnector3">
            <a:avLst>
              <a:gd fmla="val 49999" name="adj1"/>
            </a:avLst>
          </a:prstGeom>
          <a:noFill/>
          <a:ln cap="flat" cmpd="sng" w="9525">
            <a:solidFill>
              <a:srgbClr val="3369BD"/>
            </a:solidFill>
            <a:prstDash val="solid"/>
            <a:round/>
            <a:headEnd len="med" w="med" type="none"/>
            <a:tailEnd len="med" w="med" type="none"/>
          </a:ln>
        </p:spPr>
      </p:cxnSp>
      <p:cxnSp>
        <p:nvCxnSpPr>
          <p:cNvPr id="4268" name="Google Shape;4268;p270"/>
          <p:cNvCxnSpPr>
            <a:stCxn id="4243" idx="2"/>
            <a:endCxn id="4245" idx="0"/>
          </p:cNvCxnSpPr>
          <p:nvPr/>
        </p:nvCxnSpPr>
        <p:spPr>
          <a:xfrm>
            <a:off x="3674191" y="3222952"/>
            <a:ext cx="0" cy="232800"/>
          </a:xfrm>
          <a:prstGeom prst="straightConnector1">
            <a:avLst/>
          </a:prstGeom>
          <a:noFill/>
          <a:ln cap="flat" cmpd="sng" w="9525">
            <a:solidFill>
              <a:srgbClr val="3369BD"/>
            </a:solidFill>
            <a:prstDash val="solid"/>
            <a:round/>
            <a:headEnd len="med" w="med" type="none"/>
            <a:tailEnd len="med" w="med" type="none"/>
          </a:ln>
        </p:spPr>
      </p:cxnSp>
      <p:cxnSp>
        <p:nvCxnSpPr>
          <p:cNvPr id="4269" name="Google Shape;4269;p270"/>
          <p:cNvCxnSpPr>
            <a:stCxn id="4248" idx="2"/>
            <a:endCxn id="4250" idx="0"/>
          </p:cNvCxnSpPr>
          <p:nvPr/>
        </p:nvCxnSpPr>
        <p:spPr>
          <a:xfrm>
            <a:off x="4608215" y="3222952"/>
            <a:ext cx="0" cy="232800"/>
          </a:xfrm>
          <a:prstGeom prst="straightConnector1">
            <a:avLst/>
          </a:prstGeom>
          <a:noFill/>
          <a:ln cap="flat" cmpd="sng" w="9525">
            <a:solidFill>
              <a:srgbClr val="3369BD"/>
            </a:solidFill>
            <a:prstDash val="solid"/>
            <a:round/>
            <a:headEnd len="med" w="med" type="none"/>
            <a:tailEnd len="med" w="med" type="none"/>
          </a:ln>
        </p:spPr>
      </p:cxnSp>
      <p:cxnSp>
        <p:nvCxnSpPr>
          <p:cNvPr id="4270" name="Google Shape;4270;p270"/>
          <p:cNvCxnSpPr>
            <a:stCxn id="4253" idx="2"/>
            <a:endCxn id="4255" idx="0"/>
          </p:cNvCxnSpPr>
          <p:nvPr/>
        </p:nvCxnSpPr>
        <p:spPr>
          <a:xfrm>
            <a:off x="5542239" y="3222952"/>
            <a:ext cx="0" cy="232800"/>
          </a:xfrm>
          <a:prstGeom prst="straightConnector1">
            <a:avLst/>
          </a:prstGeom>
          <a:noFill/>
          <a:ln cap="flat" cmpd="sng" w="9525">
            <a:solidFill>
              <a:srgbClr val="3369BD"/>
            </a:solidFill>
            <a:prstDash val="solid"/>
            <a:round/>
            <a:headEnd len="med" w="med" type="none"/>
            <a:tailEnd len="med" w="med" type="none"/>
          </a:ln>
        </p:spPr>
      </p:cxnSp>
      <p:cxnSp>
        <p:nvCxnSpPr>
          <p:cNvPr id="4271" name="Google Shape;4271;p270"/>
          <p:cNvCxnSpPr>
            <a:stCxn id="4258" idx="2"/>
            <a:endCxn id="4260" idx="0"/>
          </p:cNvCxnSpPr>
          <p:nvPr/>
        </p:nvCxnSpPr>
        <p:spPr>
          <a:xfrm>
            <a:off x="6476263" y="3222952"/>
            <a:ext cx="0" cy="232800"/>
          </a:xfrm>
          <a:prstGeom prst="straightConnector1">
            <a:avLst/>
          </a:prstGeom>
          <a:noFill/>
          <a:ln cap="flat" cmpd="sng" w="9525">
            <a:solidFill>
              <a:srgbClr val="3369BD"/>
            </a:solidFill>
            <a:prstDash val="solid"/>
            <a:round/>
            <a:headEnd len="med" w="med" type="none"/>
            <a:tailEnd len="med" w="med" type="none"/>
          </a:ln>
        </p:spPr>
      </p:cxnSp>
      <p:cxnSp>
        <p:nvCxnSpPr>
          <p:cNvPr id="4272" name="Google Shape;4272;p270"/>
          <p:cNvCxnSpPr>
            <a:stCxn id="4263" idx="0"/>
            <a:endCxn id="4236" idx="2"/>
          </p:cNvCxnSpPr>
          <p:nvPr/>
        </p:nvCxnSpPr>
        <p:spPr>
          <a:xfrm rot="-5400000">
            <a:off x="5438150" y="1987825"/>
            <a:ext cx="202500" cy="950100"/>
          </a:xfrm>
          <a:prstGeom prst="bentConnector3">
            <a:avLst>
              <a:gd fmla="val 49992" name="adj1"/>
            </a:avLst>
          </a:prstGeom>
          <a:noFill/>
          <a:ln cap="flat" cmpd="sng" w="9525">
            <a:solidFill>
              <a:srgbClr val="3369BD"/>
            </a:solidFill>
            <a:prstDash val="solid"/>
            <a:round/>
            <a:headEnd len="med" w="med" type="none"/>
            <a:tailEnd len="med" w="med" type="none"/>
          </a:ln>
        </p:spPr>
      </p:cxnSp>
      <p:cxnSp>
        <p:nvCxnSpPr>
          <p:cNvPr id="4273" name="Google Shape;4273;p270"/>
          <p:cNvCxnSpPr>
            <a:stCxn id="4263" idx="0"/>
            <a:endCxn id="4234" idx="2"/>
          </p:cNvCxnSpPr>
          <p:nvPr/>
        </p:nvCxnSpPr>
        <p:spPr>
          <a:xfrm flipH="1" rot="5400000">
            <a:off x="4488050" y="1987825"/>
            <a:ext cx="202500" cy="950100"/>
          </a:xfrm>
          <a:prstGeom prst="bentConnector3">
            <a:avLst>
              <a:gd fmla="val 49992" name="adj1"/>
            </a:avLst>
          </a:prstGeom>
          <a:noFill/>
          <a:ln cap="flat" cmpd="sng" w="9525">
            <a:solidFill>
              <a:srgbClr val="3369BD"/>
            </a:solidFill>
            <a:prstDash val="solid"/>
            <a:round/>
            <a:headEnd len="med" w="med" type="none"/>
            <a:tailEnd len="med" w="med" type="none"/>
          </a:ln>
        </p:spPr>
      </p:cxnSp>
      <p:cxnSp>
        <p:nvCxnSpPr>
          <p:cNvPr id="4274" name="Google Shape;4274;p270"/>
          <p:cNvCxnSpPr>
            <a:stCxn id="4263" idx="0"/>
            <a:endCxn id="4235" idx="2"/>
          </p:cNvCxnSpPr>
          <p:nvPr/>
        </p:nvCxnSpPr>
        <p:spPr>
          <a:xfrm rot="10800000">
            <a:off x="5064350" y="2361625"/>
            <a:ext cx="0" cy="202500"/>
          </a:xfrm>
          <a:prstGeom prst="straightConnector1">
            <a:avLst/>
          </a:prstGeom>
          <a:noFill/>
          <a:ln cap="flat" cmpd="sng" w="9525">
            <a:solidFill>
              <a:srgbClr val="3369BD"/>
            </a:solidFill>
            <a:prstDash val="solid"/>
            <a:round/>
            <a:headEnd len="med" w="med" type="none"/>
            <a:tailEnd len="med" w="med" type="none"/>
          </a:ln>
        </p:spPr>
      </p:cxnSp>
      <p:cxnSp>
        <p:nvCxnSpPr>
          <p:cNvPr id="4275" name="Google Shape;4275;p270"/>
          <p:cNvCxnSpPr>
            <a:stCxn id="4263" idx="0"/>
            <a:endCxn id="4263" idx="2"/>
          </p:cNvCxnSpPr>
          <p:nvPr/>
        </p:nvCxnSpPr>
        <p:spPr>
          <a:xfrm>
            <a:off x="5064350" y="2564125"/>
            <a:ext cx="0" cy="14700"/>
          </a:xfrm>
          <a:prstGeom prst="straightConnector1">
            <a:avLst/>
          </a:prstGeom>
          <a:noFill/>
          <a:ln cap="flat" cmpd="sng" w="9525">
            <a:solidFill>
              <a:srgbClr val="0B5394"/>
            </a:solidFill>
            <a:prstDash val="solid"/>
            <a:round/>
            <a:headEnd len="med" w="med" type="none"/>
            <a:tailEnd len="med" w="med" type="none"/>
          </a:ln>
        </p:spPr>
      </p:cxnSp>
      <p:cxnSp>
        <p:nvCxnSpPr>
          <p:cNvPr id="4276" name="Google Shape;4276;p270"/>
          <p:cNvCxnSpPr>
            <a:endCxn id="4248" idx="1"/>
          </p:cNvCxnSpPr>
          <p:nvPr/>
        </p:nvCxnSpPr>
        <p:spPr>
          <a:xfrm>
            <a:off x="3993734" y="3099934"/>
            <a:ext cx="294900" cy="0"/>
          </a:xfrm>
          <a:prstGeom prst="straightConnector1">
            <a:avLst/>
          </a:prstGeom>
          <a:noFill/>
          <a:ln cap="flat" cmpd="sng" w="9525">
            <a:solidFill>
              <a:srgbClr val="3369BD"/>
            </a:solidFill>
            <a:prstDash val="solid"/>
            <a:round/>
            <a:headEnd len="med" w="med" type="none"/>
            <a:tailEnd len="med" w="med" type="none"/>
          </a:ln>
        </p:spPr>
      </p:cxnSp>
      <p:cxnSp>
        <p:nvCxnSpPr>
          <p:cNvPr id="4277" name="Google Shape;4277;p270"/>
          <p:cNvCxnSpPr>
            <a:stCxn id="4248" idx="3"/>
            <a:endCxn id="4253" idx="1"/>
          </p:cNvCxnSpPr>
          <p:nvPr/>
        </p:nvCxnSpPr>
        <p:spPr>
          <a:xfrm>
            <a:off x="4927796" y="3099934"/>
            <a:ext cx="294900" cy="0"/>
          </a:xfrm>
          <a:prstGeom prst="straightConnector1">
            <a:avLst/>
          </a:prstGeom>
          <a:noFill/>
          <a:ln cap="flat" cmpd="sng" w="9525">
            <a:solidFill>
              <a:srgbClr val="3369BD"/>
            </a:solidFill>
            <a:prstDash val="solid"/>
            <a:round/>
            <a:headEnd len="med" w="med" type="none"/>
            <a:tailEnd len="med" w="med" type="none"/>
          </a:ln>
        </p:spPr>
      </p:cxnSp>
      <p:cxnSp>
        <p:nvCxnSpPr>
          <p:cNvPr id="4278" name="Google Shape;4278;p270"/>
          <p:cNvCxnSpPr>
            <a:stCxn id="4253" idx="3"/>
            <a:endCxn id="4258" idx="1"/>
          </p:cNvCxnSpPr>
          <p:nvPr/>
        </p:nvCxnSpPr>
        <p:spPr>
          <a:xfrm>
            <a:off x="5861820" y="3099934"/>
            <a:ext cx="294900" cy="0"/>
          </a:xfrm>
          <a:prstGeom prst="straightConnector1">
            <a:avLst/>
          </a:prstGeom>
          <a:noFill/>
          <a:ln cap="flat" cmpd="sng" w="9525">
            <a:solidFill>
              <a:srgbClr val="3369BD"/>
            </a:solidFill>
            <a:prstDash val="solid"/>
            <a:round/>
            <a:headEnd len="med" w="med" type="none"/>
            <a:tailEnd len="med" w="med"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2" name="Shape 4282"/>
        <p:cNvGrpSpPr/>
        <p:nvPr/>
      </p:nvGrpSpPr>
      <p:grpSpPr>
        <a:xfrm>
          <a:off x="0" y="0"/>
          <a:ext cx="0" cy="0"/>
          <a:chOff x="0" y="0"/>
          <a:chExt cx="0" cy="0"/>
        </a:xfrm>
      </p:grpSpPr>
      <p:sp>
        <p:nvSpPr>
          <p:cNvPr id="4283" name="Google Shape;4283;p27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284" name="Google Shape;4284;p271"/>
          <p:cNvSpPr/>
          <p:nvPr/>
        </p:nvSpPr>
        <p:spPr>
          <a:xfrm>
            <a:off x="2264400" y="4224494"/>
            <a:ext cx="2217600" cy="274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Platform</a:t>
            </a:r>
            <a:endParaRPr>
              <a:latin typeface="Overpass"/>
              <a:ea typeface="Overpass"/>
              <a:cs typeface="Overpass"/>
              <a:sym typeface="Overpass"/>
            </a:endParaRPr>
          </a:p>
        </p:txBody>
      </p:sp>
      <p:sp>
        <p:nvSpPr>
          <p:cNvPr id="4285" name="Google Shape;4285;p271"/>
          <p:cNvSpPr/>
          <p:nvPr/>
        </p:nvSpPr>
        <p:spPr>
          <a:xfrm>
            <a:off x="2264400" y="1573224"/>
            <a:ext cx="2217600" cy="12939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Microservice</a:t>
            </a:r>
            <a:endParaRPr>
              <a:latin typeface="Overpass"/>
              <a:ea typeface="Overpass"/>
              <a:cs typeface="Overpass"/>
              <a:sym typeface="Overpass"/>
            </a:endParaRPr>
          </a:p>
        </p:txBody>
      </p:sp>
      <p:sp>
        <p:nvSpPr>
          <p:cNvPr id="4286" name="Google Shape;4286;p271"/>
          <p:cNvSpPr/>
          <p:nvPr/>
        </p:nvSpPr>
        <p:spPr>
          <a:xfrm>
            <a:off x="2357425" y="2140138"/>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Service Discovery</a:t>
            </a:r>
            <a:endParaRPr sz="800">
              <a:latin typeface="Overpass"/>
              <a:ea typeface="Overpass"/>
              <a:cs typeface="Overpass"/>
              <a:sym typeface="Overpass"/>
            </a:endParaRPr>
          </a:p>
        </p:txBody>
      </p:sp>
      <p:sp>
        <p:nvSpPr>
          <p:cNvPr id="4287" name="Google Shape;4287;p271"/>
          <p:cNvSpPr/>
          <p:nvPr/>
        </p:nvSpPr>
        <p:spPr>
          <a:xfrm>
            <a:off x="3386897" y="2140138"/>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Load Balancing</a:t>
            </a:r>
            <a:endParaRPr sz="800">
              <a:latin typeface="Overpass"/>
              <a:ea typeface="Overpass"/>
              <a:cs typeface="Overpass"/>
              <a:sym typeface="Overpass"/>
            </a:endParaRPr>
          </a:p>
        </p:txBody>
      </p:sp>
      <p:sp>
        <p:nvSpPr>
          <p:cNvPr id="4288" name="Google Shape;4288;p271"/>
          <p:cNvSpPr/>
          <p:nvPr/>
        </p:nvSpPr>
        <p:spPr>
          <a:xfrm>
            <a:off x="2357425" y="2364130"/>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Circuit Breaker</a:t>
            </a:r>
            <a:endParaRPr sz="800">
              <a:latin typeface="Overpass"/>
              <a:ea typeface="Overpass"/>
              <a:cs typeface="Overpass"/>
              <a:sym typeface="Overpass"/>
            </a:endParaRPr>
          </a:p>
        </p:txBody>
      </p:sp>
      <p:sp>
        <p:nvSpPr>
          <p:cNvPr id="4289" name="Google Shape;4289;p271"/>
          <p:cNvSpPr/>
          <p:nvPr/>
        </p:nvSpPr>
        <p:spPr>
          <a:xfrm>
            <a:off x="3386897" y="2364129"/>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Traffic Control</a:t>
            </a:r>
            <a:endParaRPr sz="800">
              <a:latin typeface="Overpass"/>
              <a:ea typeface="Overpass"/>
              <a:cs typeface="Overpass"/>
              <a:sym typeface="Overpass"/>
            </a:endParaRPr>
          </a:p>
        </p:txBody>
      </p:sp>
      <p:sp>
        <p:nvSpPr>
          <p:cNvPr id="4290" name="Google Shape;4290;p271"/>
          <p:cNvSpPr/>
          <p:nvPr/>
        </p:nvSpPr>
        <p:spPr>
          <a:xfrm>
            <a:off x="2357425" y="2588122"/>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Monitoring</a:t>
            </a:r>
            <a:endParaRPr sz="800">
              <a:latin typeface="Overpass"/>
              <a:ea typeface="Overpass"/>
              <a:cs typeface="Overpass"/>
              <a:sym typeface="Overpass"/>
            </a:endParaRPr>
          </a:p>
        </p:txBody>
      </p:sp>
      <p:sp>
        <p:nvSpPr>
          <p:cNvPr id="4291" name="Google Shape;4291;p271"/>
          <p:cNvSpPr/>
          <p:nvPr/>
        </p:nvSpPr>
        <p:spPr>
          <a:xfrm>
            <a:off x="3386897" y="2588119"/>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Tracing</a:t>
            </a:r>
            <a:endParaRPr sz="800">
              <a:latin typeface="Overpass"/>
              <a:ea typeface="Overpass"/>
              <a:cs typeface="Overpass"/>
              <a:sym typeface="Overpass"/>
            </a:endParaRPr>
          </a:p>
        </p:txBody>
      </p:sp>
      <p:sp>
        <p:nvSpPr>
          <p:cNvPr id="4292" name="Google Shape;4292;p271"/>
          <p:cNvSpPr/>
          <p:nvPr/>
        </p:nvSpPr>
        <p:spPr>
          <a:xfrm>
            <a:off x="2357425" y="1907235"/>
            <a:ext cx="2032500" cy="211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Business Logic</a:t>
            </a:r>
            <a:endParaRPr sz="800">
              <a:latin typeface="Overpass"/>
              <a:ea typeface="Overpass"/>
              <a:cs typeface="Overpass"/>
              <a:sym typeface="Overpass"/>
            </a:endParaRPr>
          </a:p>
        </p:txBody>
      </p:sp>
      <p:sp>
        <p:nvSpPr>
          <p:cNvPr id="4293" name="Google Shape;4293;p271"/>
          <p:cNvSpPr/>
          <p:nvPr/>
        </p:nvSpPr>
        <p:spPr>
          <a:xfrm>
            <a:off x="2264400" y="2899877"/>
            <a:ext cx="2217600" cy="12939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Netflix OSS</a:t>
            </a:r>
            <a:endParaRPr>
              <a:latin typeface="Overpass"/>
              <a:ea typeface="Overpass"/>
              <a:cs typeface="Overpass"/>
              <a:sym typeface="Overpass"/>
            </a:endParaRPr>
          </a:p>
        </p:txBody>
      </p:sp>
      <p:sp>
        <p:nvSpPr>
          <p:cNvPr id="4294" name="Google Shape;4294;p271"/>
          <p:cNvSpPr/>
          <p:nvPr/>
        </p:nvSpPr>
        <p:spPr>
          <a:xfrm>
            <a:off x="2357425" y="3225582"/>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Config Server</a:t>
            </a:r>
            <a:endParaRPr sz="800">
              <a:latin typeface="Overpass"/>
              <a:ea typeface="Overpass"/>
              <a:cs typeface="Overpass"/>
              <a:sym typeface="Overpass"/>
            </a:endParaRPr>
          </a:p>
        </p:txBody>
      </p:sp>
      <p:sp>
        <p:nvSpPr>
          <p:cNvPr id="4295" name="Google Shape;4295;p271"/>
          <p:cNvSpPr/>
          <p:nvPr/>
        </p:nvSpPr>
        <p:spPr>
          <a:xfrm>
            <a:off x="3386897" y="3225582"/>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Security Policies</a:t>
            </a:r>
            <a:endParaRPr sz="800">
              <a:latin typeface="Overpass"/>
              <a:ea typeface="Overpass"/>
              <a:cs typeface="Overpass"/>
              <a:sym typeface="Overpass"/>
            </a:endParaRPr>
          </a:p>
        </p:txBody>
      </p:sp>
      <p:sp>
        <p:nvSpPr>
          <p:cNvPr id="4296" name="Google Shape;4296;p271"/>
          <p:cNvSpPr/>
          <p:nvPr/>
        </p:nvSpPr>
        <p:spPr>
          <a:xfrm>
            <a:off x="2357425" y="3449573"/>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Service Registry</a:t>
            </a:r>
            <a:endParaRPr sz="800">
              <a:latin typeface="Overpass"/>
              <a:ea typeface="Overpass"/>
              <a:cs typeface="Overpass"/>
              <a:sym typeface="Overpass"/>
            </a:endParaRPr>
          </a:p>
        </p:txBody>
      </p:sp>
      <p:sp>
        <p:nvSpPr>
          <p:cNvPr id="4297" name="Google Shape;4297;p271"/>
          <p:cNvSpPr/>
          <p:nvPr/>
        </p:nvSpPr>
        <p:spPr>
          <a:xfrm>
            <a:off x="3386897" y="3449572"/>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Traffic Control</a:t>
            </a:r>
            <a:endParaRPr sz="800">
              <a:latin typeface="Overpass"/>
              <a:ea typeface="Overpass"/>
              <a:cs typeface="Overpass"/>
              <a:sym typeface="Overpass"/>
            </a:endParaRPr>
          </a:p>
        </p:txBody>
      </p:sp>
      <p:sp>
        <p:nvSpPr>
          <p:cNvPr id="4298" name="Google Shape;4298;p271"/>
          <p:cNvSpPr/>
          <p:nvPr/>
        </p:nvSpPr>
        <p:spPr>
          <a:xfrm>
            <a:off x="2357425" y="3673565"/>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Monitoring</a:t>
            </a:r>
            <a:endParaRPr sz="800">
              <a:latin typeface="Overpass"/>
              <a:ea typeface="Overpass"/>
              <a:cs typeface="Overpass"/>
              <a:sym typeface="Overpass"/>
            </a:endParaRPr>
          </a:p>
        </p:txBody>
      </p:sp>
      <p:sp>
        <p:nvSpPr>
          <p:cNvPr id="4299" name="Google Shape;4299;p271"/>
          <p:cNvSpPr/>
          <p:nvPr/>
        </p:nvSpPr>
        <p:spPr>
          <a:xfrm>
            <a:off x="3386897" y="3673562"/>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Tracing</a:t>
            </a:r>
            <a:endParaRPr sz="800">
              <a:latin typeface="Overpass"/>
              <a:ea typeface="Overpass"/>
              <a:cs typeface="Overpass"/>
              <a:sym typeface="Overpass"/>
            </a:endParaRPr>
          </a:p>
        </p:txBody>
      </p:sp>
      <p:sp>
        <p:nvSpPr>
          <p:cNvPr id="4300" name="Google Shape;4300;p271"/>
          <p:cNvSpPr/>
          <p:nvPr/>
        </p:nvSpPr>
        <p:spPr>
          <a:xfrm>
            <a:off x="2357425" y="3914775"/>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API Magenement</a:t>
            </a:r>
            <a:endParaRPr sz="800">
              <a:latin typeface="Overpass"/>
              <a:ea typeface="Overpass"/>
              <a:cs typeface="Overpass"/>
              <a:sym typeface="Overpass"/>
            </a:endParaRPr>
          </a:p>
        </p:txBody>
      </p:sp>
      <p:sp>
        <p:nvSpPr>
          <p:cNvPr id="4301" name="Google Shape;4301;p271"/>
          <p:cNvSpPr/>
          <p:nvPr/>
        </p:nvSpPr>
        <p:spPr>
          <a:xfrm>
            <a:off x="3386897" y="3914772"/>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Smart Routing</a:t>
            </a:r>
            <a:endParaRPr sz="800">
              <a:latin typeface="Overpass"/>
              <a:ea typeface="Overpass"/>
              <a:cs typeface="Overpass"/>
              <a:sym typeface="Overpass"/>
            </a:endParaRPr>
          </a:p>
        </p:txBody>
      </p:sp>
      <p:sp>
        <p:nvSpPr>
          <p:cNvPr id="4302" name="Google Shape;4302;p271"/>
          <p:cNvSpPr/>
          <p:nvPr/>
        </p:nvSpPr>
        <p:spPr>
          <a:xfrm>
            <a:off x="4779000" y="2543427"/>
            <a:ext cx="2217600" cy="6285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Microservice</a:t>
            </a:r>
            <a:endParaRPr>
              <a:latin typeface="Overpass"/>
              <a:ea typeface="Overpass"/>
              <a:cs typeface="Overpass"/>
              <a:sym typeface="Overpass"/>
            </a:endParaRPr>
          </a:p>
        </p:txBody>
      </p:sp>
      <p:sp>
        <p:nvSpPr>
          <p:cNvPr id="4303" name="Google Shape;4303;p271"/>
          <p:cNvSpPr/>
          <p:nvPr/>
        </p:nvSpPr>
        <p:spPr>
          <a:xfrm>
            <a:off x="4872025" y="2885654"/>
            <a:ext cx="2032500" cy="211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Business Logic</a:t>
            </a:r>
            <a:endParaRPr sz="800">
              <a:latin typeface="Overpass"/>
              <a:ea typeface="Overpass"/>
              <a:cs typeface="Overpass"/>
              <a:sym typeface="Overpass"/>
            </a:endParaRPr>
          </a:p>
        </p:txBody>
      </p:sp>
      <p:sp>
        <p:nvSpPr>
          <p:cNvPr id="4304" name="Google Shape;4304;p271"/>
          <p:cNvSpPr/>
          <p:nvPr/>
        </p:nvSpPr>
        <p:spPr>
          <a:xfrm>
            <a:off x="4779000" y="3204675"/>
            <a:ext cx="2217600" cy="1293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verpass"/>
                <a:ea typeface="Overpass"/>
                <a:cs typeface="Overpass"/>
                <a:sym typeface="Overpass"/>
              </a:rPr>
              <a:t>OpenShift + Istio</a:t>
            </a:r>
            <a:endParaRPr>
              <a:latin typeface="Overpass"/>
              <a:ea typeface="Overpass"/>
              <a:cs typeface="Overpass"/>
              <a:sym typeface="Overpass"/>
            </a:endParaRPr>
          </a:p>
        </p:txBody>
      </p:sp>
      <p:sp>
        <p:nvSpPr>
          <p:cNvPr id="4305" name="Google Shape;4305;p271"/>
          <p:cNvSpPr/>
          <p:nvPr/>
        </p:nvSpPr>
        <p:spPr>
          <a:xfrm>
            <a:off x="4872088" y="3530367"/>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Config Server</a:t>
            </a:r>
            <a:endParaRPr sz="800">
              <a:latin typeface="Overpass"/>
              <a:ea typeface="Overpass"/>
              <a:cs typeface="Overpass"/>
              <a:sym typeface="Overpass"/>
            </a:endParaRPr>
          </a:p>
        </p:txBody>
      </p:sp>
      <p:sp>
        <p:nvSpPr>
          <p:cNvPr id="4306" name="Google Shape;4306;p271"/>
          <p:cNvSpPr/>
          <p:nvPr/>
        </p:nvSpPr>
        <p:spPr>
          <a:xfrm>
            <a:off x="5901560" y="3530367"/>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Load Balancing</a:t>
            </a:r>
            <a:endParaRPr sz="800">
              <a:latin typeface="Overpass"/>
              <a:ea typeface="Overpass"/>
              <a:cs typeface="Overpass"/>
              <a:sym typeface="Overpass"/>
            </a:endParaRPr>
          </a:p>
        </p:txBody>
      </p:sp>
      <p:sp>
        <p:nvSpPr>
          <p:cNvPr id="4307" name="Google Shape;4307;p271"/>
          <p:cNvSpPr/>
          <p:nvPr/>
        </p:nvSpPr>
        <p:spPr>
          <a:xfrm>
            <a:off x="4872088" y="3754359"/>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Service Registry</a:t>
            </a:r>
            <a:endParaRPr sz="800">
              <a:latin typeface="Overpass"/>
              <a:ea typeface="Overpass"/>
              <a:cs typeface="Overpass"/>
              <a:sym typeface="Overpass"/>
            </a:endParaRPr>
          </a:p>
        </p:txBody>
      </p:sp>
      <p:sp>
        <p:nvSpPr>
          <p:cNvPr id="4308" name="Google Shape;4308;p271"/>
          <p:cNvSpPr/>
          <p:nvPr/>
        </p:nvSpPr>
        <p:spPr>
          <a:xfrm>
            <a:off x="5901560" y="3754357"/>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Traffic Control</a:t>
            </a:r>
            <a:endParaRPr sz="800">
              <a:latin typeface="Overpass"/>
              <a:ea typeface="Overpass"/>
              <a:cs typeface="Overpass"/>
              <a:sym typeface="Overpass"/>
            </a:endParaRPr>
          </a:p>
        </p:txBody>
      </p:sp>
      <p:sp>
        <p:nvSpPr>
          <p:cNvPr id="4309" name="Google Shape;4309;p271"/>
          <p:cNvSpPr/>
          <p:nvPr/>
        </p:nvSpPr>
        <p:spPr>
          <a:xfrm>
            <a:off x="4872088" y="3978350"/>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Monitoring</a:t>
            </a:r>
            <a:endParaRPr sz="800">
              <a:latin typeface="Overpass"/>
              <a:ea typeface="Overpass"/>
              <a:cs typeface="Overpass"/>
              <a:sym typeface="Overpass"/>
            </a:endParaRPr>
          </a:p>
        </p:txBody>
      </p:sp>
      <p:sp>
        <p:nvSpPr>
          <p:cNvPr id="4310" name="Google Shape;4310;p271"/>
          <p:cNvSpPr/>
          <p:nvPr/>
        </p:nvSpPr>
        <p:spPr>
          <a:xfrm>
            <a:off x="5901560" y="3978348"/>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Tracing</a:t>
            </a:r>
            <a:endParaRPr sz="800">
              <a:latin typeface="Overpass"/>
              <a:ea typeface="Overpass"/>
              <a:cs typeface="Overpass"/>
              <a:sym typeface="Overpass"/>
            </a:endParaRPr>
          </a:p>
        </p:txBody>
      </p:sp>
      <p:sp>
        <p:nvSpPr>
          <p:cNvPr id="4311" name="Google Shape;4311;p271"/>
          <p:cNvSpPr/>
          <p:nvPr/>
        </p:nvSpPr>
        <p:spPr>
          <a:xfrm>
            <a:off x="4872088" y="4219560"/>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API Magenement</a:t>
            </a:r>
            <a:endParaRPr sz="800">
              <a:latin typeface="Overpass"/>
              <a:ea typeface="Overpass"/>
              <a:cs typeface="Overpass"/>
              <a:sym typeface="Overpass"/>
            </a:endParaRPr>
          </a:p>
        </p:txBody>
      </p:sp>
      <p:sp>
        <p:nvSpPr>
          <p:cNvPr id="4312" name="Google Shape;4312;p271"/>
          <p:cNvSpPr/>
          <p:nvPr/>
        </p:nvSpPr>
        <p:spPr>
          <a:xfrm>
            <a:off x="5901560" y="4219557"/>
            <a:ext cx="10029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latin typeface="Overpass"/>
                <a:ea typeface="Overpass"/>
                <a:cs typeface="Overpass"/>
                <a:sym typeface="Overpass"/>
              </a:rPr>
              <a:t>Smart Routing</a:t>
            </a:r>
            <a:endParaRPr sz="800">
              <a:latin typeface="Overpass"/>
              <a:ea typeface="Overpass"/>
              <a:cs typeface="Overpass"/>
              <a:sym typeface="Overpass"/>
            </a:endParaRPr>
          </a:p>
        </p:txBody>
      </p:sp>
      <p:sp>
        <p:nvSpPr>
          <p:cNvPr id="4313" name="Google Shape;4313;p271"/>
          <p:cNvSpPr/>
          <p:nvPr/>
        </p:nvSpPr>
        <p:spPr>
          <a:xfrm flipH="1">
            <a:off x="2039116" y="1596773"/>
            <a:ext cx="145500" cy="2552400"/>
          </a:xfrm>
          <a:prstGeom prst="rightBrace">
            <a:avLst>
              <a:gd fmla="val 64302" name="adj1"/>
              <a:gd fmla="val 50565"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4" name="Google Shape;4314;p271"/>
          <p:cNvSpPr/>
          <p:nvPr/>
        </p:nvSpPr>
        <p:spPr>
          <a:xfrm>
            <a:off x="7071725" y="2487200"/>
            <a:ext cx="120600" cy="628500"/>
          </a:xfrm>
          <a:prstGeom prst="rightBrace">
            <a:avLst>
              <a:gd fmla="val 58191" name="adj1"/>
              <a:gd fmla="val 50565"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5" name="Google Shape;4315;p271"/>
          <p:cNvSpPr txBox="1"/>
          <p:nvPr/>
        </p:nvSpPr>
        <p:spPr>
          <a:xfrm>
            <a:off x="611025" y="2615174"/>
            <a:ext cx="14247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Microservices </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App</a:t>
            </a:r>
            <a:endParaRPr>
              <a:latin typeface="Overpass"/>
              <a:ea typeface="Overpass"/>
              <a:cs typeface="Overpass"/>
              <a:sym typeface="Overpass"/>
            </a:endParaRPr>
          </a:p>
        </p:txBody>
      </p:sp>
      <p:sp>
        <p:nvSpPr>
          <p:cNvPr id="4316" name="Google Shape;4316;p271"/>
          <p:cNvSpPr txBox="1"/>
          <p:nvPr/>
        </p:nvSpPr>
        <p:spPr>
          <a:xfrm>
            <a:off x="7267450" y="2553801"/>
            <a:ext cx="14247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Microservices </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App</a:t>
            </a:r>
            <a:endParaRPr>
              <a:latin typeface="Overpass"/>
              <a:ea typeface="Overpass"/>
              <a:cs typeface="Overpass"/>
              <a:sym typeface="Overpass"/>
            </a:endParaRPr>
          </a:p>
        </p:txBody>
      </p:sp>
      <p:sp>
        <p:nvSpPr>
          <p:cNvPr id="4317" name="Google Shape;4317;p271"/>
          <p:cNvSpPr txBox="1"/>
          <p:nvPr/>
        </p:nvSpPr>
        <p:spPr>
          <a:xfrm>
            <a:off x="2731500" y="460125"/>
            <a:ext cx="3681000" cy="563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Overpass"/>
                <a:ea typeface="Overpass"/>
                <a:cs typeface="Overpass"/>
                <a:sym typeface="Overpass"/>
              </a:rPr>
              <a:t>NETFLIX OSS VS ISTIO</a:t>
            </a:r>
            <a:endParaRPr sz="2400">
              <a:latin typeface="Overpass"/>
              <a:ea typeface="Overpass"/>
              <a:cs typeface="Overpass"/>
              <a:sym typeface="Overpas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1" name="Shape 4321"/>
        <p:cNvGrpSpPr/>
        <p:nvPr/>
      </p:nvGrpSpPr>
      <p:grpSpPr>
        <a:xfrm>
          <a:off x="0" y="0"/>
          <a:ext cx="0" cy="0"/>
          <a:chOff x="0" y="0"/>
          <a:chExt cx="0" cy="0"/>
        </a:xfrm>
      </p:grpSpPr>
      <p:sp>
        <p:nvSpPr>
          <p:cNvPr id="4322" name="Google Shape;4322;p27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323" name="Google Shape;4323;p272"/>
          <p:cNvSpPr txBox="1"/>
          <p:nvPr>
            <p:ph type="title"/>
          </p:nvPr>
        </p:nvSpPr>
        <p:spPr>
          <a:xfrm>
            <a:off x="826650" y="0"/>
            <a:ext cx="7490700" cy="733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istio explained</a:t>
            </a:r>
            <a:endParaRPr/>
          </a:p>
        </p:txBody>
      </p:sp>
      <p:pic>
        <p:nvPicPr>
          <p:cNvPr id="4324" name="Google Shape;4324;p272"/>
          <p:cNvPicPr preferRelativeResize="0"/>
          <p:nvPr/>
        </p:nvPicPr>
        <p:blipFill>
          <a:blip r:embed="rId3">
            <a:alphaModFix/>
          </a:blip>
          <a:stretch>
            <a:fillRect/>
          </a:stretch>
        </p:blipFill>
        <p:spPr>
          <a:xfrm>
            <a:off x="164775" y="1023674"/>
            <a:ext cx="299150" cy="408457"/>
          </a:xfrm>
          <a:prstGeom prst="rect">
            <a:avLst/>
          </a:prstGeom>
          <a:noFill/>
          <a:ln>
            <a:noFill/>
          </a:ln>
        </p:spPr>
      </p:pic>
      <p:grpSp>
        <p:nvGrpSpPr>
          <p:cNvPr id="4325" name="Google Shape;4325;p272"/>
          <p:cNvGrpSpPr/>
          <p:nvPr/>
        </p:nvGrpSpPr>
        <p:grpSpPr>
          <a:xfrm>
            <a:off x="463913" y="1023676"/>
            <a:ext cx="3507820" cy="1471874"/>
            <a:chOff x="988775" y="1023678"/>
            <a:chExt cx="4768651" cy="2149663"/>
          </a:xfrm>
        </p:grpSpPr>
        <p:pic>
          <p:nvPicPr>
            <p:cNvPr id="4326" name="Google Shape;4326;p272"/>
            <p:cNvPicPr preferRelativeResize="0"/>
            <p:nvPr/>
          </p:nvPicPr>
          <p:blipFill>
            <a:blip r:embed="rId4">
              <a:alphaModFix/>
            </a:blip>
            <a:stretch>
              <a:fillRect/>
            </a:stretch>
          </p:blipFill>
          <p:spPr>
            <a:xfrm>
              <a:off x="988775" y="1023678"/>
              <a:ext cx="4768651" cy="1333175"/>
            </a:xfrm>
            <a:prstGeom prst="rect">
              <a:avLst/>
            </a:prstGeom>
            <a:noFill/>
            <a:ln>
              <a:noFill/>
            </a:ln>
          </p:spPr>
        </p:pic>
        <p:pic>
          <p:nvPicPr>
            <p:cNvPr id="4327" name="Google Shape;4327;p272"/>
            <p:cNvPicPr preferRelativeResize="0"/>
            <p:nvPr/>
          </p:nvPicPr>
          <p:blipFill>
            <a:blip r:embed="rId5">
              <a:alphaModFix/>
            </a:blip>
            <a:stretch>
              <a:fillRect/>
            </a:stretch>
          </p:blipFill>
          <p:spPr>
            <a:xfrm>
              <a:off x="988775" y="2356852"/>
              <a:ext cx="4768650" cy="816490"/>
            </a:xfrm>
            <a:prstGeom prst="rect">
              <a:avLst/>
            </a:prstGeom>
            <a:noFill/>
            <a:ln>
              <a:noFill/>
            </a:ln>
          </p:spPr>
        </p:pic>
      </p:grpSp>
      <p:pic>
        <p:nvPicPr>
          <p:cNvPr id="4328" name="Google Shape;4328;p272"/>
          <p:cNvPicPr preferRelativeResize="0"/>
          <p:nvPr/>
        </p:nvPicPr>
        <p:blipFill>
          <a:blip r:embed="rId6">
            <a:alphaModFix/>
          </a:blip>
          <a:stretch>
            <a:fillRect/>
          </a:stretch>
        </p:blipFill>
        <p:spPr>
          <a:xfrm>
            <a:off x="463921" y="2495552"/>
            <a:ext cx="1480399" cy="1207425"/>
          </a:xfrm>
          <a:prstGeom prst="rect">
            <a:avLst/>
          </a:prstGeom>
          <a:noFill/>
          <a:ln>
            <a:noFill/>
          </a:ln>
        </p:spPr>
      </p:pic>
      <p:pic>
        <p:nvPicPr>
          <p:cNvPr id="4329" name="Google Shape;4329;p272"/>
          <p:cNvPicPr preferRelativeResize="0"/>
          <p:nvPr/>
        </p:nvPicPr>
        <p:blipFill>
          <a:blip r:embed="rId7">
            <a:alphaModFix/>
          </a:blip>
          <a:stretch>
            <a:fillRect/>
          </a:stretch>
        </p:blipFill>
        <p:spPr>
          <a:xfrm>
            <a:off x="4268651" y="3160800"/>
            <a:ext cx="1936699" cy="999375"/>
          </a:xfrm>
          <a:prstGeom prst="rect">
            <a:avLst/>
          </a:prstGeom>
          <a:noFill/>
          <a:ln>
            <a:noFill/>
          </a:ln>
        </p:spPr>
      </p:pic>
      <p:pic>
        <p:nvPicPr>
          <p:cNvPr id="4330" name="Google Shape;4330;p272"/>
          <p:cNvPicPr preferRelativeResize="0"/>
          <p:nvPr/>
        </p:nvPicPr>
        <p:blipFill>
          <a:blip r:embed="rId8">
            <a:alphaModFix/>
          </a:blip>
          <a:stretch>
            <a:fillRect/>
          </a:stretch>
        </p:blipFill>
        <p:spPr>
          <a:xfrm>
            <a:off x="6588001" y="1822100"/>
            <a:ext cx="393600" cy="393600"/>
          </a:xfrm>
          <a:prstGeom prst="rect">
            <a:avLst/>
          </a:prstGeom>
          <a:noFill/>
          <a:ln>
            <a:noFill/>
          </a:ln>
        </p:spPr>
      </p:pic>
      <p:grpSp>
        <p:nvGrpSpPr>
          <p:cNvPr id="4331" name="Google Shape;4331;p272"/>
          <p:cNvGrpSpPr/>
          <p:nvPr/>
        </p:nvGrpSpPr>
        <p:grpSpPr>
          <a:xfrm>
            <a:off x="4191273" y="976047"/>
            <a:ext cx="2205744" cy="1896526"/>
            <a:chOff x="5617050" y="452450"/>
            <a:chExt cx="2970300" cy="2553899"/>
          </a:xfrm>
        </p:grpSpPr>
        <p:pic>
          <p:nvPicPr>
            <p:cNvPr id="4332" name="Google Shape;4332;p272"/>
            <p:cNvPicPr preferRelativeResize="0"/>
            <p:nvPr/>
          </p:nvPicPr>
          <p:blipFill rotWithShape="1">
            <a:blip r:embed="rId9">
              <a:alphaModFix/>
            </a:blip>
            <a:srcRect b="0" l="0" r="0" t="3474"/>
            <a:stretch/>
          </p:blipFill>
          <p:spPr>
            <a:xfrm>
              <a:off x="5617050" y="1957400"/>
              <a:ext cx="2970300" cy="1048950"/>
            </a:xfrm>
            <a:prstGeom prst="rect">
              <a:avLst/>
            </a:prstGeom>
            <a:noFill/>
            <a:ln>
              <a:noFill/>
            </a:ln>
          </p:spPr>
        </p:pic>
        <p:pic>
          <p:nvPicPr>
            <p:cNvPr id="4333" name="Google Shape;4333;p272"/>
            <p:cNvPicPr preferRelativeResize="0"/>
            <p:nvPr/>
          </p:nvPicPr>
          <p:blipFill rotWithShape="1">
            <a:blip r:embed="rId10">
              <a:alphaModFix/>
            </a:blip>
            <a:srcRect b="3057" l="0" r="0" t="3431"/>
            <a:stretch/>
          </p:blipFill>
          <p:spPr>
            <a:xfrm>
              <a:off x="5617050" y="452450"/>
              <a:ext cx="2970299" cy="1557325"/>
            </a:xfrm>
            <a:prstGeom prst="rect">
              <a:avLst/>
            </a:prstGeom>
            <a:noFill/>
            <a:ln>
              <a:noFill/>
            </a:ln>
          </p:spPr>
        </p:pic>
      </p:grpSp>
      <p:pic>
        <p:nvPicPr>
          <p:cNvPr id="4334" name="Google Shape;4334;p272"/>
          <p:cNvPicPr preferRelativeResize="0"/>
          <p:nvPr/>
        </p:nvPicPr>
        <p:blipFill>
          <a:blip r:embed="rId11">
            <a:alphaModFix/>
          </a:blip>
          <a:stretch>
            <a:fillRect/>
          </a:stretch>
        </p:blipFill>
        <p:spPr>
          <a:xfrm>
            <a:off x="6981600" y="1822100"/>
            <a:ext cx="961101" cy="1207425"/>
          </a:xfrm>
          <a:prstGeom prst="rect">
            <a:avLst/>
          </a:prstGeom>
          <a:noFill/>
          <a:ln>
            <a:noFill/>
          </a:ln>
        </p:spPr>
      </p:pic>
      <p:cxnSp>
        <p:nvCxnSpPr>
          <p:cNvPr id="4335" name="Google Shape;4335;p272"/>
          <p:cNvCxnSpPr>
            <a:endCxn id="4330" idx="1"/>
          </p:cNvCxnSpPr>
          <p:nvPr/>
        </p:nvCxnSpPr>
        <p:spPr>
          <a:xfrm flipH="1" rot="10800000">
            <a:off x="6296101" y="2018900"/>
            <a:ext cx="291900" cy="300"/>
          </a:xfrm>
          <a:prstGeom prst="straightConnector1">
            <a:avLst/>
          </a:prstGeom>
          <a:noFill/>
          <a:ln cap="flat" cmpd="sng" w="9525">
            <a:solidFill>
              <a:schemeClr val="dk2"/>
            </a:solidFill>
            <a:prstDash val="solid"/>
            <a:round/>
            <a:headEnd len="med" w="med" type="none"/>
            <a:tailEnd len="med" w="med" type="triangle"/>
          </a:ln>
        </p:spPr>
      </p:cxnSp>
      <p:cxnSp>
        <p:nvCxnSpPr>
          <p:cNvPr id="4336" name="Google Shape;4336;p272"/>
          <p:cNvCxnSpPr/>
          <p:nvPr/>
        </p:nvCxnSpPr>
        <p:spPr>
          <a:xfrm flipH="1">
            <a:off x="5229201" y="3008400"/>
            <a:ext cx="7800" cy="1420800"/>
          </a:xfrm>
          <a:prstGeom prst="straightConnector1">
            <a:avLst/>
          </a:prstGeom>
          <a:noFill/>
          <a:ln cap="flat" cmpd="sng" w="9525">
            <a:solidFill>
              <a:schemeClr val="dk2"/>
            </a:solidFill>
            <a:prstDash val="solid"/>
            <a:round/>
            <a:headEnd len="med" w="med" type="none"/>
            <a:tailEnd len="med" w="med" type="none"/>
          </a:ln>
        </p:spPr>
      </p:cxnSp>
      <p:sp>
        <p:nvSpPr>
          <p:cNvPr id="4337" name="Google Shape;4337;p272"/>
          <p:cNvSpPr txBox="1"/>
          <p:nvPr/>
        </p:nvSpPr>
        <p:spPr>
          <a:xfrm>
            <a:off x="4276725" y="4210050"/>
            <a:ext cx="866700" cy="29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Before</a:t>
            </a:r>
            <a:endParaRPr/>
          </a:p>
        </p:txBody>
      </p:sp>
      <p:sp>
        <p:nvSpPr>
          <p:cNvPr id="4338" name="Google Shape;4338;p272"/>
          <p:cNvSpPr txBox="1"/>
          <p:nvPr/>
        </p:nvSpPr>
        <p:spPr>
          <a:xfrm>
            <a:off x="5419725" y="4210050"/>
            <a:ext cx="866700" cy="29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After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2" name="Shape 4342"/>
        <p:cNvGrpSpPr/>
        <p:nvPr/>
      </p:nvGrpSpPr>
      <p:grpSpPr>
        <a:xfrm>
          <a:off x="0" y="0"/>
          <a:ext cx="0" cy="0"/>
          <a:chOff x="0" y="0"/>
          <a:chExt cx="0" cy="0"/>
        </a:xfrm>
      </p:grpSpPr>
      <p:sp>
        <p:nvSpPr>
          <p:cNvPr id="4343" name="Google Shape;4343;p273"/>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Proxima Nova"/>
              <a:buNone/>
            </a:pPr>
            <a:r>
              <a:rPr b="1" i="0" lang="en" sz="4000" u="none" cap="none" strike="noStrike">
                <a:solidFill>
                  <a:srgbClr val="FFFFFF"/>
                </a:solidFill>
                <a:latin typeface="Proxima Nova"/>
                <a:ea typeface="Proxima Nova"/>
                <a:cs typeface="Proxima Nova"/>
                <a:sym typeface="Proxima Nova"/>
              </a:rPr>
              <a:t>THANK YOU</a:t>
            </a:r>
            <a:endParaRPr/>
          </a:p>
        </p:txBody>
      </p:sp>
      <p:sp>
        <p:nvSpPr>
          <p:cNvPr id="4344" name="Google Shape;4344;p273"/>
          <p:cNvSpPr txBox="1"/>
          <p:nvPr>
            <p:ph idx="1" type="subTitle"/>
          </p:nvPr>
        </p:nvSpPr>
        <p:spPr>
          <a:xfrm>
            <a:off x="2276725" y="3264787"/>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plus.google.com/+RedHat</a:t>
            </a:r>
            <a:endParaRPr/>
          </a:p>
        </p:txBody>
      </p:sp>
      <p:sp>
        <p:nvSpPr>
          <p:cNvPr id="4345" name="Google Shape;4345;p273"/>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linkedin.com/company/red-hat</a:t>
            </a:r>
            <a:endParaRPr/>
          </a:p>
        </p:txBody>
      </p:sp>
      <p:sp>
        <p:nvSpPr>
          <p:cNvPr id="4346" name="Google Shape;4346;p273"/>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youtube.com/user/RedHatVideos</a:t>
            </a:r>
            <a:endParaRPr/>
          </a:p>
        </p:txBody>
      </p:sp>
      <p:sp>
        <p:nvSpPr>
          <p:cNvPr id="4347" name="Google Shape;4347;p273"/>
          <p:cNvSpPr txBox="1"/>
          <p:nvPr>
            <p:ph idx="4" type="subTitle"/>
          </p:nvPr>
        </p:nvSpPr>
        <p:spPr>
          <a:xfrm>
            <a:off x="5069150" y="3264787"/>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facebook.com/redhatinc</a:t>
            </a:r>
            <a:endParaRPr/>
          </a:p>
        </p:txBody>
      </p:sp>
      <p:sp>
        <p:nvSpPr>
          <p:cNvPr id="4348" name="Google Shape;4348;p273"/>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twitter.com/RedHatNews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2" name="Shape 4352"/>
        <p:cNvGrpSpPr/>
        <p:nvPr/>
      </p:nvGrpSpPr>
      <p:grpSpPr>
        <a:xfrm>
          <a:off x="0" y="0"/>
          <a:ext cx="0" cy="0"/>
          <a:chOff x="0" y="0"/>
          <a:chExt cx="0" cy="0"/>
        </a:xfrm>
      </p:grpSpPr>
      <p:sp>
        <p:nvSpPr>
          <p:cNvPr id="4353" name="Google Shape;4353;p274"/>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NETWORKING</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7" name="Shape 4357"/>
        <p:cNvGrpSpPr/>
        <p:nvPr/>
      </p:nvGrpSpPr>
      <p:grpSpPr>
        <a:xfrm>
          <a:off x="0" y="0"/>
          <a:ext cx="0" cy="0"/>
          <a:chOff x="0" y="0"/>
          <a:chExt cx="0" cy="0"/>
        </a:xfrm>
      </p:grpSpPr>
      <p:sp>
        <p:nvSpPr>
          <p:cNvPr id="4358" name="Google Shape;4358;p27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359" name="Google Shape;4359;p27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BUILT-IN SERVICE DISCOVERY</a:t>
            </a:r>
            <a:br>
              <a:rPr lang="en"/>
            </a:br>
            <a:r>
              <a:rPr lang="en"/>
              <a:t>INTERNAL LOAD-BALANCING </a:t>
            </a:r>
            <a:endParaRPr/>
          </a:p>
        </p:txBody>
      </p:sp>
      <p:sp>
        <p:nvSpPr>
          <p:cNvPr id="4360" name="Google Shape;4360;p275"/>
          <p:cNvSpPr/>
          <p:nvPr/>
        </p:nvSpPr>
        <p:spPr>
          <a:xfrm>
            <a:off x="2570311" y="1685080"/>
            <a:ext cx="2179200" cy="688200"/>
          </a:xfrm>
          <a:prstGeom prst="rect">
            <a:avLst/>
          </a:prstGeom>
          <a:solidFill>
            <a:srgbClr val="0F8DC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SERVICE</a:t>
            </a:r>
            <a:endParaRPr b="1" sz="1000">
              <a:solidFill>
                <a:srgbClr val="FFFFFF"/>
              </a:solidFill>
              <a:latin typeface="Proxima Nova"/>
              <a:ea typeface="Proxima Nova"/>
              <a:cs typeface="Proxima Nova"/>
              <a:sym typeface="Proxima Nova"/>
            </a:endParaRPr>
          </a:p>
        </p:txBody>
      </p:sp>
      <p:sp>
        <p:nvSpPr>
          <p:cNvPr id="4361" name="Google Shape;4361;p275"/>
          <p:cNvSpPr/>
          <p:nvPr/>
        </p:nvSpPr>
        <p:spPr>
          <a:xfrm>
            <a:off x="2683349"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62" name="Google Shape;4362;p275"/>
          <p:cNvSpPr txBox="1"/>
          <p:nvPr/>
        </p:nvSpPr>
        <p:spPr>
          <a:xfrm>
            <a:off x="2615311"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4363" name="Google Shape;4363;p275"/>
          <p:cNvSpPr/>
          <p:nvPr/>
        </p:nvSpPr>
        <p:spPr>
          <a:xfrm>
            <a:off x="3683856"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64" name="Google Shape;4364;p275"/>
          <p:cNvSpPr txBox="1"/>
          <p:nvPr/>
        </p:nvSpPr>
        <p:spPr>
          <a:xfrm>
            <a:off x="3615819"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4365" name="Google Shape;4365;p275"/>
          <p:cNvSpPr/>
          <p:nvPr/>
        </p:nvSpPr>
        <p:spPr>
          <a:xfrm>
            <a:off x="2281909"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4366" name="Google Shape;4366;p275"/>
          <p:cNvSpPr/>
          <p:nvPr/>
        </p:nvSpPr>
        <p:spPr>
          <a:xfrm>
            <a:off x="2350319" y="33929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67" name="Google Shape;4367;p275"/>
          <p:cNvSpPr txBox="1"/>
          <p:nvPr/>
        </p:nvSpPr>
        <p:spPr>
          <a:xfrm>
            <a:off x="2282281" y="33204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4368" name="Google Shape;4368;p275"/>
          <p:cNvSpPr/>
          <p:nvPr/>
        </p:nvSpPr>
        <p:spPr>
          <a:xfrm>
            <a:off x="2350573" y="36079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69" name="Google Shape;4369;p275"/>
          <p:cNvSpPr txBox="1"/>
          <p:nvPr/>
        </p:nvSpPr>
        <p:spPr>
          <a:xfrm>
            <a:off x="2282536" y="35354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4370" name="Google Shape;4370;p275"/>
          <p:cNvSpPr/>
          <p:nvPr/>
        </p:nvSpPr>
        <p:spPr>
          <a:xfrm>
            <a:off x="3882928"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4371" name="Google Shape;4371;p275"/>
          <p:cNvSpPr/>
          <p:nvPr/>
        </p:nvSpPr>
        <p:spPr>
          <a:xfrm>
            <a:off x="3951337" y="3393499"/>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72" name="Google Shape;4372;p275"/>
          <p:cNvSpPr txBox="1"/>
          <p:nvPr/>
        </p:nvSpPr>
        <p:spPr>
          <a:xfrm>
            <a:off x="3883300" y="332100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4373" name="Google Shape;4373;p275"/>
          <p:cNvSpPr/>
          <p:nvPr/>
        </p:nvSpPr>
        <p:spPr>
          <a:xfrm>
            <a:off x="3951592" y="3605901"/>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74" name="Google Shape;4374;p275"/>
          <p:cNvSpPr txBox="1"/>
          <p:nvPr/>
        </p:nvSpPr>
        <p:spPr>
          <a:xfrm>
            <a:off x="3883554" y="3533409"/>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cxnSp>
        <p:nvCxnSpPr>
          <p:cNvPr id="4375" name="Google Shape;4375;p275"/>
          <p:cNvCxnSpPr>
            <a:stCxn id="4360" idx="2"/>
            <a:endCxn id="4365" idx="0"/>
          </p:cNvCxnSpPr>
          <p:nvPr/>
        </p:nvCxnSpPr>
        <p:spPr>
          <a:xfrm rot="5400000">
            <a:off x="2906611" y="2289880"/>
            <a:ext cx="669900" cy="836700"/>
          </a:xfrm>
          <a:prstGeom prst="bentConnector3">
            <a:avLst>
              <a:gd fmla="val 50006" name="adj1"/>
            </a:avLst>
          </a:prstGeom>
          <a:noFill/>
          <a:ln cap="flat" cmpd="sng" w="9525">
            <a:solidFill>
              <a:srgbClr val="666666"/>
            </a:solidFill>
            <a:prstDash val="solid"/>
            <a:round/>
            <a:headEnd len="med" w="med" type="none"/>
            <a:tailEnd len="med" w="med" type="triangle"/>
          </a:ln>
        </p:spPr>
      </p:cxnSp>
      <p:sp>
        <p:nvSpPr>
          <p:cNvPr id="4376" name="Google Shape;4376;p275"/>
          <p:cNvSpPr txBox="1"/>
          <p:nvPr/>
        </p:nvSpPr>
        <p:spPr>
          <a:xfrm>
            <a:off x="4748493" y="1701850"/>
            <a:ext cx="2325600" cy="68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Name: payroll-frontend</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IP: 172.10.1.23</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Port: 8080</a:t>
            </a:r>
            <a:endParaRPr sz="1000">
              <a:latin typeface="Proxima Nova"/>
              <a:ea typeface="Proxima Nova"/>
              <a:cs typeface="Proxima Nova"/>
              <a:sym typeface="Proxima Nova"/>
            </a:endParaRPr>
          </a:p>
        </p:txBody>
      </p:sp>
      <p:sp>
        <p:nvSpPr>
          <p:cNvPr id="4377" name="Google Shape;4377;p275"/>
          <p:cNvSpPr/>
          <p:nvPr/>
        </p:nvSpPr>
        <p:spPr>
          <a:xfrm>
            <a:off x="5483954"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4378" name="Google Shape;4378;p275"/>
          <p:cNvSpPr/>
          <p:nvPr/>
        </p:nvSpPr>
        <p:spPr>
          <a:xfrm>
            <a:off x="5552364" y="360125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79" name="Google Shape;4379;p275"/>
          <p:cNvSpPr txBox="1"/>
          <p:nvPr/>
        </p:nvSpPr>
        <p:spPr>
          <a:xfrm>
            <a:off x="5484327" y="352875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4380" name="Google Shape;4380;p275"/>
          <p:cNvSpPr/>
          <p:nvPr/>
        </p:nvSpPr>
        <p:spPr>
          <a:xfrm>
            <a:off x="5552619" y="3813652"/>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81" name="Google Shape;4381;p275"/>
          <p:cNvSpPr txBox="1"/>
          <p:nvPr/>
        </p:nvSpPr>
        <p:spPr>
          <a:xfrm>
            <a:off x="5484581" y="3741160"/>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role=backend</a:t>
            </a:r>
            <a:endParaRPr sz="800">
              <a:solidFill>
                <a:srgbClr val="FFFFFF"/>
              </a:solidFill>
              <a:latin typeface="Proxima Nova"/>
              <a:ea typeface="Proxima Nova"/>
              <a:cs typeface="Proxima Nova"/>
              <a:sym typeface="Proxima Nova"/>
            </a:endParaRPr>
          </a:p>
        </p:txBody>
      </p:sp>
      <p:cxnSp>
        <p:nvCxnSpPr>
          <p:cNvPr id="4382" name="Google Shape;4382;p275"/>
          <p:cNvCxnSpPr>
            <a:stCxn id="4360" idx="2"/>
            <a:endCxn id="4370" idx="0"/>
          </p:cNvCxnSpPr>
          <p:nvPr/>
        </p:nvCxnSpPr>
        <p:spPr>
          <a:xfrm flipH="1" rot="-5400000">
            <a:off x="3707161" y="2326030"/>
            <a:ext cx="669900" cy="764400"/>
          </a:xfrm>
          <a:prstGeom prst="bentConnector3">
            <a:avLst>
              <a:gd fmla="val 50006" name="adj1"/>
            </a:avLst>
          </a:prstGeom>
          <a:noFill/>
          <a:ln cap="flat" cmpd="sng" w="9525">
            <a:solidFill>
              <a:schemeClr val="dk2"/>
            </a:solidFill>
            <a:prstDash val="solid"/>
            <a:round/>
            <a:headEnd len="med" w="med" type="none"/>
            <a:tailEnd len="med" w="med" type="triangle"/>
          </a:ln>
        </p:spPr>
      </p:cxnSp>
      <p:sp>
        <p:nvSpPr>
          <p:cNvPr id="4383" name="Google Shape;4383;p275"/>
          <p:cNvSpPr/>
          <p:nvPr/>
        </p:nvSpPr>
        <p:spPr>
          <a:xfrm>
            <a:off x="2350573" y="38177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84" name="Google Shape;4384;p275"/>
          <p:cNvSpPr txBox="1"/>
          <p:nvPr/>
        </p:nvSpPr>
        <p:spPr>
          <a:xfrm>
            <a:off x="2282536" y="37452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4385" name="Google Shape;4385;p275"/>
          <p:cNvSpPr/>
          <p:nvPr/>
        </p:nvSpPr>
        <p:spPr>
          <a:xfrm>
            <a:off x="3951592" y="3815719"/>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86" name="Google Shape;4386;p275"/>
          <p:cNvSpPr txBox="1"/>
          <p:nvPr/>
        </p:nvSpPr>
        <p:spPr>
          <a:xfrm>
            <a:off x="3883554" y="374322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0" name="Shape 4390"/>
        <p:cNvGrpSpPr/>
        <p:nvPr/>
      </p:nvGrpSpPr>
      <p:grpSpPr>
        <a:xfrm>
          <a:off x="0" y="0"/>
          <a:ext cx="0" cy="0"/>
          <a:chOff x="0" y="0"/>
          <a:chExt cx="0" cy="0"/>
        </a:xfrm>
      </p:grpSpPr>
      <p:sp>
        <p:nvSpPr>
          <p:cNvPr id="4391" name="Google Shape;4391;p27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392" name="Google Shape;4392;p27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BUILT-IN SERVICE DISCOVERY</a:t>
            </a:r>
            <a:br>
              <a:rPr lang="en"/>
            </a:br>
            <a:r>
              <a:rPr lang="en"/>
              <a:t>INTERNAL LOAD-BALANCING </a:t>
            </a:r>
            <a:endParaRPr/>
          </a:p>
        </p:txBody>
      </p:sp>
      <p:sp>
        <p:nvSpPr>
          <p:cNvPr id="4393" name="Google Shape;4393;p276"/>
          <p:cNvSpPr/>
          <p:nvPr/>
        </p:nvSpPr>
        <p:spPr>
          <a:xfrm>
            <a:off x="2570311" y="1685080"/>
            <a:ext cx="2179200" cy="688200"/>
          </a:xfrm>
          <a:prstGeom prst="rect">
            <a:avLst/>
          </a:prstGeom>
          <a:solidFill>
            <a:srgbClr val="0F8DC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SERVICE</a:t>
            </a:r>
            <a:endParaRPr b="1" sz="1000">
              <a:solidFill>
                <a:srgbClr val="FFFFFF"/>
              </a:solidFill>
              <a:latin typeface="Proxima Nova"/>
              <a:ea typeface="Proxima Nova"/>
              <a:cs typeface="Proxima Nova"/>
              <a:sym typeface="Proxima Nova"/>
            </a:endParaRPr>
          </a:p>
        </p:txBody>
      </p:sp>
      <p:sp>
        <p:nvSpPr>
          <p:cNvPr id="4394" name="Google Shape;4394;p276"/>
          <p:cNvSpPr/>
          <p:nvPr/>
        </p:nvSpPr>
        <p:spPr>
          <a:xfrm>
            <a:off x="2683349"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95" name="Google Shape;4395;p276"/>
          <p:cNvSpPr txBox="1"/>
          <p:nvPr/>
        </p:nvSpPr>
        <p:spPr>
          <a:xfrm>
            <a:off x="2615311"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4396" name="Google Shape;4396;p276"/>
          <p:cNvSpPr/>
          <p:nvPr/>
        </p:nvSpPr>
        <p:spPr>
          <a:xfrm>
            <a:off x="3683856"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397" name="Google Shape;4397;p276"/>
          <p:cNvSpPr txBox="1"/>
          <p:nvPr/>
        </p:nvSpPr>
        <p:spPr>
          <a:xfrm>
            <a:off x="3615819"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4398" name="Google Shape;4398;p276"/>
          <p:cNvSpPr/>
          <p:nvPr/>
        </p:nvSpPr>
        <p:spPr>
          <a:xfrm>
            <a:off x="1628650"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4399" name="Google Shape;4399;p276"/>
          <p:cNvSpPr/>
          <p:nvPr/>
        </p:nvSpPr>
        <p:spPr>
          <a:xfrm>
            <a:off x="1697060" y="33929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00" name="Google Shape;4400;p276"/>
          <p:cNvSpPr txBox="1"/>
          <p:nvPr/>
        </p:nvSpPr>
        <p:spPr>
          <a:xfrm>
            <a:off x="1629022" y="33204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4401" name="Google Shape;4401;p276"/>
          <p:cNvSpPr/>
          <p:nvPr/>
        </p:nvSpPr>
        <p:spPr>
          <a:xfrm>
            <a:off x="1697314" y="36079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02" name="Google Shape;4402;p276"/>
          <p:cNvSpPr txBox="1"/>
          <p:nvPr/>
        </p:nvSpPr>
        <p:spPr>
          <a:xfrm>
            <a:off x="1629277" y="35354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4403" name="Google Shape;4403;p276"/>
          <p:cNvSpPr/>
          <p:nvPr/>
        </p:nvSpPr>
        <p:spPr>
          <a:xfrm>
            <a:off x="3120109"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4404" name="Google Shape;4404;p276"/>
          <p:cNvSpPr/>
          <p:nvPr/>
        </p:nvSpPr>
        <p:spPr>
          <a:xfrm>
            <a:off x="3188519" y="33929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05" name="Google Shape;4405;p276"/>
          <p:cNvSpPr txBox="1"/>
          <p:nvPr/>
        </p:nvSpPr>
        <p:spPr>
          <a:xfrm>
            <a:off x="3120481" y="33204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4406" name="Google Shape;4406;p276"/>
          <p:cNvSpPr/>
          <p:nvPr/>
        </p:nvSpPr>
        <p:spPr>
          <a:xfrm>
            <a:off x="3188773" y="36079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07" name="Google Shape;4407;p276"/>
          <p:cNvSpPr txBox="1"/>
          <p:nvPr/>
        </p:nvSpPr>
        <p:spPr>
          <a:xfrm>
            <a:off x="3120736" y="35354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4408" name="Google Shape;4408;p276"/>
          <p:cNvSpPr/>
          <p:nvPr/>
        </p:nvSpPr>
        <p:spPr>
          <a:xfrm>
            <a:off x="4721128"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4409" name="Google Shape;4409;p276"/>
          <p:cNvSpPr/>
          <p:nvPr/>
        </p:nvSpPr>
        <p:spPr>
          <a:xfrm>
            <a:off x="4789537" y="3393499"/>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10" name="Google Shape;4410;p276"/>
          <p:cNvSpPr txBox="1"/>
          <p:nvPr/>
        </p:nvSpPr>
        <p:spPr>
          <a:xfrm>
            <a:off x="4721500" y="332100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4411" name="Google Shape;4411;p276"/>
          <p:cNvSpPr/>
          <p:nvPr/>
        </p:nvSpPr>
        <p:spPr>
          <a:xfrm>
            <a:off x="4789792" y="3605901"/>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12" name="Google Shape;4412;p276"/>
          <p:cNvSpPr txBox="1"/>
          <p:nvPr/>
        </p:nvSpPr>
        <p:spPr>
          <a:xfrm>
            <a:off x="4721754" y="3533409"/>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cxnSp>
        <p:nvCxnSpPr>
          <p:cNvPr id="4413" name="Google Shape;4413;p276"/>
          <p:cNvCxnSpPr>
            <a:stCxn id="4393" idx="2"/>
            <a:endCxn id="4398" idx="0"/>
          </p:cNvCxnSpPr>
          <p:nvPr/>
        </p:nvCxnSpPr>
        <p:spPr>
          <a:xfrm rot="5400000">
            <a:off x="2580061" y="1963330"/>
            <a:ext cx="669900" cy="1489800"/>
          </a:xfrm>
          <a:prstGeom prst="bentConnector3">
            <a:avLst>
              <a:gd fmla="val 49996" name="adj1"/>
            </a:avLst>
          </a:prstGeom>
          <a:noFill/>
          <a:ln cap="flat" cmpd="sng" w="9525">
            <a:solidFill>
              <a:srgbClr val="666666"/>
            </a:solidFill>
            <a:prstDash val="solid"/>
            <a:round/>
            <a:headEnd len="med" w="med" type="none"/>
            <a:tailEnd len="med" w="med" type="triangle"/>
          </a:ln>
        </p:spPr>
      </p:cxnSp>
      <p:cxnSp>
        <p:nvCxnSpPr>
          <p:cNvPr id="4414" name="Google Shape;4414;p276"/>
          <p:cNvCxnSpPr>
            <a:stCxn id="4393" idx="2"/>
            <a:endCxn id="4403" idx="0"/>
          </p:cNvCxnSpPr>
          <p:nvPr/>
        </p:nvCxnSpPr>
        <p:spPr>
          <a:xfrm flipH="1" rot="-5400000">
            <a:off x="3325711" y="2707480"/>
            <a:ext cx="669900" cy="1500"/>
          </a:xfrm>
          <a:prstGeom prst="bentConnector3">
            <a:avLst>
              <a:gd fmla="val 49996" name="adj1"/>
            </a:avLst>
          </a:prstGeom>
          <a:noFill/>
          <a:ln cap="flat" cmpd="sng" w="9525">
            <a:solidFill>
              <a:srgbClr val="666666"/>
            </a:solidFill>
            <a:prstDash val="solid"/>
            <a:round/>
            <a:headEnd len="med" w="med" type="none"/>
            <a:tailEnd len="med" w="med" type="triangle"/>
          </a:ln>
        </p:spPr>
      </p:cxnSp>
      <p:sp>
        <p:nvSpPr>
          <p:cNvPr id="4415" name="Google Shape;4415;p276"/>
          <p:cNvSpPr txBox="1"/>
          <p:nvPr/>
        </p:nvSpPr>
        <p:spPr>
          <a:xfrm>
            <a:off x="4739963" y="1701850"/>
            <a:ext cx="2325600" cy="68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Name: payroll-frontend</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IP: 172.10.1.23</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Port: 8080</a:t>
            </a:r>
            <a:endParaRPr sz="1000">
              <a:latin typeface="Proxima Nova"/>
              <a:ea typeface="Proxima Nova"/>
              <a:cs typeface="Proxima Nova"/>
              <a:sym typeface="Proxima Nova"/>
            </a:endParaRPr>
          </a:p>
        </p:txBody>
      </p:sp>
      <p:sp>
        <p:nvSpPr>
          <p:cNvPr id="4416" name="Google Shape;4416;p276"/>
          <p:cNvSpPr/>
          <p:nvPr/>
        </p:nvSpPr>
        <p:spPr>
          <a:xfrm>
            <a:off x="6322154"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4417" name="Google Shape;4417;p276"/>
          <p:cNvSpPr/>
          <p:nvPr/>
        </p:nvSpPr>
        <p:spPr>
          <a:xfrm>
            <a:off x="6390564" y="360125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18" name="Google Shape;4418;p276"/>
          <p:cNvSpPr txBox="1"/>
          <p:nvPr/>
        </p:nvSpPr>
        <p:spPr>
          <a:xfrm>
            <a:off x="6322527" y="352875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4419" name="Google Shape;4419;p276"/>
          <p:cNvSpPr/>
          <p:nvPr/>
        </p:nvSpPr>
        <p:spPr>
          <a:xfrm>
            <a:off x="6390819" y="3813652"/>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20" name="Google Shape;4420;p276"/>
          <p:cNvSpPr txBox="1"/>
          <p:nvPr/>
        </p:nvSpPr>
        <p:spPr>
          <a:xfrm>
            <a:off x="6322781" y="3741160"/>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role=backend</a:t>
            </a:r>
            <a:endParaRPr sz="800">
              <a:solidFill>
                <a:srgbClr val="FFFFFF"/>
              </a:solidFill>
              <a:latin typeface="Proxima Nova"/>
              <a:ea typeface="Proxima Nova"/>
              <a:cs typeface="Proxima Nova"/>
              <a:sym typeface="Proxima Nova"/>
            </a:endParaRPr>
          </a:p>
        </p:txBody>
      </p:sp>
      <p:cxnSp>
        <p:nvCxnSpPr>
          <p:cNvPr id="4421" name="Google Shape;4421;p276"/>
          <p:cNvCxnSpPr>
            <a:stCxn id="4393" idx="2"/>
            <a:endCxn id="4408" idx="0"/>
          </p:cNvCxnSpPr>
          <p:nvPr/>
        </p:nvCxnSpPr>
        <p:spPr>
          <a:xfrm flipH="1" rot="-5400000">
            <a:off x="4126261" y="1906930"/>
            <a:ext cx="669900" cy="1602600"/>
          </a:xfrm>
          <a:prstGeom prst="bentConnector3">
            <a:avLst>
              <a:gd fmla="val 49996" name="adj1"/>
            </a:avLst>
          </a:prstGeom>
          <a:noFill/>
          <a:ln cap="flat" cmpd="sng" w="9525">
            <a:solidFill>
              <a:schemeClr val="dk2"/>
            </a:solidFill>
            <a:prstDash val="solid"/>
            <a:round/>
            <a:headEnd len="med" w="med" type="none"/>
            <a:tailEnd len="med" w="med" type="triangle"/>
          </a:ln>
        </p:spPr>
      </p:cxnSp>
      <p:sp>
        <p:nvSpPr>
          <p:cNvPr id="4422" name="Google Shape;4422;p276"/>
          <p:cNvSpPr/>
          <p:nvPr/>
        </p:nvSpPr>
        <p:spPr>
          <a:xfrm>
            <a:off x="1697314" y="38177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23" name="Google Shape;4423;p276"/>
          <p:cNvSpPr txBox="1"/>
          <p:nvPr/>
        </p:nvSpPr>
        <p:spPr>
          <a:xfrm>
            <a:off x="1629277" y="37452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version=2.0</a:t>
            </a:r>
            <a:endParaRPr sz="800">
              <a:solidFill>
                <a:srgbClr val="FFFFFF"/>
              </a:solidFill>
              <a:latin typeface="Proxima Nova"/>
              <a:ea typeface="Proxima Nova"/>
              <a:cs typeface="Proxima Nova"/>
              <a:sym typeface="Proxima Nova"/>
            </a:endParaRPr>
          </a:p>
        </p:txBody>
      </p:sp>
      <p:sp>
        <p:nvSpPr>
          <p:cNvPr id="4424" name="Google Shape;4424;p276"/>
          <p:cNvSpPr/>
          <p:nvPr/>
        </p:nvSpPr>
        <p:spPr>
          <a:xfrm>
            <a:off x="3188773" y="38177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25" name="Google Shape;4425;p276"/>
          <p:cNvSpPr txBox="1"/>
          <p:nvPr/>
        </p:nvSpPr>
        <p:spPr>
          <a:xfrm>
            <a:off x="3120736" y="37452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4426" name="Google Shape;4426;p276"/>
          <p:cNvSpPr/>
          <p:nvPr/>
        </p:nvSpPr>
        <p:spPr>
          <a:xfrm>
            <a:off x="4789792" y="3815719"/>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4427" name="Google Shape;4427;p276"/>
          <p:cNvSpPr txBox="1"/>
          <p:nvPr/>
        </p:nvSpPr>
        <p:spPr>
          <a:xfrm>
            <a:off x="4721754" y="374322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87" name="Google Shape;987;p151"/>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000000"/>
                </a:solidFill>
                <a:latin typeface="Overpass"/>
                <a:ea typeface="Overpass"/>
                <a:cs typeface="Overpass"/>
                <a:sym typeface="Overpass"/>
              </a:rPr>
              <a:t>VIRTUAL MACHINES AND CONTAINERS</a:t>
            </a:r>
            <a:endParaRPr sz="2800">
              <a:solidFill>
                <a:srgbClr val="000000"/>
              </a:solidFill>
              <a:latin typeface="Overpass"/>
              <a:ea typeface="Overpass"/>
              <a:cs typeface="Overpass"/>
              <a:sym typeface="Overpass"/>
            </a:endParaRPr>
          </a:p>
        </p:txBody>
      </p:sp>
      <p:grpSp>
        <p:nvGrpSpPr>
          <p:cNvPr id="988" name="Google Shape;988;p151"/>
          <p:cNvGrpSpPr/>
          <p:nvPr/>
        </p:nvGrpSpPr>
        <p:grpSpPr>
          <a:xfrm>
            <a:off x="6054383" y="1752450"/>
            <a:ext cx="2445525" cy="2072163"/>
            <a:chOff x="4872100" y="2285838"/>
            <a:chExt cx="2445525" cy="2072163"/>
          </a:xfrm>
        </p:grpSpPr>
        <p:cxnSp>
          <p:nvCxnSpPr>
            <p:cNvPr id="989" name="Google Shape;989;p151"/>
            <p:cNvCxnSpPr/>
            <p:nvPr/>
          </p:nvCxnSpPr>
          <p:spPr>
            <a:xfrm rot="10800000">
              <a:off x="6452425" y="2293304"/>
              <a:ext cx="865200" cy="0"/>
            </a:xfrm>
            <a:prstGeom prst="straightConnector1">
              <a:avLst/>
            </a:prstGeom>
            <a:noFill/>
            <a:ln cap="flat" cmpd="sng" w="9525">
              <a:solidFill>
                <a:srgbClr val="666666"/>
              </a:solidFill>
              <a:prstDash val="dot"/>
              <a:round/>
              <a:headEnd len="med" w="med" type="none"/>
              <a:tailEnd len="med" w="med" type="none"/>
            </a:ln>
          </p:spPr>
        </p:cxnSp>
        <p:grpSp>
          <p:nvGrpSpPr>
            <p:cNvPr id="990" name="Google Shape;990;p151"/>
            <p:cNvGrpSpPr/>
            <p:nvPr/>
          </p:nvGrpSpPr>
          <p:grpSpPr>
            <a:xfrm>
              <a:off x="4872100" y="2285838"/>
              <a:ext cx="1506300" cy="1645875"/>
              <a:chOff x="4857000" y="1626000"/>
              <a:chExt cx="1506300" cy="1645875"/>
            </a:xfrm>
          </p:grpSpPr>
          <p:sp>
            <p:nvSpPr>
              <p:cNvPr id="991" name="Google Shape;991;p151"/>
              <p:cNvSpPr/>
              <p:nvPr/>
            </p:nvSpPr>
            <p:spPr>
              <a:xfrm>
                <a:off x="4857000" y="2912175"/>
                <a:ext cx="1506300" cy="359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Container Host</a:t>
                </a:r>
                <a:endParaRPr sz="1000">
                  <a:solidFill>
                    <a:srgbClr val="FFFFFF"/>
                  </a:solidFill>
                  <a:latin typeface="Overpass"/>
                  <a:ea typeface="Overpass"/>
                  <a:cs typeface="Overpass"/>
                  <a:sym typeface="Overpass"/>
                </a:endParaRPr>
              </a:p>
            </p:txBody>
          </p:sp>
          <p:sp>
            <p:nvSpPr>
              <p:cNvPr id="992" name="Google Shape;992;p151"/>
              <p:cNvSpPr/>
              <p:nvPr/>
            </p:nvSpPr>
            <p:spPr>
              <a:xfrm>
                <a:off x="4857000" y="1626000"/>
                <a:ext cx="1506300" cy="12576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74E13"/>
                    </a:solidFill>
                    <a:latin typeface="Overpass"/>
                    <a:ea typeface="Overpass"/>
                    <a:cs typeface="Overpass"/>
                    <a:sym typeface="Overpass"/>
                  </a:rPr>
                  <a:t>Container</a:t>
                </a:r>
                <a:endParaRPr sz="1000">
                  <a:solidFill>
                    <a:srgbClr val="274E13"/>
                  </a:solidFill>
                  <a:latin typeface="Overpass"/>
                  <a:ea typeface="Overpass"/>
                  <a:cs typeface="Overpass"/>
                  <a:sym typeface="Overpass"/>
                </a:endParaRPr>
              </a:p>
            </p:txBody>
          </p:sp>
          <p:sp>
            <p:nvSpPr>
              <p:cNvPr id="993" name="Google Shape;993;p151"/>
              <p:cNvSpPr/>
              <p:nvPr/>
            </p:nvSpPr>
            <p:spPr>
              <a:xfrm>
                <a:off x="4921500" y="2029079"/>
                <a:ext cx="1377300" cy="359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994" name="Google Shape;994;p151"/>
              <p:cNvSpPr/>
              <p:nvPr/>
            </p:nvSpPr>
            <p:spPr>
              <a:xfrm>
                <a:off x="4921500" y="2453077"/>
                <a:ext cx="1377300" cy="359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grpSp>
        <p:sp>
          <p:nvSpPr>
            <p:cNvPr id="995" name="Google Shape;995;p151"/>
            <p:cNvSpPr txBox="1"/>
            <p:nvPr/>
          </p:nvSpPr>
          <p:spPr>
            <a:xfrm>
              <a:off x="6493225" y="2724550"/>
              <a:ext cx="7482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Dev</a:t>
              </a:r>
              <a:endParaRPr>
                <a:latin typeface="Overpass"/>
                <a:ea typeface="Overpass"/>
                <a:cs typeface="Overpass"/>
                <a:sym typeface="Overpass"/>
              </a:endParaRPr>
            </a:p>
          </p:txBody>
        </p:sp>
        <p:cxnSp>
          <p:nvCxnSpPr>
            <p:cNvPr id="996" name="Google Shape;996;p151"/>
            <p:cNvCxnSpPr/>
            <p:nvPr/>
          </p:nvCxnSpPr>
          <p:spPr>
            <a:xfrm rot="10800000">
              <a:off x="6452425" y="4358000"/>
              <a:ext cx="865200" cy="0"/>
            </a:xfrm>
            <a:prstGeom prst="straightConnector1">
              <a:avLst/>
            </a:prstGeom>
            <a:noFill/>
            <a:ln cap="flat" cmpd="sng" w="9525">
              <a:solidFill>
                <a:srgbClr val="666666"/>
              </a:solidFill>
              <a:prstDash val="dot"/>
              <a:round/>
              <a:headEnd len="med" w="med" type="none"/>
              <a:tailEnd len="med" w="med" type="none"/>
            </a:ln>
          </p:spPr>
        </p:cxnSp>
        <p:cxnSp>
          <p:nvCxnSpPr>
            <p:cNvPr id="997" name="Google Shape;997;p151"/>
            <p:cNvCxnSpPr/>
            <p:nvPr/>
          </p:nvCxnSpPr>
          <p:spPr>
            <a:xfrm rot="10800000">
              <a:off x="6452425" y="3556279"/>
              <a:ext cx="865200" cy="0"/>
            </a:xfrm>
            <a:prstGeom prst="straightConnector1">
              <a:avLst/>
            </a:prstGeom>
            <a:noFill/>
            <a:ln cap="flat" cmpd="sng" w="9525">
              <a:solidFill>
                <a:srgbClr val="666666"/>
              </a:solidFill>
              <a:prstDash val="dot"/>
              <a:round/>
              <a:headEnd len="med" w="med" type="none"/>
              <a:tailEnd len="med" w="med" type="none"/>
            </a:ln>
          </p:spPr>
        </p:cxnSp>
        <p:sp>
          <p:nvSpPr>
            <p:cNvPr id="998" name="Google Shape;998;p151"/>
            <p:cNvSpPr txBox="1"/>
            <p:nvPr/>
          </p:nvSpPr>
          <p:spPr>
            <a:xfrm>
              <a:off x="6493225" y="3737046"/>
              <a:ext cx="748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IT Ops</a:t>
              </a:r>
              <a:endParaRPr>
                <a:latin typeface="Overpass"/>
                <a:ea typeface="Overpass"/>
                <a:cs typeface="Overpass"/>
                <a:sym typeface="Overpass"/>
              </a:endParaRPr>
            </a:p>
          </p:txBody>
        </p:sp>
        <p:sp>
          <p:nvSpPr>
            <p:cNvPr id="999" name="Google Shape;999;p151"/>
            <p:cNvSpPr/>
            <p:nvPr/>
          </p:nvSpPr>
          <p:spPr>
            <a:xfrm>
              <a:off x="4872100" y="3960300"/>
              <a:ext cx="1506300" cy="3936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Infrastructure</a:t>
              </a:r>
              <a:endParaRPr sz="1000">
                <a:solidFill>
                  <a:srgbClr val="FFFFFF"/>
                </a:solidFill>
                <a:latin typeface="Overpass"/>
                <a:ea typeface="Overpass"/>
                <a:cs typeface="Overpass"/>
                <a:sym typeface="Overpass"/>
              </a:endParaRPr>
            </a:p>
          </p:txBody>
        </p:sp>
      </p:grpSp>
      <p:grpSp>
        <p:nvGrpSpPr>
          <p:cNvPr id="1000" name="Google Shape;1000;p151"/>
          <p:cNvGrpSpPr/>
          <p:nvPr/>
        </p:nvGrpSpPr>
        <p:grpSpPr>
          <a:xfrm>
            <a:off x="330550" y="1752466"/>
            <a:ext cx="2780855" cy="2072134"/>
            <a:chOff x="254350" y="1752466"/>
            <a:chExt cx="2780855" cy="2072134"/>
          </a:xfrm>
        </p:grpSpPr>
        <p:grpSp>
          <p:nvGrpSpPr>
            <p:cNvPr id="1001" name="Google Shape;1001;p151"/>
            <p:cNvGrpSpPr/>
            <p:nvPr/>
          </p:nvGrpSpPr>
          <p:grpSpPr>
            <a:xfrm>
              <a:off x="1528896" y="1752466"/>
              <a:ext cx="1506300" cy="1645818"/>
              <a:chOff x="2838075" y="1626000"/>
              <a:chExt cx="1506300" cy="1661100"/>
            </a:xfrm>
          </p:grpSpPr>
          <p:sp>
            <p:nvSpPr>
              <p:cNvPr id="1002" name="Google Shape;1002;p151"/>
              <p:cNvSpPr/>
              <p:nvPr/>
            </p:nvSpPr>
            <p:spPr>
              <a:xfrm>
                <a:off x="2838075" y="1626000"/>
                <a:ext cx="1506300" cy="1661100"/>
              </a:xfrm>
              <a:prstGeom prst="rect">
                <a:avLst/>
              </a:prstGeom>
              <a:solidFill>
                <a:srgbClr val="B4A7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124D"/>
                    </a:solidFill>
                    <a:latin typeface="Overpass"/>
                    <a:ea typeface="Overpass"/>
                    <a:cs typeface="Overpass"/>
                    <a:sym typeface="Overpass"/>
                  </a:rPr>
                  <a:t>Virtual Machine</a:t>
                </a:r>
                <a:endParaRPr sz="1000">
                  <a:solidFill>
                    <a:srgbClr val="20124D"/>
                  </a:solidFill>
                  <a:latin typeface="Overpass"/>
                  <a:ea typeface="Overpass"/>
                  <a:cs typeface="Overpass"/>
                  <a:sym typeface="Overpass"/>
                </a:endParaRPr>
              </a:p>
            </p:txBody>
          </p:sp>
          <p:sp>
            <p:nvSpPr>
              <p:cNvPr id="1003" name="Google Shape;1003;p151"/>
              <p:cNvSpPr/>
              <p:nvPr/>
            </p:nvSpPr>
            <p:spPr>
              <a:xfrm>
                <a:off x="2927025" y="2051527"/>
                <a:ext cx="1328400" cy="359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1004" name="Google Shape;1004;p151"/>
              <p:cNvSpPr/>
              <p:nvPr/>
            </p:nvSpPr>
            <p:spPr>
              <a:xfrm>
                <a:off x="2927025" y="2445338"/>
                <a:ext cx="1328400" cy="359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sp>
            <p:nvSpPr>
              <p:cNvPr id="1005" name="Google Shape;1005;p151"/>
              <p:cNvSpPr/>
              <p:nvPr/>
            </p:nvSpPr>
            <p:spPr>
              <a:xfrm>
                <a:off x="2927025" y="2842365"/>
                <a:ext cx="1328400" cy="359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Operating System</a:t>
                </a:r>
                <a:endParaRPr sz="900">
                  <a:solidFill>
                    <a:srgbClr val="FFFFFF"/>
                  </a:solidFill>
                  <a:latin typeface="Overpass"/>
                  <a:ea typeface="Overpass"/>
                  <a:cs typeface="Overpass"/>
                  <a:sym typeface="Overpass"/>
                </a:endParaRPr>
              </a:p>
            </p:txBody>
          </p:sp>
        </p:grpSp>
        <p:sp>
          <p:nvSpPr>
            <p:cNvPr id="1006" name="Google Shape;1006;p151"/>
            <p:cNvSpPr txBox="1"/>
            <p:nvPr/>
          </p:nvSpPr>
          <p:spPr>
            <a:xfrm>
              <a:off x="254350" y="2453950"/>
              <a:ext cx="12747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IT Ops</a:t>
              </a:r>
              <a:br>
                <a:rPr lang="en">
                  <a:latin typeface="Overpass"/>
                  <a:ea typeface="Overpass"/>
                  <a:cs typeface="Overpass"/>
                  <a:sym typeface="Overpass"/>
                </a:rPr>
              </a:br>
              <a:r>
                <a:rPr lang="en" sz="1100">
                  <a:latin typeface="Overpass"/>
                  <a:ea typeface="Overpass"/>
                  <a:cs typeface="Overpass"/>
                  <a:sym typeface="Overpass"/>
                </a:rPr>
                <a:t>(and Dev, sort of)</a:t>
              </a:r>
              <a:endParaRPr sz="1100">
                <a:latin typeface="Overpass"/>
                <a:ea typeface="Overpass"/>
                <a:cs typeface="Overpass"/>
                <a:sym typeface="Overpass"/>
              </a:endParaRPr>
            </a:p>
          </p:txBody>
        </p:sp>
        <p:sp>
          <p:nvSpPr>
            <p:cNvPr id="1007" name="Google Shape;1007;p151"/>
            <p:cNvSpPr/>
            <p:nvPr/>
          </p:nvSpPr>
          <p:spPr>
            <a:xfrm>
              <a:off x="1528905" y="3426900"/>
              <a:ext cx="1506300" cy="3936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Infrastructure</a:t>
              </a:r>
              <a:endParaRPr sz="1000">
                <a:solidFill>
                  <a:srgbClr val="FFFFFF"/>
                </a:solidFill>
                <a:latin typeface="Overpass"/>
                <a:ea typeface="Overpass"/>
                <a:cs typeface="Overpass"/>
                <a:sym typeface="Overpass"/>
              </a:endParaRPr>
            </a:p>
          </p:txBody>
        </p:sp>
        <p:cxnSp>
          <p:nvCxnSpPr>
            <p:cNvPr id="1008" name="Google Shape;1008;p151"/>
            <p:cNvCxnSpPr/>
            <p:nvPr/>
          </p:nvCxnSpPr>
          <p:spPr>
            <a:xfrm rot="10800000">
              <a:off x="563138" y="1759904"/>
              <a:ext cx="865200" cy="0"/>
            </a:xfrm>
            <a:prstGeom prst="straightConnector1">
              <a:avLst/>
            </a:prstGeom>
            <a:noFill/>
            <a:ln cap="flat" cmpd="sng" w="9525">
              <a:solidFill>
                <a:srgbClr val="666666"/>
              </a:solidFill>
              <a:prstDash val="dot"/>
              <a:round/>
              <a:headEnd len="med" w="med" type="none"/>
              <a:tailEnd len="med" w="med" type="none"/>
            </a:ln>
          </p:spPr>
        </p:cxnSp>
        <p:cxnSp>
          <p:nvCxnSpPr>
            <p:cNvPr id="1009" name="Google Shape;1009;p151"/>
            <p:cNvCxnSpPr/>
            <p:nvPr/>
          </p:nvCxnSpPr>
          <p:spPr>
            <a:xfrm rot="10800000">
              <a:off x="563138" y="3824600"/>
              <a:ext cx="865200" cy="0"/>
            </a:xfrm>
            <a:prstGeom prst="straightConnector1">
              <a:avLst/>
            </a:prstGeom>
            <a:noFill/>
            <a:ln cap="flat" cmpd="sng" w="9525">
              <a:solidFill>
                <a:srgbClr val="666666"/>
              </a:solidFill>
              <a:prstDash val="dot"/>
              <a:round/>
              <a:headEnd len="med" w="med" type="none"/>
              <a:tailEnd len="med" w="med" type="none"/>
            </a:ln>
          </p:spPr>
        </p:cxnSp>
      </p:grpSp>
      <p:sp>
        <p:nvSpPr>
          <p:cNvPr id="1010" name="Google Shape;1010;p151"/>
          <p:cNvSpPr txBox="1"/>
          <p:nvPr/>
        </p:nvSpPr>
        <p:spPr>
          <a:xfrm>
            <a:off x="3293729" y="2098725"/>
            <a:ext cx="2575200" cy="163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Clear ownership boundary between Dev and IT Ops drives DevOps adoption and fosters agility</a:t>
            </a:r>
            <a:endParaRPr sz="1600">
              <a:latin typeface="Overpass"/>
              <a:ea typeface="Overpass"/>
              <a:cs typeface="Overpass"/>
              <a:sym typeface="Overpass"/>
            </a:endParaRPr>
          </a:p>
          <a:p>
            <a:pPr indent="0" lvl="0" marL="0" rtl="0" algn="ctr">
              <a:spcBef>
                <a:spcPts val="0"/>
              </a:spcBef>
              <a:spcAft>
                <a:spcPts val="0"/>
              </a:spcAft>
              <a:buNone/>
            </a:pPr>
            <a:r>
              <a:t/>
            </a:r>
            <a:endParaRPr sz="1600">
              <a:latin typeface="Overpass"/>
              <a:ea typeface="Overpass"/>
              <a:cs typeface="Overpass"/>
              <a:sym typeface="Overpass"/>
            </a:endParaRPr>
          </a:p>
        </p:txBody>
      </p:sp>
      <p:grpSp>
        <p:nvGrpSpPr>
          <p:cNvPr id="1011" name="Google Shape;1011;p151"/>
          <p:cNvGrpSpPr/>
          <p:nvPr/>
        </p:nvGrpSpPr>
        <p:grpSpPr>
          <a:xfrm>
            <a:off x="3812164" y="4181825"/>
            <a:ext cx="1356561" cy="495600"/>
            <a:chOff x="3050164" y="4334225"/>
            <a:chExt cx="1356561" cy="495600"/>
          </a:xfrm>
        </p:grpSpPr>
        <p:sp>
          <p:nvSpPr>
            <p:cNvPr id="1012" name="Google Shape;1012;p151"/>
            <p:cNvSpPr txBox="1"/>
            <p:nvPr/>
          </p:nvSpPr>
          <p:spPr>
            <a:xfrm>
              <a:off x="3141025" y="4334225"/>
              <a:ext cx="1265700" cy="495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800">
                  <a:latin typeface="Overpass"/>
                  <a:ea typeface="Overpass"/>
                  <a:cs typeface="Overpass"/>
                  <a:sym typeface="Overpass"/>
                </a:rPr>
                <a:t>Optimized for stability                </a:t>
              </a:r>
              <a:endParaRPr sz="800">
                <a:latin typeface="Overpass"/>
                <a:ea typeface="Overpass"/>
                <a:cs typeface="Overpass"/>
                <a:sym typeface="Overpass"/>
              </a:endParaRPr>
            </a:p>
            <a:p>
              <a:pPr indent="0" lvl="0" marL="0" rtl="0">
                <a:lnSpc>
                  <a:spcPct val="150000"/>
                </a:lnSpc>
                <a:spcBef>
                  <a:spcPts val="0"/>
                </a:spcBef>
                <a:spcAft>
                  <a:spcPts val="0"/>
                </a:spcAft>
                <a:buNone/>
              </a:pPr>
              <a:r>
                <a:rPr lang="en" sz="800">
                  <a:latin typeface="Overpass"/>
                  <a:ea typeface="Overpass"/>
                  <a:cs typeface="Overpass"/>
                  <a:sym typeface="Overpass"/>
                </a:rPr>
                <a:t>Optimized for agility</a:t>
              </a:r>
              <a:endParaRPr sz="800">
                <a:latin typeface="Overpass"/>
                <a:ea typeface="Overpass"/>
                <a:cs typeface="Overpass"/>
                <a:sym typeface="Overpass"/>
              </a:endParaRPr>
            </a:p>
          </p:txBody>
        </p:sp>
        <p:sp>
          <p:nvSpPr>
            <p:cNvPr id="1013" name="Google Shape;1013;p151"/>
            <p:cNvSpPr/>
            <p:nvPr/>
          </p:nvSpPr>
          <p:spPr>
            <a:xfrm>
              <a:off x="3050164" y="4427991"/>
              <a:ext cx="130500" cy="130500"/>
            </a:xfrm>
            <a:prstGeom prst="rect">
              <a:avLst/>
            </a:prstGeom>
            <a:solidFill>
              <a:srgbClr val="165D8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14" name="Google Shape;1014;p151"/>
            <p:cNvSpPr/>
            <p:nvPr/>
          </p:nvSpPr>
          <p:spPr>
            <a:xfrm>
              <a:off x="3050164" y="4605521"/>
              <a:ext cx="130500" cy="130500"/>
            </a:xfrm>
            <a:prstGeom prst="rect">
              <a:avLst/>
            </a:prstGeom>
            <a:solidFill>
              <a:srgbClr val="38761D"/>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1" name="Shape 4431"/>
        <p:cNvGrpSpPr/>
        <p:nvPr/>
      </p:nvGrpSpPr>
      <p:grpSpPr>
        <a:xfrm>
          <a:off x="0" y="0"/>
          <a:ext cx="0" cy="0"/>
          <a:chOff x="0" y="0"/>
          <a:chExt cx="0" cy="0"/>
        </a:xfrm>
      </p:grpSpPr>
      <p:sp>
        <p:nvSpPr>
          <p:cNvPr id="4432" name="Google Shape;4432;p27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433" name="Google Shape;4433;p277"/>
          <p:cNvSpPr/>
          <p:nvPr/>
        </p:nvSpPr>
        <p:spPr>
          <a:xfrm>
            <a:off x="3094200" y="2839575"/>
            <a:ext cx="2030100" cy="3489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SERVICE</a:t>
            </a:r>
            <a:endParaRPr sz="1000">
              <a:solidFill>
                <a:srgbClr val="FFFFFF"/>
              </a:solidFill>
              <a:latin typeface="Proxima Nova"/>
              <a:ea typeface="Proxima Nova"/>
              <a:cs typeface="Proxima Nova"/>
              <a:sym typeface="Proxima Nova"/>
            </a:endParaRPr>
          </a:p>
        </p:txBody>
      </p:sp>
      <p:sp>
        <p:nvSpPr>
          <p:cNvPr id="4434" name="Google Shape;4434;p277"/>
          <p:cNvSpPr/>
          <p:nvPr/>
        </p:nvSpPr>
        <p:spPr>
          <a:xfrm>
            <a:off x="3094200" y="3648500"/>
            <a:ext cx="863700" cy="829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sp>
        <p:nvSpPr>
          <p:cNvPr id="4435" name="Google Shape;4435;p277"/>
          <p:cNvSpPr/>
          <p:nvPr/>
        </p:nvSpPr>
        <p:spPr>
          <a:xfrm>
            <a:off x="4260651" y="3648500"/>
            <a:ext cx="863700" cy="829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4436" name="Google Shape;4436;p277"/>
          <p:cNvCxnSpPr>
            <a:stCxn id="4433" idx="2"/>
            <a:endCxn id="4434" idx="0"/>
          </p:cNvCxnSpPr>
          <p:nvPr/>
        </p:nvCxnSpPr>
        <p:spPr>
          <a:xfrm rot="5400000">
            <a:off x="3587700" y="3126825"/>
            <a:ext cx="459900" cy="583200"/>
          </a:xfrm>
          <a:prstGeom prst="bentConnector3">
            <a:avLst>
              <a:gd fmla="val 50014" name="adj1"/>
            </a:avLst>
          </a:prstGeom>
          <a:noFill/>
          <a:ln cap="flat" cmpd="sng" w="9525">
            <a:solidFill>
              <a:schemeClr val="dk2"/>
            </a:solidFill>
            <a:prstDash val="solid"/>
            <a:round/>
            <a:headEnd len="med" w="med" type="none"/>
            <a:tailEnd len="med" w="med" type="triangle"/>
          </a:ln>
        </p:spPr>
      </p:cxnSp>
      <p:cxnSp>
        <p:nvCxnSpPr>
          <p:cNvPr id="4437" name="Google Shape;4437;p277"/>
          <p:cNvCxnSpPr>
            <a:stCxn id="4433" idx="2"/>
            <a:endCxn id="4435" idx="0"/>
          </p:cNvCxnSpPr>
          <p:nvPr/>
        </p:nvCxnSpPr>
        <p:spPr>
          <a:xfrm flipH="1" rot="-5400000">
            <a:off x="4170900" y="3126825"/>
            <a:ext cx="459900" cy="583200"/>
          </a:xfrm>
          <a:prstGeom prst="bentConnector3">
            <a:avLst>
              <a:gd fmla="val 50014" name="adj1"/>
            </a:avLst>
          </a:prstGeom>
          <a:noFill/>
          <a:ln cap="flat" cmpd="sng" w="9525">
            <a:solidFill>
              <a:schemeClr val="dk2"/>
            </a:solidFill>
            <a:prstDash val="solid"/>
            <a:round/>
            <a:headEnd len="med" w="med" type="none"/>
            <a:tailEnd len="med" w="med" type="triangle"/>
          </a:ln>
        </p:spPr>
      </p:cxnSp>
      <p:sp>
        <p:nvSpPr>
          <p:cNvPr id="4438" name="Google Shape;4438;p277"/>
          <p:cNvSpPr/>
          <p:nvPr/>
        </p:nvSpPr>
        <p:spPr>
          <a:xfrm>
            <a:off x="3094500" y="2152749"/>
            <a:ext cx="2030100" cy="3489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ROUTER</a:t>
            </a:r>
            <a:endParaRPr sz="1000">
              <a:solidFill>
                <a:srgbClr val="FFFFFF"/>
              </a:solidFill>
              <a:latin typeface="Proxima Nova"/>
              <a:ea typeface="Proxima Nova"/>
              <a:cs typeface="Proxima Nova"/>
              <a:sym typeface="Proxima Nova"/>
            </a:endParaRPr>
          </a:p>
        </p:txBody>
      </p:sp>
      <p:cxnSp>
        <p:nvCxnSpPr>
          <p:cNvPr id="4439" name="Google Shape;4439;p277"/>
          <p:cNvCxnSpPr>
            <a:stCxn id="4438" idx="2"/>
            <a:endCxn id="4433" idx="0"/>
          </p:cNvCxnSpPr>
          <p:nvPr/>
        </p:nvCxnSpPr>
        <p:spPr>
          <a:xfrm flipH="1" rot="-5400000">
            <a:off x="3940950" y="2670249"/>
            <a:ext cx="337800" cy="600"/>
          </a:xfrm>
          <a:prstGeom prst="bentConnector3">
            <a:avLst>
              <a:gd fmla="val 50019" name="adj1"/>
            </a:avLst>
          </a:prstGeom>
          <a:noFill/>
          <a:ln cap="flat" cmpd="sng" w="9525">
            <a:solidFill>
              <a:schemeClr val="dk2"/>
            </a:solidFill>
            <a:prstDash val="solid"/>
            <a:round/>
            <a:headEnd len="med" w="med" type="none"/>
            <a:tailEnd len="med" w="med" type="triangle"/>
          </a:ln>
        </p:spPr>
      </p:cxnSp>
      <p:sp>
        <p:nvSpPr>
          <p:cNvPr id="4440" name="Google Shape;4440;p277"/>
          <p:cNvSpPr/>
          <p:nvPr/>
        </p:nvSpPr>
        <p:spPr>
          <a:xfrm>
            <a:off x="5789751" y="3648500"/>
            <a:ext cx="863700" cy="8295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4441" name="Google Shape;4441;p277"/>
          <p:cNvCxnSpPr>
            <a:stCxn id="4440" idx="0"/>
            <a:endCxn id="4433" idx="3"/>
          </p:cNvCxnSpPr>
          <p:nvPr/>
        </p:nvCxnSpPr>
        <p:spPr>
          <a:xfrm flipH="1" rot="5400000">
            <a:off x="5355651" y="2782550"/>
            <a:ext cx="634500" cy="1097400"/>
          </a:xfrm>
          <a:prstGeom prst="bentConnector2">
            <a:avLst/>
          </a:prstGeom>
          <a:noFill/>
          <a:ln cap="flat" cmpd="sng" w="9525">
            <a:solidFill>
              <a:schemeClr val="dk2"/>
            </a:solidFill>
            <a:prstDash val="solid"/>
            <a:round/>
            <a:headEnd len="med" w="med" type="none"/>
            <a:tailEnd len="med" w="med" type="stealth"/>
          </a:ln>
        </p:spPr>
      </p:cxnSp>
      <p:pic>
        <p:nvPicPr>
          <p:cNvPr id="4442" name="Google Shape;4442;p277"/>
          <p:cNvPicPr preferRelativeResize="0"/>
          <p:nvPr/>
        </p:nvPicPr>
        <p:blipFill>
          <a:blip r:embed="rId3">
            <a:alphaModFix/>
          </a:blip>
          <a:stretch>
            <a:fillRect/>
          </a:stretch>
        </p:blipFill>
        <p:spPr>
          <a:xfrm>
            <a:off x="4335578" y="1292768"/>
            <a:ext cx="242246" cy="425275"/>
          </a:xfrm>
          <a:prstGeom prst="rect">
            <a:avLst/>
          </a:prstGeom>
          <a:noFill/>
          <a:ln>
            <a:noFill/>
          </a:ln>
        </p:spPr>
      </p:pic>
      <p:pic>
        <p:nvPicPr>
          <p:cNvPr id="4443" name="Google Shape;4443;p277"/>
          <p:cNvPicPr preferRelativeResize="0"/>
          <p:nvPr/>
        </p:nvPicPr>
        <p:blipFill>
          <a:blip r:embed="rId4">
            <a:alphaModFix/>
          </a:blip>
          <a:stretch>
            <a:fillRect/>
          </a:stretch>
        </p:blipFill>
        <p:spPr>
          <a:xfrm>
            <a:off x="3637200" y="1292780"/>
            <a:ext cx="579278" cy="425254"/>
          </a:xfrm>
          <a:prstGeom prst="rect">
            <a:avLst/>
          </a:prstGeom>
          <a:noFill/>
          <a:ln>
            <a:noFill/>
          </a:ln>
        </p:spPr>
      </p:pic>
      <p:cxnSp>
        <p:nvCxnSpPr>
          <p:cNvPr id="4444" name="Google Shape;4444;p277"/>
          <p:cNvCxnSpPr>
            <a:endCxn id="4438" idx="0"/>
          </p:cNvCxnSpPr>
          <p:nvPr/>
        </p:nvCxnSpPr>
        <p:spPr>
          <a:xfrm>
            <a:off x="4107450" y="1782549"/>
            <a:ext cx="2100" cy="370200"/>
          </a:xfrm>
          <a:prstGeom prst="straightConnector1">
            <a:avLst/>
          </a:prstGeom>
          <a:noFill/>
          <a:ln cap="flat" cmpd="sng" w="9525">
            <a:solidFill>
              <a:schemeClr val="dk2"/>
            </a:solidFill>
            <a:prstDash val="solid"/>
            <a:round/>
            <a:headEnd len="med" w="med" type="none"/>
            <a:tailEnd len="med" w="med" type="triangle"/>
          </a:ln>
        </p:spPr>
      </p:cxnSp>
      <p:sp>
        <p:nvSpPr>
          <p:cNvPr id="4445" name="Google Shape;4445;p277"/>
          <p:cNvSpPr txBox="1"/>
          <p:nvPr/>
        </p:nvSpPr>
        <p:spPr>
          <a:xfrm>
            <a:off x="4615925" y="1346450"/>
            <a:ext cx="1331400" cy="25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Proxima Nova"/>
                <a:ea typeface="Proxima Nova"/>
                <a:cs typeface="Proxima Nova"/>
                <a:sym typeface="Proxima Nova"/>
              </a:rPr>
              <a:t>EXTERNAL TRAFFIC</a:t>
            </a:r>
            <a:endParaRPr sz="800">
              <a:latin typeface="Proxima Nova"/>
              <a:ea typeface="Proxima Nova"/>
              <a:cs typeface="Proxima Nova"/>
              <a:sym typeface="Proxima Nova"/>
            </a:endParaRPr>
          </a:p>
        </p:txBody>
      </p:sp>
      <p:sp>
        <p:nvSpPr>
          <p:cNvPr id="4446" name="Google Shape;4446;p277"/>
          <p:cNvSpPr txBox="1"/>
          <p:nvPr/>
        </p:nvSpPr>
        <p:spPr>
          <a:xfrm>
            <a:off x="5184508" y="2742660"/>
            <a:ext cx="1331400" cy="25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Proxima Nova"/>
                <a:ea typeface="Proxima Nova"/>
                <a:cs typeface="Proxima Nova"/>
                <a:sym typeface="Proxima Nova"/>
              </a:rPr>
              <a:t>INTERNAL TRAFFIC</a:t>
            </a:r>
            <a:endParaRPr sz="800">
              <a:latin typeface="Proxima Nova"/>
              <a:ea typeface="Proxima Nova"/>
              <a:cs typeface="Proxima Nova"/>
              <a:sym typeface="Proxima Nova"/>
            </a:endParaRPr>
          </a:p>
        </p:txBody>
      </p:sp>
      <p:sp>
        <p:nvSpPr>
          <p:cNvPr id="4447" name="Google Shape;4447;p27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ROUTE EXPOSES SERVICES EXTERNALLY</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1" name="Shape 4451"/>
        <p:cNvGrpSpPr/>
        <p:nvPr/>
      </p:nvGrpSpPr>
      <p:grpSpPr>
        <a:xfrm>
          <a:off x="0" y="0"/>
          <a:ext cx="0" cy="0"/>
          <a:chOff x="0" y="0"/>
          <a:chExt cx="0" cy="0"/>
        </a:xfrm>
      </p:grpSpPr>
      <p:sp>
        <p:nvSpPr>
          <p:cNvPr id="4452" name="Google Shape;4452;p27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453" name="Google Shape;4453;p278"/>
          <p:cNvSpPr txBox="1"/>
          <p:nvPr>
            <p:ph idx="1" type="body"/>
          </p:nvPr>
        </p:nvSpPr>
        <p:spPr>
          <a:xfrm>
            <a:off x="826700" y="1233775"/>
            <a:ext cx="4394700" cy="3290100"/>
          </a:xfrm>
          <a:prstGeom prst="rect">
            <a:avLst/>
          </a:prstGeom>
        </p:spPr>
        <p:txBody>
          <a:bodyPr anchorCtr="0" anchor="t" bIns="91425" lIns="91425" spcFirstLastPara="1" rIns="91425" wrap="square" tIns="91425">
            <a:noAutofit/>
          </a:bodyPr>
          <a:lstStyle/>
          <a:p>
            <a:pPr indent="-292100" lvl="0" marL="457200" rtl="0">
              <a:spcBef>
                <a:spcPts val="600"/>
              </a:spcBef>
              <a:spcAft>
                <a:spcPts val="0"/>
              </a:spcAft>
              <a:buSzPts val="1000"/>
              <a:buChar char="●"/>
            </a:pPr>
            <a:r>
              <a:rPr lang="en"/>
              <a:t>Pluggable routing architecture</a:t>
            </a:r>
            <a:endParaRPr/>
          </a:p>
          <a:p>
            <a:pPr indent="-292100" lvl="1" marL="914400" rtl="0">
              <a:spcBef>
                <a:spcPts val="0"/>
              </a:spcBef>
              <a:spcAft>
                <a:spcPts val="0"/>
              </a:spcAft>
              <a:buSzPts val="1000"/>
              <a:buChar char="○"/>
            </a:pPr>
            <a:r>
              <a:rPr lang="en"/>
              <a:t>HAProxy Router</a:t>
            </a:r>
            <a:endParaRPr/>
          </a:p>
          <a:p>
            <a:pPr indent="-292100" lvl="1" marL="914400" rtl="0">
              <a:spcBef>
                <a:spcPts val="0"/>
              </a:spcBef>
              <a:spcAft>
                <a:spcPts val="0"/>
              </a:spcAft>
              <a:buSzPts val="1000"/>
              <a:buChar char="○"/>
            </a:pPr>
            <a:r>
              <a:rPr lang="en"/>
              <a:t>F5 Router</a:t>
            </a:r>
            <a:endParaRPr/>
          </a:p>
          <a:p>
            <a:pPr indent="-292100" lvl="0" marL="457200" rtl="0">
              <a:spcBef>
                <a:spcPts val="1000"/>
              </a:spcBef>
              <a:spcAft>
                <a:spcPts val="0"/>
              </a:spcAft>
              <a:buSzPts val="1000"/>
              <a:buChar char="●"/>
            </a:pPr>
            <a:r>
              <a:rPr lang="en"/>
              <a:t>Multiple-routers with traffic sharding</a:t>
            </a:r>
            <a:endParaRPr/>
          </a:p>
          <a:p>
            <a:pPr indent="-292100" lvl="0" marL="457200" rtl="0">
              <a:spcBef>
                <a:spcPts val="0"/>
              </a:spcBef>
              <a:spcAft>
                <a:spcPts val="0"/>
              </a:spcAft>
              <a:buSzPts val="1000"/>
              <a:buChar char="●"/>
            </a:pPr>
            <a:r>
              <a:rPr lang="en"/>
              <a:t>Router supported protocols</a:t>
            </a:r>
            <a:endParaRPr/>
          </a:p>
          <a:p>
            <a:pPr indent="-292100" lvl="1" marL="914400" rtl="0">
              <a:spcBef>
                <a:spcPts val="0"/>
              </a:spcBef>
              <a:spcAft>
                <a:spcPts val="0"/>
              </a:spcAft>
              <a:buSzPts val="1000"/>
              <a:buChar char="○"/>
            </a:pPr>
            <a:r>
              <a:rPr lang="en"/>
              <a:t>HTTP/HTTPS</a:t>
            </a:r>
            <a:endParaRPr/>
          </a:p>
          <a:p>
            <a:pPr indent="-292100" lvl="1" marL="914400" rtl="0">
              <a:spcBef>
                <a:spcPts val="0"/>
              </a:spcBef>
              <a:spcAft>
                <a:spcPts val="0"/>
              </a:spcAft>
              <a:buSzPts val="1000"/>
              <a:buChar char="○"/>
            </a:pPr>
            <a:r>
              <a:rPr lang="en"/>
              <a:t>WebSockets</a:t>
            </a:r>
            <a:endParaRPr/>
          </a:p>
          <a:p>
            <a:pPr indent="-292100" lvl="1" marL="914400" rtl="0">
              <a:spcBef>
                <a:spcPts val="0"/>
              </a:spcBef>
              <a:spcAft>
                <a:spcPts val="0"/>
              </a:spcAft>
              <a:buSzPts val="1000"/>
              <a:buChar char="○"/>
            </a:pPr>
            <a:r>
              <a:rPr lang="en"/>
              <a:t>TLS with SNI</a:t>
            </a:r>
            <a:endParaRPr/>
          </a:p>
          <a:p>
            <a:pPr indent="-292100" lvl="0" marL="457200" rtl="0">
              <a:spcBef>
                <a:spcPts val="1000"/>
              </a:spcBef>
              <a:spcAft>
                <a:spcPts val="0"/>
              </a:spcAft>
              <a:buSzPts val="1000"/>
              <a:buChar char="●"/>
            </a:pPr>
            <a:r>
              <a:rPr lang="en"/>
              <a:t>Non-standard ports via cloud load-balancers, external IP, and NodePort</a:t>
            </a:r>
            <a:endParaRPr/>
          </a:p>
          <a:p>
            <a:pPr indent="0" lvl="0" marL="0" rtl="0">
              <a:spcBef>
                <a:spcPts val="600"/>
              </a:spcBef>
              <a:spcAft>
                <a:spcPts val="0"/>
              </a:spcAft>
              <a:buNone/>
            </a:pPr>
            <a:r>
              <a:t/>
            </a:r>
            <a:endParaRPr/>
          </a:p>
        </p:txBody>
      </p:sp>
      <p:sp>
        <p:nvSpPr>
          <p:cNvPr id="4454" name="Google Shape;4454;p278"/>
          <p:cNvSpPr txBox="1"/>
          <p:nvPr>
            <p:ph type="title"/>
          </p:nvPr>
        </p:nvSpPr>
        <p:spPr>
          <a:xfrm>
            <a:off x="826650" y="0"/>
            <a:ext cx="83175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ROUTING AND EXTERNAL LOAD-BALANCING</a:t>
            </a:r>
            <a:endParaRPr/>
          </a:p>
        </p:txBody>
      </p:sp>
      <p:pic>
        <p:nvPicPr>
          <p:cNvPr id="4455" name="Google Shape;4455;p278"/>
          <p:cNvPicPr preferRelativeResize="0"/>
          <p:nvPr/>
        </p:nvPicPr>
        <p:blipFill>
          <a:blip r:embed="rId3">
            <a:alphaModFix/>
          </a:blip>
          <a:stretch>
            <a:fillRect/>
          </a:stretch>
        </p:blipFill>
        <p:spPr>
          <a:xfrm>
            <a:off x="7343780" y="3062900"/>
            <a:ext cx="662326" cy="657100"/>
          </a:xfrm>
          <a:prstGeom prst="rect">
            <a:avLst/>
          </a:prstGeom>
          <a:noFill/>
          <a:ln>
            <a:noFill/>
          </a:ln>
        </p:spPr>
      </p:pic>
      <p:pic>
        <p:nvPicPr>
          <p:cNvPr id="4456" name="Google Shape;4456;p278"/>
          <p:cNvPicPr preferRelativeResize="0"/>
          <p:nvPr/>
        </p:nvPicPr>
        <p:blipFill>
          <a:blip r:embed="rId3">
            <a:alphaModFix/>
          </a:blip>
          <a:stretch>
            <a:fillRect/>
          </a:stretch>
        </p:blipFill>
        <p:spPr>
          <a:xfrm>
            <a:off x="6463505" y="3062900"/>
            <a:ext cx="662326" cy="657100"/>
          </a:xfrm>
          <a:prstGeom prst="rect">
            <a:avLst/>
          </a:prstGeom>
          <a:noFill/>
          <a:ln>
            <a:noFill/>
          </a:ln>
        </p:spPr>
      </p:pic>
      <p:pic>
        <p:nvPicPr>
          <p:cNvPr id="4457" name="Google Shape;4457;p278"/>
          <p:cNvPicPr preferRelativeResize="0"/>
          <p:nvPr/>
        </p:nvPicPr>
        <p:blipFill>
          <a:blip r:embed="rId3">
            <a:alphaModFix/>
          </a:blip>
          <a:stretch>
            <a:fillRect/>
          </a:stretch>
        </p:blipFill>
        <p:spPr>
          <a:xfrm>
            <a:off x="5583231" y="3062900"/>
            <a:ext cx="662326" cy="657100"/>
          </a:xfrm>
          <a:prstGeom prst="rect">
            <a:avLst/>
          </a:prstGeom>
          <a:noFill/>
          <a:ln>
            <a:noFill/>
          </a:ln>
        </p:spPr>
      </p:pic>
      <p:pic>
        <p:nvPicPr>
          <p:cNvPr id="4458" name="Google Shape;4458;p278"/>
          <p:cNvPicPr preferRelativeResize="0"/>
          <p:nvPr/>
        </p:nvPicPr>
        <p:blipFill>
          <a:blip r:embed="rId4">
            <a:alphaModFix/>
          </a:blip>
          <a:stretch>
            <a:fillRect/>
          </a:stretch>
        </p:blipFill>
        <p:spPr>
          <a:xfrm>
            <a:off x="6272275" y="1852848"/>
            <a:ext cx="1049875" cy="499059"/>
          </a:xfrm>
          <a:prstGeom prst="rect">
            <a:avLst/>
          </a:prstGeom>
          <a:noFill/>
          <a:ln>
            <a:noFill/>
          </a:ln>
        </p:spPr>
      </p:pic>
      <p:cxnSp>
        <p:nvCxnSpPr>
          <p:cNvPr id="4459" name="Google Shape;4459;p278"/>
          <p:cNvCxnSpPr>
            <a:stCxn id="4458" idx="2"/>
            <a:endCxn id="4457" idx="0"/>
          </p:cNvCxnSpPr>
          <p:nvPr/>
        </p:nvCxnSpPr>
        <p:spPr>
          <a:xfrm rot="5400000">
            <a:off x="6000262" y="2265957"/>
            <a:ext cx="711000" cy="8829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4460" name="Google Shape;4460;p278"/>
          <p:cNvCxnSpPr>
            <a:stCxn id="4458" idx="2"/>
            <a:endCxn id="4455" idx="0"/>
          </p:cNvCxnSpPr>
          <p:nvPr/>
        </p:nvCxnSpPr>
        <p:spPr>
          <a:xfrm flipH="1" rot="-5400000">
            <a:off x="6880612" y="2268507"/>
            <a:ext cx="711000" cy="8778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4461" name="Google Shape;4461;p278"/>
          <p:cNvCxnSpPr>
            <a:stCxn id="4458" idx="2"/>
            <a:endCxn id="4456" idx="0"/>
          </p:cNvCxnSpPr>
          <p:nvPr/>
        </p:nvCxnSpPr>
        <p:spPr>
          <a:xfrm flipH="1">
            <a:off x="6794812" y="2351907"/>
            <a:ext cx="2400" cy="71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5" name="Shape 4465"/>
        <p:cNvGrpSpPr/>
        <p:nvPr/>
      </p:nvGrpSpPr>
      <p:grpSpPr>
        <a:xfrm>
          <a:off x="0" y="0"/>
          <a:ext cx="0" cy="0"/>
          <a:chOff x="0" y="0"/>
          <a:chExt cx="0" cy="0"/>
        </a:xfrm>
      </p:grpSpPr>
      <p:sp>
        <p:nvSpPr>
          <p:cNvPr id="4466" name="Google Shape;4466;p27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467" name="Google Shape;4467;p27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ROUTE SPLIT TRAFFIC</a:t>
            </a:r>
            <a:endParaRPr/>
          </a:p>
        </p:txBody>
      </p:sp>
      <p:sp>
        <p:nvSpPr>
          <p:cNvPr id="4468" name="Google Shape;4468;p279"/>
          <p:cNvSpPr/>
          <p:nvPr/>
        </p:nvSpPr>
        <p:spPr>
          <a:xfrm>
            <a:off x="4229925" y="3048997"/>
            <a:ext cx="1471800" cy="2883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A</a:t>
            </a:r>
            <a:endParaRPr b="1" sz="800">
              <a:solidFill>
                <a:srgbClr val="FFFFFF"/>
              </a:solidFill>
              <a:latin typeface="Proxima Nova"/>
              <a:ea typeface="Proxima Nova"/>
              <a:cs typeface="Proxima Nova"/>
              <a:sym typeface="Proxima Nova"/>
            </a:endParaRPr>
          </a:p>
        </p:txBody>
      </p:sp>
      <p:sp>
        <p:nvSpPr>
          <p:cNvPr id="4469" name="Google Shape;4469;p279"/>
          <p:cNvSpPr/>
          <p:nvPr/>
        </p:nvSpPr>
        <p:spPr>
          <a:xfrm>
            <a:off x="42299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sp>
        <p:nvSpPr>
          <p:cNvPr id="4470" name="Google Shape;4470;p279"/>
          <p:cNvSpPr/>
          <p:nvPr/>
        </p:nvSpPr>
        <p:spPr>
          <a:xfrm>
            <a:off x="50756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cxnSp>
        <p:nvCxnSpPr>
          <p:cNvPr id="4471" name="Google Shape;4471;p279"/>
          <p:cNvCxnSpPr>
            <a:stCxn id="4468" idx="2"/>
            <a:endCxn id="4469" idx="0"/>
          </p:cNvCxnSpPr>
          <p:nvPr/>
        </p:nvCxnSpPr>
        <p:spPr>
          <a:xfrm rot="5400000">
            <a:off x="4583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4472" name="Google Shape;4472;p279"/>
          <p:cNvCxnSpPr>
            <a:stCxn id="4468" idx="2"/>
            <a:endCxn id="4470" idx="0"/>
          </p:cNvCxnSpPr>
          <p:nvPr/>
        </p:nvCxnSpPr>
        <p:spPr>
          <a:xfrm flipH="1" rot="-5400000">
            <a:off x="5006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4473" name="Google Shape;4473;p279"/>
          <p:cNvSpPr/>
          <p:nvPr/>
        </p:nvSpPr>
        <p:spPr>
          <a:xfrm>
            <a:off x="6459675" y="3048997"/>
            <a:ext cx="1471800" cy="2883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B</a:t>
            </a:r>
            <a:endParaRPr b="1" sz="800">
              <a:solidFill>
                <a:srgbClr val="FFFFFF"/>
              </a:solidFill>
              <a:latin typeface="Proxima Nova"/>
              <a:ea typeface="Proxima Nova"/>
              <a:cs typeface="Proxima Nova"/>
              <a:sym typeface="Proxima Nova"/>
            </a:endParaRPr>
          </a:p>
        </p:txBody>
      </p:sp>
      <p:sp>
        <p:nvSpPr>
          <p:cNvPr id="4474" name="Google Shape;4474;p279"/>
          <p:cNvSpPr/>
          <p:nvPr/>
        </p:nvSpPr>
        <p:spPr>
          <a:xfrm>
            <a:off x="64596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sp>
        <p:nvSpPr>
          <p:cNvPr id="4475" name="Google Shape;4475;p279"/>
          <p:cNvSpPr/>
          <p:nvPr/>
        </p:nvSpPr>
        <p:spPr>
          <a:xfrm>
            <a:off x="73053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cxnSp>
        <p:nvCxnSpPr>
          <p:cNvPr id="4476" name="Google Shape;4476;p279"/>
          <p:cNvCxnSpPr>
            <a:stCxn id="4473" idx="2"/>
            <a:endCxn id="4474" idx="0"/>
          </p:cNvCxnSpPr>
          <p:nvPr/>
        </p:nvCxnSpPr>
        <p:spPr>
          <a:xfrm rot="5400000">
            <a:off x="6813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4477" name="Google Shape;4477;p279"/>
          <p:cNvCxnSpPr>
            <a:stCxn id="4473" idx="2"/>
            <a:endCxn id="4475" idx="0"/>
          </p:cNvCxnSpPr>
          <p:nvPr/>
        </p:nvCxnSpPr>
        <p:spPr>
          <a:xfrm flipH="1" rot="-5400000">
            <a:off x="7236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4478" name="Google Shape;4478;p279"/>
          <p:cNvSpPr/>
          <p:nvPr/>
        </p:nvSpPr>
        <p:spPr>
          <a:xfrm>
            <a:off x="5361175" y="2183624"/>
            <a:ext cx="1471800" cy="2883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ROUTE</a:t>
            </a:r>
            <a:endParaRPr sz="800">
              <a:solidFill>
                <a:srgbClr val="FFFFFF"/>
              </a:solidFill>
              <a:latin typeface="Proxima Nova"/>
              <a:ea typeface="Proxima Nova"/>
              <a:cs typeface="Proxima Nova"/>
              <a:sym typeface="Proxima Nova"/>
            </a:endParaRPr>
          </a:p>
        </p:txBody>
      </p:sp>
      <p:cxnSp>
        <p:nvCxnSpPr>
          <p:cNvPr id="4479" name="Google Shape;4479;p279"/>
          <p:cNvCxnSpPr>
            <a:stCxn id="4478" idx="2"/>
            <a:endCxn id="4468" idx="0"/>
          </p:cNvCxnSpPr>
          <p:nvPr/>
        </p:nvCxnSpPr>
        <p:spPr>
          <a:xfrm rot="5400000">
            <a:off x="5242825" y="2194874"/>
            <a:ext cx="577200" cy="11313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4480" name="Google Shape;4480;p279"/>
          <p:cNvCxnSpPr>
            <a:stCxn id="4478" idx="2"/>
            <a:endCxn id="4473" idx="0"/>
          </p:cNvCxnSpPr>
          <p:nvPr/>
        </p:nvCxnSpPr>
        <p:spPr>
          <a:xfrm flipH="1" rot="-5400000">
            <a:off x="6357775" y="2211224"/>
            <a:ext cx="577200" cy="10986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4481" name="Google Shape;4481;p279"/>
          <p:cNvSpPr txBox="1"/>
          <p:nvPr/>
        </p:nvSpPr>
        <p:spPr>
          <a:xfrm>
            <a:off x="6482568" y="2503162"/>
            <a:ext cx="7692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10% traffic</a:t>
            </a:r>
            <a:endParaRPr sz="1000">
              <a:latin typeface="Proxima Nova"/>
              <a:ea typeface="Proxima Nova"/>
              <a:cs typeface="Proxima Nova"/>
              <a:sym typeface="Proxima Nova"/>
            </a:endParaRPr>
          </a:p>
        </p:txBody>
      </p:sp>
      <p:sp>
        <p:nvSpPr>
          <p:cNvPr id="4482" name="Google Shape;4482;p279"/>
          <p:cNvSpPr txBox="1"/>
          <p:nvPr/>
        </p:nvSpPr>
        <p:spPr>
          <a:xfrm>
            <a:off x="4947249" y="2503162"/>
            <a:ext cx="9027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90% traffic</a:t>
            </a:r>
            <a:endParaRPr sz="1000">
              <a:latin typeface="Proxima Nova"/>
              <a:ea typeface="Proxima Nova"/>
              <a:cs typeface="Proxima Nova"/>
              <a:sym typeface="Proxima Nova"/>
            </a:endParaRPr>
          </a:p>
        </p:txBody>
      </p:sp>
      <p:sp>
        <p:nvSpPr>
          <p:cNvPr id="4483" name="Google Shape;4483;p279"/>
          <p:cNvSpPr txBox="1"/>
          <p:nvPr>
            <p:ph idx="1" type="body"/>
          </p:nvPr>
        </p:nvSpPr>
        <p:spPr>
          <a:xfrm>
            <a:off x="826700" y="1937275"/>
            <a:ext cx="3149700" cy="1889400"/>
          </a:xfrm>
          <a:prstGeom prst="rect">
            <a:avLst/>
          </a:prstGeom>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sz="2000"/>
              <a:t>Split Traffic Between Multiple Services For A/B Testing, Blue/Green and Canary Deployments</a:t>
            </a:r>
            <a:endParaRPr sz="2000"/>
          </a:p>
        </p:txBody>
      </p:sp>
      <p:pic>
        <p:nvPicPr>
          <p:cNvPr id="4484" name="Google Shape;4484;p279"/>
          <p:cNvPicPr preferRelativeResize="0"/>
          <p:nvPr/>
        </p:nvPicPr>
        <p:blipFill>
          <a:blip r:embed="rId3">
            <a:alphaModFix/>
          </a:blip>
          <a:stretch>
            <a:fillRect/>
          </a:stretch>
        </p:blipFill>
        <p:spPr>
          <a:xfrm>
            <a:off x="5937545" y="1389700"/>
            <a:ext cx="319044" cy="493075"/>
          </a:xfrm>
          <a:prstGeom prst="rect">
            <a:avLst/>
          </a:prstGeom>
          <a:noFill/>
          <a:ln>
            <a:noFill/>
          </a:ln>
        </p:spPr>
      </p:pic>
      <p:cxnSp>
        <p:nvCxnSpPr>
          <p:cNvPr id="4485" name="Google Shape;4485;p279"/>
          <p:cNvCxnSpPr>
            <a:stCxn id="4484" idx="2"/>
            <a:endCxn id="4478" idx="0"/>
          </p:cNvCxnSpPr>
          <p:nvPr/>
        </p:nvCxnSpPr>
        <p:spPr>
          <a:xfrm>
            <a:off x="6097067" y="1882775"/>
            <a:ext cx="0" cy="30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9" name="Shape 4489"/>
        <p:cNvGrpSpPr/>
        <p:nvPr/>
      </p:nvGrpSpPr>
      <p:grpSpPr>
        <a:xfrm>
          <a:off x="0" y="0"/>
          <a:ext cx="0" cy="0"/>
          <a:chOff x="0" y="0"/>
          <a:chExt cx="0" cy="0"/>
        </a:xfrm>
      </p:grpSpPr>
      <p:sp>
        <p:nvSpPr>
          <p:cNvPr id="4490" name="Google Shape;4490;p280"/>
          <p:cNvSpPr txBox="1"/>
          <p:nvPr>
            <p:ph idx="1" type="body"/>
          </p:nvPr>
        </p:nvSpPr>
        <p:spPr>
          <a:xfrm>
            <a:off x="826700" y="1480075"/>
            <a:ext cx="3367500" cy="2967600"/>
          </a:xfrm>
          <a:prstGeom prst="rect">
            <a:avLst/>
          </a:prstGeom>
        </p:spPr>
        <p:txBody>
          <a:bodyPr anchorCtr="0" anchor="t" bIns="91425" lIns="91425" spcFirstLastPara="1" rIns="91425" wrap="square" tIns="91425">
            <a:noAutofit/>
          </a:bodyPr>
          <a:lstStyle/>
          <a:p>
            <a:pPr indent="-292100" lvl="0" marL="457200" rtl="0">
              <a:lnSpc>
                <a:spcPct val="115000"/>
              </a:lnSpc>
              <a:spcBef>
                <a:spcPts val="600"/>
              </a:spcBef>
              <a:spcAft>
                <a:spcPts val="0"/>
              </a:spcAft>
              <a:buSzPts val="1000"/>
              <a:buChar char="●"/>
            </a:pPr>
            <a:r>
              <a:rPr lang="en"/>
              <a:t>NodePort binds a service to a unique port on all the nodes</a:t>
            </a:r>
            <a:endParaRPr/>
          </a:p>
          <a:p>
            <a:pPr indent="-292100" lvl="0" marL="457200" rtl="0">
              <a:spcBef>
                <a:spcPts val="1000"/>
              </a:spcBef>
              <a:spcAft>
                <a:spcPts val="0"/>
              </a:spcAft>
              <a:buSzPts val="1000"/>
              <a:buChar char="●"/>
            </a:pPr>
            <a:r>
              <a:rPr lang="en"/>
              <a:t>Traffic received on any node redirects to a node with the running service</a:t>
            </a:r>
            <a:endParaRPr/>
          </a:p>
          <a:p>
            <a:pPr indent="-292100" lvl="0" marL="457200" rtl="0">
              <a:spcBef>
                <a:spcPts val="1000"/>
              </a:spcBef>
              <a:spcAft>
                <a:spcPts val="0"/>
              </a:spcAft>
              <a:buSzPts val="1000"/>
              <a:buChar char="●"/>
            </a:pPr>
            <a:r>
              <a:rPr lang="en"/>
              <a:t>Ports in 30K-60K range which usually differs from the service</a:t>
            </a:r>
            <a:endParaRPr/>
          </a:p>
          <a:p>
            <a:pPr indent="-292100" lvl="0" marL="457200" rtl="0">
              <a:lnSpc>
                <a:spcPct val="115000"/>
              </a:lnSpc>
              <a:spcBef>
                <a:spcPts val="1000"/>
              </a:spcBef>
              <a:spcAft>
                <a:spcPts val="0"/>
              </a:spcAft>
              <a:buSzPts val="1000"/>
              <a:buChar char="●"/>
            </a:pPr>
            <a:r>
              <a:rPr lang="en"/>
              <a:t>Firewall rules must allow traffic to all nodes on the specific port</a:t>
            </a:r>
            <a:endParaRPr/>
          </a:p>
        </p:txBody>
      </p:sp>
      <p:sp>
        <p:nvSpPr>
          <p:cNvPr id="4491" name="Google Shape;4491;p28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492" name="Google Shape;4492;p28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EXTERNAL TRAFFIC TO A SERVICE </a:t>
            </a:r>
            <a:br>
              <a:rPr lang="en"/>
            </a:br>
            <a:r>
              <a:rPr lang="en"/>
              <a:t>ON A RANDOM PORT WITH NODEPORT</a:t>
            </a:r>
            <a:endParaRPr/>
          </a:p>
        </p:txBody>
      </p:sp>
      <p:grpSp>
        <p:nvGrpSpPr>
          <p:cNvPr id="4493" name="Google Shape;4493;p280"/>
          <p:cNvGrpSpPr/>
          <p:nvPr/>
        </p:nvGrpSpPr>
        <p:grpSpPr>
          <a:xfrm>
            <a:off x="7026325" y="3426675"/>
            <a:ext cx="800400" cy="1110000"/>
            <a:chOff x="7178725" y="3426675"/>
            <a:chExt cx="800400" cy="1110000"/>
          </a:xfrm>
        </p:grpSpPr>
        <p:sp>
          <p:nvSpPr>
            <p:cNvPr id="4494" name="Google Shape;4494;p280"/>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4495" name="Google Shape;4495;p280"/>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192.10.0.12</a:t>
              </a:r>
              <a:endParaRPr sz="900"/>
            </a:p>
          </p:txBody>
        </p:sp>
      </p:grpSp>
      <p:grpSp>
        <p:nvGrpSpPr>
          <p:cNvPr id="4496" name="Google Shape;4496;p280"/>
          <p:cNvGrpSpPr/>
          <p:nvPr/>
        </p:nvGrpSpPr>
        <p:grpSpPr>
          <a:xfrm>
            <a:off x="6111925" y="3426675"/>
            <a:ext cx="800400" cy="1110000"/>
            <a:chOff x="6264325" y="3426675"/>
            <a:chExt cx="800400" cy="1110000"/>
          </a:xfrm>
        </p:grpSpPr>
        <p:sp>
          <p:nvSpPr>
            <p:cNvPr id="4497" name="Google Shape;4497;p280"/>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4498" name="Google Shape;4498;p280"/>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192.10.0.11</a:t>
              </a:r>
              <a:endParaRPr sz="900"/>
            </a:p>
          </p:txBody>
        </p:sp>
      </p:grpSp>
      <p:grpSp>
        <p:nvGrpSpPr>
          <p:cNvPr id="4499" name="Google Shape;4499;p280"/>
          <p:cNvGrpSpPr/>
          <p:nvPr/>
        </p:nvGrpSpPr>
        <p:grpSpPr>
          <a:xfrm>
            <a:off x="5197525" y="3426675"/>
            <a:ext cx="800400" cy="1110000"/>
            <a:chOff x="5349925" y="3426675"/>
            <a:chExt cx="800400" cy="1110000"/>
          </a:xfrm>
        </p:grpSpPr>
        <p:sp>
          <p:nvSpPr>
            <p:cNvPr id="4500" name="Google Shape;4500;p280"/>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4501" name="Google Shape;4501;p280"/>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FF0000"/>
                  </a:solidFill>
                  <a:latin typeface="Proxima Nova"/>
                  <a:ea typeface="Proxima Nova"/>
                  <a:cs typeface="Proxima Nova"/>
                  <a:sym typeface="Proxima Nova"/>
                </a:rPr>
                <a:t>192.10.0.10</a:t>
              </a:r>
              <a:endParaRPr sz="900">
                <a:solidFill>
                  <a:srgbClr val="FF0000"/>
                </a:solidFill>
              </a:endParaRPr>
            </a:p>
          </p:txBody>
        </p:sp>
      </p:grpSp>
      <p:sp>
        <p:nvSpPr>
          <p:cNvPr id="4502" name="Google Shape;4502;p280"/>
          <p:cNvSpPr/>
          <p:nvPr/>
        </p:nvSpPr>
        <p:spPr>
          <a:xfrm>
            <a:off x="5773275" y="2561097"/>
            <a:ext cx="1471800" cy="5040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sz="800">
              <a:solidFill>
                <a:srgbClr val="FFFF00"/>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4503" name="Google Shape;4503;p280"/>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4504" name="Google Shape;4504;p280"/>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4505" name="Google Shape;4505;p280"/>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4506" name="Google Shape;4506;p280"/>
          <p:cNvCxnSpPr>
            <a:stCxn id="4502" idx="2"/>
            <a:endCxn id="4503" idx="0"/>
          </p:cNvCxnSpPr>
          <p:nvPr/>
        </p:nvCxnSpPr>
        <p:spPr>
          <a:xfrm rot="5400000">
            <a:off x="5821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4507" name="Google Shape;4507;p280"/>
          <p:cNvCxnSpPr>
            <a:stCxn id="4502" idx="2"/>
            <a:endCxn id="4504" idx="0"/>
          </p:cNvCxnSpPr>
          <p:nvPr/>
        </p:nvCxnSpPr>
        <p:spPr>
          <a:xfrm flipH="1" rot="-5400000">
            <a:off x="6277575" y="3296697"/>
            <a:ext cx="463800" cy="6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4508" name="Google Shape;4508;p280"/>
          <p:cNvCxnSpPr>
            <a:stCxn id="4502" idx="2"/>
            <a:endCxn id="4505" idx="0"/>
          </p:cNvCxnSpPr>
          <p:nvPr/>
        </p:nvCxnSpPr>
        <p:spPr>
          <a:xfrm flipH="1" rot="-5400000">
            <a:off x="6733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sp>
        <p:nvSpPr>
          <p:cNvPr id="4509" name="Google Shape;4509;p280"/>
          <p:cNvSpPr txBox="1"/>
          <p:nvPr/>
        </p:nvSpPr>
        <p:spPr>
          <a:xfrm>
            <a:off x="6492900" y="1851600"/>
            <a:ext cx="1108500" cy="6333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192.10.0.10:31421</a:t>
            </a:r>
            <a:endParaRPr sz="800">
              <a:solidFill>
                <a:srgbClr val="FF0000"/>
              </a:solidFill>
              <a:latin typeface="Proxima Nova"/>
              <a:ea typeface="Proxima Nova"/>
              <a:cs typeface="Proxima Nova"/>
              <a:sym typeface="Proxima Nova"/>
            </a:endParaRPr>
          </a:p>
          <a:p>
            <a:pPr indent="0" lvl="0" marL="0" rtl="0">
              <a:spcBef>
                <a:spcPts val="0"/>
              </a:spcBef>
              <a:spcAft>
                <a:spcPts val="0"/>
              </a:spcAft>
              <a:buNone/>
            </a:pPr>
            <a:r>
              <a:rPr lang="en" sz="800">
                <a:solidFill>
                  <a:srgbClr val="FF0000"/>
                </a:solidFill>
                <a:latin typeface="Proxima Nova"/>
                <a:ea typeface="Proxima Nova"/>
                <a:cs typeface="Proxima Nova"/>
                <a:sym typeface="Proxima Nova"/>
              </a:rPr>
              <a:t>192.10.0.11:31421</a:t>
            </a:r>
            <a:endParaRPr sz="800">
              <a:solidFill>
                <a:srgbClr val="FF0000"/>
              </a:solidFill>
              <a:latin typeface="Proxima Nova"/>
              <a:ea typeface="Proxima Nova"/>
              <a:cs typeface="Proxima Nova"/>
              <a:sym typeface="Proxima Nova"/>
            </a:endParaRPr>
          </a:p>
          <a:p>
            <a:pPr indent="0" lvl="0" marL="0" rtl="0">
              <a:spcBef>
                <a:spcPts val="0"/>
              </a:spcBef>
              <a:spcAft>
                <a:spcPts val="0"/>
              </a:spcAft>
              <a:buClr>
                <a:schemeClr val="dk1"/>
              </a:buClr>
              <a:buSzPts val="1100"/>
              <a:buFont typeface="Arial"/>
              <a:buNone/>
            </a:pPr>
            <a:r>
              <a:rPr lang="en" sz="800">
                <a:solidFill>
                  <a:srgbClr val="FF0000"/>
                </a:solidFill>
                <a:latin typeface="Proxima Nova"/>
                <a:ea typeface="Proxima Nova"/>
                <a:cs typeface="Proxima Nova"/>
                <a:sym typeface="Proxima Nova"/>
              </a:rPr>
              <a:t>192.10.0.12:31421</a:t>
            </a:r>
            <a:endParaRPr sz="800">
              <a:solidFill>
                <a:srgbClr val="FF0000"/>
              </a:solidFill>
              <a:latin typeface="Proxima Nova"/>
              <a:ea typeface="Proxima Nova"/>
              <a:cs typeface="Proxima Nova"/>
              <a:sym typeface="Proxima Nova"/>
            </a:endParaRPr>
          </a:p>
        </p:txBody>
      </p:sp>
      <p:sp>
        <p:nvSpPr>
          <p:cNvPr id="4510" name="Google Shape;4510;p280"/>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4511" name="Google Shape;4511;p280"/>
          <p:cNvCxnSpPr>
            <a:stCxn id="4510" idx="2"/>
            <a:endCxn id="4502" idx="0"/>
          </p:cNvCxnSpPr>
          <p:nvPr/>
        </p:nvCxnSpPr>
        <p:spPr>
          <a:xfrm rot="5400000">
            <a:off x="6177025" y="2225950"/>
            <a:ext cx="667200" cy="3000"/>
          </a:xfrm>
          <a:prstGeom prst="bentConnector3">
            <a:avLst>
              <a:gd fmla="val 50004" name="adj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5" name="Shape 4515"/>
        <p:cNvGrpSpPr/>
        <p:nvPr/>
      </p:nvGrpSpPr>
      <p:grpSpPr>
        <a:xfrm>
          <a:off x="0" y="0"/>
          <a:ext cx="0" cy="0"/>
          <a:chOff x="0" y="0"/>
          <a:chExt cx="0" cy="0"/>
        </a:xfrm>
      </p:grpSpPr>
      <p:grpSp>
        <p:nvGrpSpPr>
          <p:cNvPr id="4516" name="Google Shape;4516;p281"/>
          <p:cNvGrpSpPr/>
          <p:nvPr/>
        </p:nvGrpSpPr>
        <p:grpSpPr>
          <a:xfrm>
            <a:off x="7026325" y="3426675"/>
            <a:ext cx="800400" cy="1110000"/>
            <a:chOff x="7178725" y="3426675"/>
            <a:chExt cx="800400" cy="1110000"/>
          </a:xfrm>
        </p:grpSpPr>
        <p:sp>
          <p:nvSpPr>
            <p:cNvPr id="4517" name="Google Shape;4517;p281"/>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4518" name="Google Shape;4518;p281"/>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192.10.0.12</a:t>
              </a:r>
              <a:endParaRPr sz="900"/>
            </a:p>
          </p:txBody>
        </p:sp>
      </p:grpSp>
      <p:grpSp>
        <p:nvGrpSpPr>
          <p:cNvPr id="4519" name="Google Shape;4519;p281"/>
          <p:cNvGrpSpPr/>
          <p:nvPr/>
        </p:nvGrpSpPr>
        <p:grpSpPr>
          <a:xfrm>
            <a:off x="6111925" y="3426675"/>
            <a:ext cx="800400" cy="1110000"/>
            <a:chOff x="6264325" y="3426675"/>
            <a:chExt cx="800400" cy="1110000"/>
          </a:xfrm>
        </p:grpSpPr>
        <p:sp>
          <p:nvSpPr>
            <p:cNvPr id="4520" name="Google Shape;4520;p281"/>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4521" name="Google Shape;4521;p281"/>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192.10.0.11</a:t>
              </a:r>
              <a:endParaRPr sz="900"/>
            </a:p>
          </p:txBody>
        </p:sp>
      </p:grpSp>
      <p:grpSp>
        <p:nvGrpSpPr>
          <p:cNvPr id="4522" name="Google Shape;4522;p281"/>
          <p:cNvGrpSpPr/>
          <p:nvPr/>
        </p:nvGrpSpPr>
        <p:grpSpPr>
          <a:xfrm>
            <a:off x="5197525" y="3426675"/>
            <a:ext cx="800400" cy="1110000"/>
            <a:chOff x="5349925" y="3426675"/>
            <a:chExt cx="800400" cy="1110000"/>
          </a:xfrm>
        </p:grpSpPr>
        <p:sp>
          <p:nvSpPr>
            <p:cNvPr id="4523" name="Google Shape;4523;p281"/>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4524" name="Google Shape;4524;p281"/>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192.10.0.10</a:t>
              </a:r>
              <a:endParaRPr sz="900"/>
            </a:p>
          </p:txBody>
        </p:sp>
      </p:grpSp>
      <p:sp>
        <p:nvSpPr>
          <p:cNvPr id="4525" name="Google Shape;4525;p28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526" name="Google Shape;4526;p28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EXTERNAL TRAFFIC TO A SERVICE </a:t>
            </a:r>
            <a:br>
              <a:rPr lang="en"/>
            </a:br>
            <a:r>
              <a:rPr lang="en"/>
              <a:t>ON ANY PORT WITH INGRESS</a:t>
            </a:r>
            <a:endParaRPr/>
          </a:p>
        </p:txBody>
      </p:sp>
      <p:sp>
        <p:nvSpPr>
          <p:cNvPr id="4527" name="Google Shape;4527;p281"/>
          <p:cNvSpPr/>
          <p:nvPr/>
        </p:nvSpPr>
        <p:spPr>
          <a:xfrm>
            <a:off x="5773275" y="2389938"/>
            <a:ext cx="1471800" cy="6753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b="1"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EXT IP: </a:t>
            </a:r>
            <a:r>
              <a:rPr lang="en" sz="800">
                <a:solidFill>
                  <a:srgbClr val="EA9999"/>
                </a:solidFill>
                <a:latin typeface="Proxima Nova"/>
                <a:ea typeface="Proxima Nova"/>
                <a:cs typeface="Proxima Nova"/>
                <a:sym typeface="Proxima Nova"/>
              </a:rPr>
              <a:t>200.1.0.10:90</a:t>
            </a:r>
            <a:endParaRPr sz="800">
              <a:solidFill>
                <a:srgbClr val="EA9999"/>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4528" name="Google Shape;4528;p281"/>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4529" name="Google Shape;4529;p281"/>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4530" name="Google Shape;4530;p281"/>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4531" name="Google Shape;4531;p281"/>
          <p:cNvCxnSpPr>
            <a:stCxn id="4527" idx="2"/>
            <a:endCxn id="4528" idx="0"/>
          </p:cNvCxnSpPr>
          <p:nvPr/>
        </p:nvCxnSpPr>
        <p:spPr>
          <a:xfrm rot="5400000">
            <a:off x="5821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4532" name="Google Shape;4532;p281"/>
          <p:cNvCxnSpPr>
            <a:stCxn id="4527" idx="2"/>
            <a:endCxn id="4529" idx="0"/>
          </p:cNvCxnSpPr>
          <p:nvPr/>
        </p:nvCxnSpPr>
        <p:spPr>
          <a:xfrm flipH="1" rot="-5400000">
            <a:off x="6277725" y="3296688"/>
            <a:ext cx="463500" cy="6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4533" name="Google Shape;4533;p281"/>
          <p:cNvCxnSpPr>
            <a:stCxn id="4527" idx="2"/>
            <a:endCxn id="4530" idx="0"/>
          </p:cNvCxnSpPr>
          <p:nvPr/>
        </p:nvCxnSpPr>
        <p:spPr>
          <a:xfrm flipH="1" rot="-5400000">
            <a:off x="6733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sp>
        <p:nvSpPr>
          <p:cNvPr id="4534" name="Google Shape;4534;p281"/>
          <p:cNvSpPr txBox="1"/>
          <p:nvPr/>
        </p:nvSpPr>
        <p:spPr>
          <a:xfrm>
            <a:off x="6492910" y="1927799"/>
            <a:ext cx="1108500" cy="4182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200.1.0.10:90</a:t>
            </a:r>
            <a:endParaRPr sz="800">
              <a:solidFill>
                <a:srgbClr val="FF0000"/>
              </a:solidFill>
              <a:latin typeface="Proxima Nova"/>
              <a:ea typeface="Proxima Nova"/>
              <a:cs typeface="Proxima Nova"/>
              <a:sym typeface="Proxima Nova"/>
            </a:endParaRPr>
          </a:p>
        </p:txBody>
      </p:sp>
      <p:sp>
        <p:nvSpPr>
          <p:cNvPr id="4535" name="Google Shape;4535;p281"/>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4536" name="Google Shape;4536;p281"/>
          <p:cNvCxnSpPr>
            <a:stCxn id="4535" idx="2"/>
            <a:endCxn id="4527" idx="0"/>
          </p:cNvCxnSpPr>
          <p:nvPr/>
        </p:nvCxnSpPr>
        <p:spPr>
          <a:xfrm rot="5400000">
            <a:off x="6262525" y="2140450"/>
            <a:ext cx="496200" cy="30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4537" name="Google Shape;4537;p281"/>
          <p:cNvSpPr txBox="1"/>
          <p:nvPr>
            <p:ph idx="1" type="body"/>
          </p:nvPr>
        </p:nvSpPr>
        <p:spPr>
          <a:xfrm>
            <a:off x="826700" y="1480075"/>
            <a:ext cx="3369900" cy="2967600"/>
          </a:xfrm>
          <a:prstGeom prst="rect">
            <a:avLst/>
          </a:prstGeom>
        </p:spPr>
        <p:txBody>
          <a:bodyPr anchorCtr="0" anchor="t" bIns="91425" lIns="91425" spcFirstLastPara="1" rIns="91425" wrap="square" tIns="91425">
            <a:noAutofit/>
          </a:bodyPr>
          <a:lstStyle/>
          <a:p>
            <a:pPr indent="-292100" lvl="0" marL="457200" rtl="0">
              <a:lnSpc>
                <a:spcPct val="115000"/>
              </a:lnSpc>
              <a:spcBef>
                <a:spcPts val="600"/>
              </a:spcBef>
              <a:spcAft>
                <a:spcPts val="0"/>
              </a:spcAft>
              <a:buSzPts val="1000"/>
              <a:buChar char="●"/>
            </a:pPr>
            <a:r>
              <a:rPr lang="en"/>
              <a:t>Access a service with an external IP on any TCP/UDP port, such as</a:t>
            </a:r>
            <a:endParaRPr/>
          </a:p>
          <a:p>
            <a:pPr indent="-292100" lvl="1" marL="914400" rtl="0">
              <a:spcBef>
                <a:spcPts val="0"/>
              </a:spcBef>
              <a:spcAft>
                <a:spcPts val="0"/>
              </a:spcAft>
              <a:buSzPts val="1000"/>
              <a:buChar char="○"/>
            </a:pPr>
            <a:r>
              <a:rPr lang="en"/>
              <a:t>Databases</a:t>
            </a:r>
            <a:endParaRPr/>
          </a:p>
          <a:p>
            <a:pPr indent="-292100" lvl="1" marL="914400" rtl="0">
              <a:spcBef>
                <a:spcPts val="0"/>
              </a:spcBef>
              <a:spcAft>
                <a:spcPts val="0"/>
              </a:spcAft>
              <a:buSzPts val="1000"/>
              <a:buChar char="○"/>
            </a:pPr>
            <a:r>
              <a:rPr lang="en"/>
              <a:t>Message Brokers</a:t>
            </a:r>
            <a:endParaRPr/>
          </a:p>
          <a:p>
            <a:pPr indent="-292100" lvl="0" marL="457200" rtl="0">
              <a:lnSpc>
                <a:spcPct val="115000"/>
              </a:lnSpc>
              <a:spcBef>
                <a:spcPts val="1000"/>
              </a:spcBef>
              <a:spcAft>
                <a:spcPts val="0"/>
              </a:spcAft>
              <a:buSzPts val="1000"/>
              <a:buChar char="●"/>
            </a:pPr>
            <a:r>
              <a:rPr lang="en"/>
              <a:t>Automatic IP allocation from a predefined pool using Ingress IP Self-Service</a:t>
            </a:r>
            <a:endParaRPr/>
          </a:p>
          <a:p>
            <a:pPr indent="-292100" lvl="0" marL="457200" rtl="0">
              <a:lnSpc>
                <a:spcPct val="115000"/>
              </a:lnSpc>
              <a:spcBef>
                <a:spcPts val="1000"/>
              </a:spcBef>
              <a:spcAft>
                <a:spcPts val="0"/>
              </a:spcAft>
              <a:buSzPts val="1000"/>
              <a:buChar char="●"/>
            </a:pPr>
            <a:r>
              <a:rPr lang="en"/>
              <a:t>IP failover pods provide high availability for the IP pool</a:t>
            </a:r>
            <a:endParaRPr/>
          </a:p>
          <a:p>
            <a:pPr indent="0" lvl="0" marL="0" rtl="0">
              <a:lnSpc>
                <a:spcPct val="115000"/>
              </a:lnSpc>
              <a:spcBef>
                <a:spcPts val="100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1" name="Shape 4541"/>
        <p:cNvGrpSpPr/>
        <p:nvPr/>
      </p:nvGrpSpPr>
      <p:grpSpPr>
        <a:xfrm>
          <a:off x="0" y="0"/>
          <a:ext cx="0" cy="0"/>
          <a:chOff x="0" y="0"/>
          <a:chExt cx="0" cy="0"/>
        </a:xfrm>
      </p:grpSpPr>
      <p:sp>
        <p:nvSpPr>
          <p:cNvPr id="4542" name="Google Shape;4542;p28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543" name="Google Shape;4543;p28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CONTROL OUTGOING TRAFFIC </a:t>
            </a:r>
            <a:endParaRPr/>
          </a:p>
          <a:p>
            <a:pPr indent="0" lvl="0" marL="0" rtl="0" algn="ctr">
              <a:spcBef>
                <a:spcPts val="0"/>
              </a:spcBef>
              <a:spcAft>
                <a:spcPts val="0"/>
              </a:spcAft>
              <a:buNone/>
            </a:pPr>
            <a:r>
              <a:rPr lang="en"/>
              <a:t>SOURCE IP WITH EGRESS ROUTER</a:t>
            </a:r>
            <a:endParaRPr/>
          </a:p>
        </p:txBody>
      </p:sp>
      <p:sp>
        <p:nvSpPr>
          <p:cNvPr id="4544" name="Google Shape;4544;p282"/>
          <p:cNvSpPr/>
          <p:nvPr/>
        </p:nvSpPr>
        <p:spPr>
          <a:xfrm>
            <a:off x="4573850" y="1909975"/>
            <a:ext cx="1022700" cy="16065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IP1</a:t>
            </a:r>
            <a:endParaRPr sz="800">
              <a:latin typeface="Proxima Nova"/>
              <a:ea typeface="Proxima Nova"/>
              <a:cs typeface="Proxima Nova"/>
              <a:sym typeface="Proxima Nova"/>
            </a:endParaRPr>
          </a:p>
        </p:txBody>
      </p:sp>
      <p:sp>
        <p:nvSpPr>
          <p:cNvPr id="4545" name="Google Shape;4545;p282"/>
          <p:cNvSpPr/>
          <p:nvPr/>
        </p:nvSpPr>
        <p:spPr>
          <a:xfrm>
            <a:off x="4735166" y="2370482"/>
            <a:ext cx="700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rgbClr val="FFFFFF"/>
              </a:solidFill>
              <a:latin typeface="Proxima Nova"/>
              <a:ea typeface="Proxima Nova"/>
              <a:cs typeface="Proxima Nova"/>
              <a:sym typeface="Proxima Nova"/>
            </a:endParaRPr>
          </a:p>
        </p:txBody>
      </p:sp>
      <p:sp>
        <p:nvSpPr>
          <p:cNvPr id="4546" name="Google Shape;4546;p282"/>
          <p:cNvSpPr txBox="1"/>
          <p:nvPr/>
        </p:nvSpPr>
        <p:spPr>
          <a:xfrm>
            <a:off x="4671359" y="2412482"/>
            <a:ext cx="827700" cy="5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Proxima Nova"/>
                <a:ea typeface="Proxima Nova"/>
                <a:cs typeface="Proxima Nova"/>
                <a:sym typeface="Proxima Nova"/>
              </a:rPr>
              <a:t>EGRESS</a:t>
            </a:r>
            <a:endParaRPr b="1"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900">
                <a:solidFill>
                  <a:srgbClr val="FFFFFF"/>
                </a:solidFill>
                <a:latin typeface="Proxima Nova"/>
                <a:ea typeface="Proxima Nova"/>
                <a:cs typeface="Proxima Nova"/>
                <a:sym typeface="Proxima Nova"/>
              </a:rPr>
              <a:t>ROUTER</a:t>
            </a:r>
            <a:br>
              <a:rPr b="1" lang="en" sz="900">
                <a:solidFill>
                  <a:srgbClr val="FFFFFF"/>
                </a:solidFill>
                <a:latin typeface="Proxima Nova"/>
                <a:ea typeface="Proxima Nova"/>
                <a:cs typeface="Proxima Nova"/>
                <a:sym typeface="Proxima Nova"/>
              </a:rPr>
            </a:br>
            <a:r>
              <a:rPr b="1" lang="en" sz="900">
                <a:solidFill>
                  <a:srgbClr val="FFFFFF"/>
                </a:solidFill>
                <a:latin typeface="Proxima Nova"/>
                <a:ea typeface="Proxima Nova"/>
                <a:cs typeface="Proxima Nova"/>
                <a:sym typeface="Proxima Nova"/>
              </a:rPr>
              <a:t>POD</a:t>
            </a:r>
            <a:br>
              <a:rPr lang="en" sz="6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IP1</a:t>
            </a:r>
            <a:br>
              <a:rPr lang="en" sz="900">
                <a:solidFill>
                  <a:srgbClr val="FFFFFF"/>
                </a:solidFill>
                <a:latin typeface="Proxima Nova"/>
                <a:ea typeface="Proxima Nova"/>
                <a:cs typeface="Proxima Nova"/>
                <a:sym typeface="Proxima Nova"/>
              </a:rPr>
            </a:br>
            <a:endParaRPr sz="900">
              <a:solidFill>
                <a:srgbClr val="FFFFFF"/>
              </a:solidFill>
              <a:latin typeface="Proxima Nova"/>
              <a:ea typeface="Proxima Nova"/>
              <a:cs typeface="Proxima Nova"/>
              <a:sym typeface="Proxima Nova"/>
            </a:endParaRPr>
          </a:p>
          <a:p>
            <a:pPr indent="0" lvl="0" marL="0" rtl="0">
              <a:spcBef>
                <a:spcPts val="0"/>
              </a:spcBef>
              <a:spcAft>
                <a:spcPts val="0"/>
              </a:spcAft>
              <a:buNone/>
            </a:pPr>
            <a:r>
              <a:t/>
            </a:r>
            <a:endParaRPr sz="900">
              <a:solidFill>
                <a:srgbClr val="FFFFFF"/>
              </a:solidFill>
              <a:latin typeface="Proxima Nova"/>
              <a:ea typeface="Proxima Nova"/>
              <a:cs typeface="Proxima Nova"/>
              <a:sym typeface="Proxima Nova"/>
            </a:endParaRPr>
          </a:p>
        </p:txBody>
      </p:sp>
      <p:sp>
        <p:nvSpPr>
          <p:cNvPr id="4547" name="Google Shape;4547;p282"/>
          <p:cNvSpPr/>
          <p:nvPr/>
        </p:nvSpPr>
        <p:spPr>
          <a:xfrm>
            <a:off x="2996806" y="2458682"/>
            <a:ext cx="1295100" cy="5052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EGRESS SERVICE</a:t>
            </a:r>
            <a:br>
              <a:rPr lang="en" sz="10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INTERNAL-IP:8080</a:t>
            </a:r>
            <a:endParaRPr sz="800">
              <a:solidFill>
                <a:srgbClr val="FFFFFF"/>
              </a:solidFill>
              <a:latin typeface="Proxima Nova"/>
              <a:ea typeface="Proxima Nova"/>
              <a:cs typeface="Proxima Nova"/>
              <a:sym typeface="Proxima Nova"/>
            </a:endParaRPr>
          </a:p>
        </p:txBody>
      </p:sp>
      <p:sp>
        <p:nvSpPr>
          <p:cNvPr id="4548" name="Google Shape;4548;p282"/>
          <p:cNvSpPr/>
          <p:nvPr/>
        </p:nvSpPr>
        <p:spPr>
          <a:xfrm>
            <a:off x="6165800" y="2122232"/>
            <a:ext cx="1662300" cy="1178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EXTERNAL </a:t>
            </a:r>
            <a:br>
              <a:rPr b="1" lang="en" sz="1200">
                <a:solidFill>
                  <a:srgbClr val="FFFFFF"/>
                </a:solidFill>
                <a:latin typeface="Proxima Nova"/>
                <a:ea typeface="Proxima Nova"/>
                <a:cs typeface="Proxima Nova"/>
                <a:sym typeface="Proxima Nova"/>
              </a:rPr>
            </a:br>
            <a:r>
              <a:rPr b="1" lang="en" sz="1200">
                <a:solidFill>
                  <a:srgbClr val="FFFFFF"/>
                </a:solidFill>
                <a:latin typeface="Proxima Nova"/>
                <a:ea typeface="Proxima Nova"/>
                <a:cs typeface="Proxima Nova"/>
                <a:sym typeface="Proxima Nova"/>
              </a:rPr>
              <a:t>SERVICE</a:t>
            </a:r>
            <a:br>
              <a:rPr b="1" lang="en" sz="1000">
                <a:solidFill>
                  <a:srgbClr val="FFFFFF"/>
                </a:solidFill>
                <a:latin typeface="Proxima Nova"/>
                <a:ea typeface="Proxima Nova"/>
                <a:cs typeface="Proxima Nova"/>
                <a:sym typeface="Proxima Nova"/>
              </a:rPr>
            </a:b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Whitelist: IP1</a:t>
            </a:r>
            <a:endParaRPr sz="1000">
              <a:solidFill>
                <a:srgbClr val="FFFFFF"/>
              </a:solidFill>
              <a:latin typeface="Proxima Nova"/>
              <a:ea typeface="Proxima Nova"/>
              <a:cs typeface="Proxima Nova"/>
              <a:sym typeface="Proxima Nova"/>
            </a:endParaRPr>
          </a:p>
        </p:txBody>
      </p:sp>
      <p:cxnSp>
        <p:nvCxnSpPr>
          <p:cNvPr id="4549" name="Google Shape;4549;p282"/>
          <p:cNvCxnSpPr>
            <a:stCxn id="4547" idx="3"/>
            <a:endCxn id="4545" idx="1"/>
          </p:cNvCxnSpPr>
          <p:nvPr/>
        </p:nvCxnSpPr>
        <p:spPr>
          <a:xfrm>
            <a:off x="4291906" y="2711282"/>
            <a:ext cx="443400" cy="600"/>
          </a:xfrm>
          <a:prstGeom prst="bentConnector3">
            <a:avLst>
              <a:gd fmla="val 49984" name="adj1"/>
            </a:avLst>
          </a:prstGeom>
          <a:noFill/>
          <a:ln cap="flat" cmpd="sng" w="9525">
            <a:solidFill>
              <a:schemeClr val="dk2"/>
            </a:solidFill>
            <a:prstDash val="solid"/>
            <a:round/>
            <a:headEnd len="med" w="med" type="none"/>
            <a:tailEnd len="med" w="med" type="triangle"/>
          </a:ln>
        </p:spPr>
      </p:cxnSp>
      <p:cxnSp>
        <p:nvCxnSpPr>
          <p:cNvPr id="4550" name="Google Shape;4550;p282"/>
          <p:cNvCxnSpPr>
            <a:stCxn id="4545" idx="3"/>
          </p:cNvCxnSpPr>
          <p:nvPr/>
        </p:nvCxnSpPr>
        <p:spPr>
          <a:xfrm>
            <a:off x="5435366" y="2711282"/>
            <a:ext cx="704700" cy="0"/>
          </a:xfrm>
          <a:prstGeom prst="straightConnector1">
            <a:avLst/>
          </a:prstGeom>
          <a:noFill/>
          <a:ln cap="flat" cmpd="sng" w="9525">
            <a:solidFill>
              <a:schemeClr val="dk2"/>
            </a:solidFill>
            <a:prstDash val="solid"/>
            <a:round/>
            <a:headEnd len="med" w="med" type="none"/>
            <a:tailEnd len="med" w="med" type="triangle"/>
          </a:ln>
        </p:spPr>
      </p:cxnSp>
      <p:sp>
        <p:nvSpPr>
          <p:cNvPr id="4551" name="Google Shape;4551;p282"/>
          <p:cNvSpPr/>
          <p:nvPr/>
        </p:nvSpPr>
        <p:spPr>
          <a:xfrm>
            <a:off x="1468300" y="1569163"/>
            <a:ext cx="739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sp>
        <p:nvSpPr>
          <p:cNvPr id="4552" name="Google Shape;4552;p282"/>
          <p:cNvSpPr/>
          <p:nvPr/>
        </p:nvSpPr>
        <p:spPr>
          <a:xfrm>
            <a:off x="1468300" y="2370482"/>
            <a:ext cx="739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4553" name="Google Shape;4553;p282"/>
          <p:cNvCxnSpPr>
            <a:stCxn id="4551" idx="3"/>
            <a:endCxn id="4547" idx="1"/>
          </p:cNvCxnSpPr>
          <p:nvPr/>
        </p:nvCxnSpPr>
        <p:spPr>
          <a:xfrm>
            <a:off x="2207500" y="1909963"/>
            <a:ext cx="789300" cy="8013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4554" name="Google Shape;4554;p282"/>
          <p:cNvCxnSpPr>
            <a:stCxn id="4552" idx="3"/>
            <a:endCxn id="4547" idx="1"/>
          </p:cNvCxnSpPr>
          <p:nvPr/>
        </p:nvCxnSpPr>
        <p:spPr>
          <a:xfrm>
            <a:off x="2207500" y="2711282"/>
            <a:ext cx="789300" cy="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4555" name="Google Shape;4555;p282"/>
          <p:cNvSpPr/>
          <p:nvPr/>
        </p:nvSpPr>
        <p:spPr>
          <a:xfrm>
            <a:off x="1468300" y="3175678"/>
            <a:ext cx="739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4556" name="Google Shape;4556;p282"/>
          <p:cNvCxnSpPr>
            <a:stCxn id="4555" idx="3"/>
            <a:endCxn id="4547" idx="1"/>
          </p:cNvCxnSpPr>
          <p:nvPr/>
        </p:nvCxnSpPr>
        <p:spPr>
          <a:xfrm flipH="1" rot="10800000">
            <a:off x="2207500" y="2711278"/>
            <a:ext cx="789300" cy="805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0" name="Shape 4560"/>
        <p:cNvGrpSpPr/>
        <p:nvPr/>
      </p:nvGrpSpPr>
      <p:grpSpPr>
        <a:xfrm>
          <a:off x="0" y="0"/>
          <a:ext cx="0" cy="0"/>
          <a:chOff x="0" y="0"/>
          <a:chExt cx="0" cy="0"/>
        </a:xfrm>
      </p:grpSpPr>
      <p:sp>
        <p:nvSpPr>
          <p:cNvPr id="4561" name="Google Shape;4561;p28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562" name="Google Shape;4562;p283"/>
          <p:cNvSpPr txBox="1"/>
          <p:nvPr>
            <p:ph idx="1" type="body"/>
          </p:nvPr>
        </p:nvSpPr>
        <p:spPr>
          <a:xfrm>
            <a:off x="826700" y="1233775"/>
            <a:ext cx="5063700" cy="3290100"/>
          </a:xfrm>
          <a:prstGeom prst="rect">
            <a:avLst/>
          </a:prstGeom>
        </p:spPr>
        <p:txBody>
          <a:bodyPr anchorCtr="0" anchor="t" bIns="91425" lIns="91425" spcFirstLastPara="1" rIns="91425" wrap="square" tIns="91425">
            <a:noAutofit/>
          </a:bodyPr>
          <a:lstStyle/>
          <a:p>
            <a:pPr indent="-292100" lvl="0" marL="457200" rtl="0">
              <a:spcBef>
                <a:spcPts val="600"/>
              </a:spcBef>
              <a:spcAft>
                <a:spcPts val="0"/>
              </a:spcAft>
              <a:buSzPts val="1000"/>
              <a:buChar char="●"/>
            </a:pPr>
            <a:r>
              <a:rPr lang="en"/>
              <a:t>Built-in internal DNS to reach services by name</a:t>
            </a:r>
            <a:endParaRPr/>
          </a:p>
          <a:p>
            <a:pPr indent="-292100" lvl="0" marL="457200" rtl="0">
              <a:spcBef>
                <a:spcPts val="1000"/>
              </a:spcBef>
              <a:spcAft>
                <a:spcPts val="0"/>
              </a:spcAft>
              <a:buSzPts val="1000"/>
              <a:buChar char="●"/>
            </a:pPr>
            <a:r>
              <a:rPr lang="en"/>
              <a:t>Split DNS is supported via SkyDNS</a:t>
            </a:r>
            <a:endParaRPr/>
          </a:p>
          <a:p>
            <a:pPr indent="-292100" lvl="1" marL="914400" rtl="0">
              <a:spcBef>
                <a:spcPts val="0"/>
              </a:spcBef>
              <a:spcAft>
                <a:spcPts val="0"/>
              </a:spcAft>
              <a:buSzPts val="1000"/>
              <a:buChar char="○"/>
            </a:pPr>
            <a:r>
              <a:rPr lang="en"/>
              <a:t>Master answers DNS queries for internal services</a:t>
            </a:r>
            <a:endParaRPr/>
          </a:p>
          <a:p>
            <a:pPr indent="-292100" lvl="1" marL="914400" rtl="0">
              <a:spcBef>
                <a:spcPts val="0"/>
              </a:spcBef>
              <a:spcAft>
                <a:spcPts val="0"/>
              </a:spcAft>
              <a:buSzPts val="1000"/>
              <a:buChar char="○"/>
            </a:pPr>
            <a:r>
              <a:rPr lang="en"/>
              <a:t>Other name servers serve the rest of the queries</a:t>
            </a:r>
            <a:endParaRPr/>
          </a:p>
          <a:p>
            <a:pPr indent="-292100" lvl="0" marL="457200" rtl="0">
              <a:spcBef>
                <a:spcPts val="1000"/>
              </a:spcBef>
              <a:spcAft>
                <a:spcPts val="0"/>
              </a:spcAft>
              <a:buSzPts val="1000"/>
              <a:buChar char="●"/>
            </a:pPr>
            <a:r>
              <a:rPr lang="en"/>
              <a:t>Software Defined Networking (SDN) for a unified cluster network to enable pod-to-pod communication</a:t>
            </a:r>
            <a:endParaRPr/>
          </a:p>
          <a:p>
            <a:pPr indent="-292100" lvl="0" marL="457200" marR="0" rtl="0" algn="l">
              <a:lnSpc>
                <a:spcPct val="115000"/>
              </a:lnSpc>
              <a:spcBef>
                <a:spcPts val="1000"/>
              </a:spcBef>
              <a:spcAft>
                <a:spcPts val="0"/>
              </a:spcAft>
              <a:buClr>
                <a:schemeClr val="dk1"/>
              </a:buClr>
              <a:buSzPts val="1000"/>
              <a:buFont typeface="Proxima Nova"/>
              <a:buChar char="●"/>
            </a:pPr>
            <a:r>
              <a:rPr lang="en"/>
              <a:t>OpenShift follows the Kubernetes </a:t>
            </a:r>
            <a:br>
              <a:rPr lang="en"/>
            </a:br>
            <a:r>
              <a:rPr lang="en"/>
              <a:t>Container Networking Interface (CNI) plug-in model</a:t>
            </a:r>
            <a:endParaRPr/>
          </a:p>
        </p:txBody>
      </p:sp>
      <p:sp>
        <p:nvSpPr>
          <p:cNvPr id="4563" name="Google Shape;4563;p28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OPENSHIFT NETWORKING</a:t>
            </a:r>
            <a:endParaRPr/>
          </a:p>
        </p:txBody>
      </p:sp>
      <p:pic>
        <p:nvPicPr>
          <p:cNvPr id="4564" name="Google Shape;4564;p283"/>
          <p:cNvPicPr preferRelativeResize="0"/>
          <p:nvPr/>
        </p:nvPicPr>
        <p:blipFill rotWithShape="1">
          <a:blip r:embed="rId3">
            <a:alphaModFix/>
          </a:blip>
          <a:srcRect b="0" l="0" r="0" t="40863"/>
          <a:stretch/>
        </p:blipFill>
        <p:spPr>
          <a:xfrm>
            <a:off x="6432725" y="3048405"/>
            <a:ext cx="1340350" cy="724450"/>
          </a:xfrm>
          <a:prstGeom prst="rect">
            <a:avLst/>
          </a:prstGeom>
          <a:noFill/>
          <a:ln>
            <a:noFill/>
          </a:ln>
        </p:spPr>
      </p:pic>
      <p:pic>
        <p:nvPicPr>
          <p:cNvPr id="4565" name="Google Shape;4565;p283"/>
          <p:cNvPicPr preferRelativeResize="0"/>
          <p:nvPr/>
        </p:nvPicPr>
        <p:blipFill>
          <a:blip r:embed="rId4">
            <a:alphaModFix/>
          </a:blip>
          <a:stretch>
            <a:fillRect/>
          </a:stretch>
        </p:blipFill>
        <p:spPr>
          <a:xfrm>
            <a:off x="6634498" y="2602300"/>
            <a:ext cx="936800" cy="446100"/>
          </a:xfrm>
          <a:prstGeom prst="rect">
            <a:avLst/>
          </a:prstGeom>
          <a:noFill/>
          <a:ln>
            <a:noFill/>
          </a:ln>
        </p:spPr>
      </p:pic>
      <p:pic>
        <p:nvPicPr>
          <p:cNvPr id="4566" name="Google Shape;4566;p283"/>
          <p:cNvPicPr preferRelativeResize="0"/>
          <p:nvPr/>
        </p:nvPicPr>
        <p:blipFill rotWithShape="1">
          <a:blip r:embed="rId3">
            <a:alphaModFix/>
          </a:blip>
          <a:srcRect b="0" l="0" r="0" t="40863"/>
          <a:stretch/>
        </p:blipFill>
        <p:spPr>
          <a:xfrm flipH="1" rot="10800000">
            <a:off x="6432725" y="1875893"/>
            <a:ext cx="1340350" cy="7244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0" name="Shape 4570"/>
        <p:cNvGrpSpPr/>
        <p:nvPr/>
      </p:nvGrpSpPr>
      <p:grpSpPr>
        <a:xfrm>
          <a:off x="0" y="0"/>
          <a:ext cx="0" cy="0"/>
          <a:chOff x="0" y="0"/>
          <a:chExt cx="0" cy="0"/>
        </a:xfrm>
      </p:grpSpPr>
      <p:sp>
        <p:nvSpPr>
          <p:cNvPr id="4571" name="Google Shape;4571;p28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572" name="Google Shape;4572;p28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NETWORK PLUGINS</a:t>
            </a:r>
            <a:endParaRPr/>
          </a:p>
        </p:txBody>
      </p:sp>
      <p:sp>
        <p:nvSpPr>
          <p:cNvPr id="4573" name="Google Shape;4573;p284"/>
          <p:cNvSpPr/>
          <p:nvPr/>
        </p:nvSpPr>
        <p:spPr>
          <a:xfrm>
            <a:off x="617477" y="2420265"/>
            <a:ext cx="687300" cy="658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OpenShift </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SDN</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(OVS)</a:t>
            </a:r>
            <a:br>
              <a:rPr lang="en" sz="800">
                <a:solidFill>
                  <a:srgbClr val="FFFFFF"/>
                </a:solidFill>
                <a:latin typeface="Overpass"/>
                <a:ea typeface="Overpass"/>
                <a:cs typeface="Overpass"/>
                <a:sym typeface="Overpass"/>
              </a:rPr>
            </a:br>
            <a:endParaRPr b="1" sz="800">
              <a:latin typeface="Overpass"/>
              <a:ea typeface="Overpass"/>
              <a:cs typeface="Overpass"/>
              <a:sym typeface="Overpass"/>
            </a:endParaRPr>
          </a:p>
        </p:txBody>
      </p:sp>
      <p:sp>
        <p:nvSpPr>
          <p:cNvPr id="4574" name="Google Shape;4574;p284"/>
          <p:cNvSpPr/>
          <p:nvPr/>
        </p:nvSpPr>
        <p:spPr>
          <a:xfrm>
            <a:off x="611275" y="1306000"/>
            <a:ext cx="7905000" cy="553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OPENSHIFT</a:t>
            </a:r>
            <a:endParaRPr b="1" sz="1800">
              <a:solidFill>
                <a:srgbClr val="FFFFFF"/>
              </a:solidFill>
              <a:latin typeface="Proxima Nova"/>
              <a:ea typeface="Proxima Nova"/>
              <a:cs typeface="Proxima Nova"/>
              <a:sym typeface="Proxima Nova"/>
            </a:endParaRPr>
          </a:p>
        </p:txBody>
      </p:sp>
      <p:sp>
        <p:nvSpPr>
          <p:cNvPr id="4575" name="Google Shape;4575;p284"/>
          <p:cNvSpPr/>
          <p:nvPr/>
        </p:nvSpPr>
        <p:spPr>
          <a:xfrm>
            <a:off x="611275" y="1877499"/>
            <a:ext cx="7905000" cy="240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KUBERNETES CNI</a:t>
            </a:r>
            <a:endParaRPr sz="1000">
              <a:solidFill>
                <a:srgbClr val="FFFFFF"/>
              </a:solidFill>
              <a:latin typeface="Proxima Nova"/>
              <a:ea typeface="Proxima Nova"/>
              <a:cs typeface="Proxima Nova"/>
              <a:sym typeface="Proxima Nova"/>
            </a:endParaRPr>
          </a:p>
        </p:txBody>
      </p:sp>
      <p:sp>
        <p:nvSpPr>
          <p:cNvPr id="4576" name="Google Shape;4576;p284"/>
          <p:cNvSpPr/>
          <p:nvPr/>
        </p:nvSpPr>
        <p:spPr>
          <a:xfrm>
            <a:off x="2059773"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Flannel**</a:t>
            </a:r>
            <a:endParaRPr sz="800">
              <a:solidFill>
                <a:srgbClr val="FFFFFF"/>
              </a:solidFill>
              <a:latin typeface="Overpass"/>
              <a:ea typeface="Overpass"/>
              <a:cs typeface="Overpass"/>
              <a:sym typeface="Overpass"/>
            </a:endParaRPr>
          </a:p>
        </p:txBody>
      </p:sp>
      <p:sp>
        <p:nvSpPr>
          <p:cNvPr id="4577" name="Google Shape;4577;p284"/>
          <p:cNvSpPr/>
          <p:nvPr/>
        </p:nvSpPr>
        <p:spPr>
          <a:xfrm>
            <a:off x="2780920"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FFFFFF"/>
                </a:solidFill>
                <a:latin typeface="Overpass"/>
                <a:ea typeface="Overpass"/>
                <a:cs typeface="Overpass"/>
                <a:sym typeface="Overpass"/>
              </a:rPr>
              <a:t>Nuage</a:t>
            </a:r>
            <a:endParaRPr sz="800">
              <a:solidFill>
                <a:srgbClr val="FFFFFF"/>
              </a:solidFill>
              <a:latin typeface="Overpass"/>
              <a:ea typeface="Overpass"/>
              <a:cs typeface="Overpass"/>
              <a:sym typeface="Overpass"/>
            </a:endParaRPr>
          </a:p>
        </p:txBody>
      </p:sp>
      <p:sp>
        <p:nvSpPr>
          <p:cNvPr id="4578" name="Google Shape;4578;p284"/>
          <p:cNvSpPr/>
          <p:nvPr/>
        </p:nvSpPr>
        <p:spPr>
          <a:xfrm>
            <a:off x="3502068"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Tigera</a:t>
            </a:r>
            <a:endParaRPr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Calico &amp; CNX</a:t>
            </a:r>
            <a:endParaRPr sz="800">
              <a:solidFill>
                <a:srgbClr val="FFFFFF"/>
              </a:solidFill>
              <a:latin typeface="Overpass"/>
              <a:ea typeface="Overpass"/>
              <a:cs typeface="Overpass"/>
              <a:sym typeface="Overpass"/>
            </a:endParaRPr>
          </a:p>
        </p:txBody>
      </p:sp>
      <p:sp>
        <p:nvSpPr>
          <p:cNvPr id="4579" name="Google Shape;4579;p284"/>
          <p:cNvSpPr/>
          <p:nvPr/>
        </p:nvSpPr>
        <p:spPr>
          <a:xfrm>
            <a:off x="4223216"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Juniper</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Contrail</a:t>
            </a:r>
            <a:endParaRPr sz="800">
              <a:solidFill>
                <a:srgbClr val="FFFFFF"/>
              </a:solidFill>
              <a:latin typeface="Overpass"/>
              <a:ea typeface="Overpass"/>
              <a:cs typeface="Overpass"/>
              <a:sym typeface="Overpass"/>
            </a:endParaRPr>
          </a:p>
        </p:txBody>
      </p:sp>
      <p:sp>
        <p:nvSpPr>
          <p:cNvPr id="4580" name="Google Shape;4580;p284"/>
          <p:cNvSpPr/>
          <p:nvPr/>
        </p:nvSpPr>
        <p:spPr>
          <a:xfrm>
            <a:off x="4944364"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Cisco</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Contiv &amp; Contiv-ACI</a:t>
            </a:r>
            <a:endParaRPr sz="800">
              <a:solidFill>
                <a:srgbClr val="FFFFFF"/>
              </a:solidFill>
              <a:latin typeface="Overpass"/>
              <a:ea typeface="Overpass"/>
              <a:cs typeface="Overpass"/>
              <a:sym typeface="Overpass"/>
            </a:endParaRPr>
          </a:p>
        </p:txBody>
      </p:sp>
      <p:sp>
        <p:nvSpPr>
          <p:cNvPr id="4581" name="Google Shape;4581;p284"/>
          <p:cNvSpPr/>
          <p:nvPr/>
        </p:nvSpPr>
        <p:spPr>
          <a:xfrm>
            <a:off x="5665511"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Big Switch</a:t>
            </a:r>
            <a:endParaRPr sz="800">
              <a:solidFill>
                <a:srgbClr val="FFFFFF"/>
              </a:solidFill>
              <a:latin typeface="Overpass"/>
              <a:ea typeface="Overpass"/>
              <a:cs typeface="Overpass"/>
              <a:sym typeface="Overpass"/>
            </a:endParaRPr>
          </a:p>
        </p:txBody>
      </p:sp>
      <p:cxnSp>
        <p:nvCxnSpPr>
          <p:cNvPr id="4582" name="Google Shape;4582;p284"/>
          <p:cNvCxnSpPr/>
          <p:nvPr/>
        </p:nvCxnSpPr>
        <p:spPr>
          <a:xfrm>
            <a:off x="996033" y="2118600"/>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4583" name="Google Shape;4583;p284"/>
          <p:cNvCxnSpPr/>
          <p:nvPr/>
        </p:nvCxnSpPr>
        <p:spPr>
          <a:xfrm>
            <a:off x="2427833"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4584" name="Google Shape;4584;p284"/>
          <p:cNvCxnSpPr/>
          <p:nvPr/>
        </p:nvCxnSpPr>
        <p:spPr>
          <a:xfrm>
            <a:off x="3143734"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4585" name="Google Shape;4585;p284"/>
          <p:cNvCxnSpPr/>
          <p:nvPr/>
        </p:nvCxnSpPr>
        <p:spPr>
          <a:xfrm>
            <a:off x="3859634"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4586" name="Google Shape;4586;p284"/>
          <p:cNvCxnSpPr/>
          <p:nvPr/>
        </p:nvCxnSpPr>
        <p:spPr>
          <a:xfrm>
            <a:off x="4575534"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4587" name="Google Shape;4587;p284"/>
          <p:cNvCxnSpPr/>
          <p:nvPr/>
        </p:nvCxnSpPr>
        <p:spPr>
          <a:xfrm>
            <a:off x="5291435"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4588" name="Google Shape;4588;p284"/>
          <p:cNvCxnSpPr/>
          <p:nvPr/>
        </p:nvCxnSpPr>
        <p:spPr>
          <a:xfrm>
            <a:off x="6007335"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4589" name="Google Shape;4589;p284"/>
          <p:cNvSpPr/>
          <p:nvPr/>
        </p:nvSpPr>
        <p:spPr>
          <a:xfrm>
            <a:off x="3210450" y="3502450"/>
            <a:ext cx="8949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Fully Supported</a:t>
            </a:r>
            <a:endParaRPr sz="700">
              <a:latin typeface="Proxima Nova"/>
              <a:ea typeface="Proxima Nova"/>
              <a:cs typeface="Proxima Nova"/>
              <a:sym typeface="Proxima Nova"/>
            </a:endParaRPr>
          </a:p>
        </p:txBody>
      </p:sp>
      <p:sp>
        <p:nvSpPr>
          <p:cNvPr id="4590" name="Google Shape;4590;p284"/>
          <p:cNvSpPr/>
          <p:nvPr/>
        </p:nvSpPr>
        <p:spPr>
          <a:xfrm>
            <a:off x="4125072" y="3502450"/>
            <a:ext cx="8949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Validated</a:t>
            </a:r>
            <a:endParaRPr sz="700">
              <a:latin typeface="Proxima Nova"/>
              <a:ea typeface="Proxima Nova"/>
              <a:cs typeface="Proxima Nova"/>
              <a:sym typeface="Proxima Nova"/>
            </a:endParaRPr>
          </a:p>
        </p:txBody>
      </p:sp>
      <p:sp>
        <p:nvSpPr>
          <p:cNvPr id="4591" name="Google Shape;4591;p284"/>
          <p:cNvSpPr/>
          <p:nvPr/>
        </p:nvSpPr>
        <p:spPr>
          <a:xfrm>
            <a:off x="6386659"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VMware</a:t>
            </a:r>
            <a:endParaRPr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NSX-T</a:t>
            </a:r>
            <a:endParaRPr sz="800">
              <a:solidFill>
                <a:srgbClr val="FFFFFF"/>
              </a:solidFill>
              <a:latin typeface="Overpass"/>
              <a:ea typeface="Overpass"/>
              <a:cs typeface="Overpass"/>
              <a:sym typeface="Overpass"/>
            </a:endParaRPr>
          </a:p>
        </p:txBody>
      </p:sp>
      <p:sp>
        <p:nvSpPr>
          <p:cNvPr id="4592" name="Google Shape;4592;p284"/>
          <p:cNvSpPr/>
          <p:nvPr/>
        </p:nvSpPr>
        <p:spPr>
          <a:xfrm>
            <a:off x="5038765" y="3502450"/>
            <a:ext cx="8949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In-Progress</a:t>
            </a:r>
            <a:endParaRPr sz="700">
              <a:latin typeface="Proxima Nova"/>
              <a:ea typeface="Proxima Nova"/>
              <a:cs typeface="Proxima Nova"/>
              <a:sym typeface="Proxima Nova"/>
            </a:endParaRPr>
          </a:p>
        </p:txBody>
      </p:sp>
      <p:cxnSp>
        <p:nvCxnSpPr>
          <p:cNvPr id="4593" name="Google Shape;4593;p284"/>
          <p:cNvCxnSpPr/>
          <p:nvPr/>
        </p:nvCxnSpPr>
        <p:spPr>
          <a:xfrm>
            <a:off x="6723235"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4594" name="Google Shape;4594;p284"/>
          <p:cNvSpPr/>
          <p:nvPr/>
        </p:nvSpPr>
        <p:spPr>
          <a:xfrm>
            <a:off x="701023" y="2885041"/>
            <a:ext cx="547200" cy="143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Proxima Nova"/>
                <a:ea typeface="Proxima Nova"/>
                <a:cs typeface="Proxima Nova"/>
                <a:sym typeface="Proxima Nova"/>
              </a:rPr>
              <a:t>DEFAULT</a:t>
            </a:r>
            <a:endParaRPr sz="700">
              <a:solidFill>
                <a:srgbClr val="38761D"/>
              </a:solidFill>
              <a:latin typeface="Proxima Nova"/>
              <a:ea typeface="Proxima Nova"/>
              <a:cs typeface="Proxima Nova"/>
              <a:sym typeface="Proxima Nova"/>
            </a:endParaRPr>
          </a:p>
        </p:txBody>
      </p:sp>
      <p:sp>
        <p:nvSpPr>
          <p:cNvPr id="4595" name="Google Shape;4595;p284"/>
          <p:cNvSpPr/>
          <p:nvPr/>
        </p:nvSpPr>
        <p:spPr>
          <a:xfrm>
            <a:off x="7107807" y="2420252"/>
            <a:ext cx="687300" cy="658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kuryr-</a:t>
            </a:r>
            <a:endParaRPr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kubernetes</a:t>
            </a:r>
            <a:endParaRPr sz="800">
              <a:solidFill>
                <a:srgbClr val="FFFFFF"/>
              </a:solidFill>
              <a:latin typeface="Overpass"/>
              <a:ea typeface="Overpass"/>
              <a:cs typeface="Overpass"/>
              <a:sym typeface="Overpass"/>
            </a:endParaRPr>
          </a:p>
        </p:txBody>
      </p:sp>
      <p:cxnSp>
        <p:nvCxnSpPr>
          <p:cNvPr id="4596" name="Google Shape;4596;p284"/>
          <p:cNvCxnSpPr/>
          <p:nvPr/>
        </p:nvCxnSpPr>
        <p:spPr>
          <a:xfrm>
            <a:off x="7439136"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4597" name="Google Shape;4597;p284"/>
          <p:cNvSpPr/>
          <p:nvPr/>
        </p:nvSpPr>
        <p:spPr>
          <a:xfrm>
            <a:off x="1338625" y="2420265"/>
            <a:ext cx="687300" cy="658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OpenShift </a:t>
            </a:r>
            <a:endParaRPr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SDN</a:t>
            </a:r>
            <a:endParaRPr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(OVN*)</a:t>
            </a:r>
            <a:br>
              <a:rPr lang="en" sz="800">
                <a:solidFill>
                  <a:srgbClr val="FFFFFF"/>
                </a:solidFill>
                <a:latin typeface="Overpass"/>
                <a:ea typeface="Overpass"/>
                <a:cs typeface="Overpass"/>
                <a:sym typeface="Overpass"/>
              </a:rPr>
            </a:br>
            <a:endParaRPr b="1" sz="800">
              <a:latin typeface="Overpass"/>
              <a:ea typeface="Overpass"/>
              <a:cs typeface="Overpass"/>
              <a:sym typeface="Overpass"/>
            </a:endParaRPr>
          </a:p>
        </p:txBody>
      </p:sp>
      <p:sp>
        <p:nvSpPr>
          <p:cNvPr id="4598" name="Google Shape;4598;p284"/>
          <p:cNvSpPr txBox="1"/>
          <p:nvPr/>
        </p:nvSpPr>
        <p:spPr>
          <a:xfrm>
            <a:off x="612333" y="4238817"/>
            <a:ext cx="75690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Overpass"/>
                <a:ea typeface="Overpass"/>
                <a:cs typeface="Overpass"/>
                <a:sym typeface="Overpass"/>
              </a:rPr>
              <a:t>* Coming as default in OCP 3.13</a:t>
            </a:r>
            <a:br>
              <a:rPr lang="en" sz="800">
                <a:latin typeface="Overpass"/>
                <a:ea typeface="Overpass"/>
                <a:cs typeface="Overpass"/>
                <a:sym typeface="Overpass"/>
              </a:rPr>
            </a:br>
            <a:r>
              <a:rPr lang="en" sz="800">
                <a:latin typeface="Overpass"/>
                <a:ea typeface="Overpass"/>
                <a:cs typeface="Overpass"/>
                <a:sym typeface="Overpass"/>
              </a:rPr>
              <a:t>** Flannel is minimally verified and is supported only and exactly as deployed in the OpenShift on OpenStack reference architecture</a:t>
            </a:r>
            <a:endParaRPr sz="800">
              <a:latin typeface="Overpass"/>
              <a:ea typeface="Overpass"/>
              <a:cs typeface="Overpass"/>
              <a:sym typeface="Overpass"/>
            </a:endParaRPr>
          </a:p>
        </p:txBody>
      </p:sp>
      <p:cxnSp>
        <p:nvCxnSpPr>
          <p:cNvPr id="4599" name="Google Shape;4599;p284"/>
          <p:cNvCxnSpPr/>
          <p:nvPr/>
        </p:nvCxnSpPr>
        <p:spPr>
          <a:xfrm>
            <a:off x="1711933"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4600" name="Google Shape;4600;p284"/>
          <p:cNvSpPr/>
          <p:nvPr/>
        </p:nvSpPr>
        <p:spPr>
          <a:xfrm>
            <a:off x="7828955" y="2420252"/>
            <a:ext cx="687300" cy="658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Open</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Daylight</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(CNI &amp; Kuryr)</a:t>
            </a:r>
            <a:endParaRPr sz="800">
              <a:solidFill>
                <a:srgbClr val="FFFFFF"/>
              </a:solidFill>
              <a:latin typeface="Overpass"/>
              <a:ea typeface="Overpass"/>
              <a:cs typeface="Overpass"/>
              <a:sym typeface="Overpass"/>
            </a:endParaRPr>
          </a:p>
        </p:txBody>
      </p:sp>
      <p:cxnSp>
        <p:nvCxnSpPr>
          <p:cNvPr id="4601" name="Google Shape;4601;p284"/>
          <p:cNvCxnSpPr/>
          <p:nvPr/>
        </p:nvCxnSpPr>
        <p:spPr>
          <a:xfrm>
            <a:off x="8159882" y="2118626"/>
            <a:ext cx="0" cy="301800"/>
          </a:xfrm>
          <a:prstGeom prst="straightConnector1">
            <a:avLst/>
          </a:prstGeom>
          <a:noFill/>
          <a:ln cap="flat" cmpd="sng" w="9525">
            <a:solidFill>
              <a:srgbClr val="666666"/>
            </a:solidFill>
            <a:prstDash val="solid"/>
            <a:round/>
            <a:headEnd len="med" w="med" type="none"/>
            <a:tailEnd len="med" w="med" type="triangle"/>
          </a:ln>
        </p:spPr>
      </p:cxnSp>
      <p:sp>
        <p:nvSpPr>
          <p:cNvPr id="4602" name="Google Shape;4602;p284"/>
          <p:cNvSpPr/>
          <p:nvPr/>
        </p:nvSpPr>
        <p:spPr>
          <a:xfrm>
            <a:off x="7107807" y="3516930"/>
            <a:ext cx="687300" cy="658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Proxima Nova"/>
                <a:ea typeface="Proxima Nova"/>
                <a:cs typeface="Proxima Nova"/>
                <a:sym typeface="Proxima Nova"/>
              </a:rPr>
              <a:t>RH-OSP</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900">
                <a:solidFill>
                  <a:srgbClr val="FFFFFF"/>
                </a:solidFill>
                <a:latin typeface="Proxima Nova"/>
                <a:ea typeface="Proxima Nova"/>
                <a:cs typeface="Proxima Nova"/>
                <a:sym typeface="Proxima Nova"/>
              </a:rPr>
              <a:t>Neutron</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900">
                <a:solidFill>
                  <a:srgbClr val="FFFFFF"/>
                </a:solidFill>
                <a:latin typeface="Proxima Nova"/>
                <a:ea typeface="Proxima Nova"/>
                <a:cs typeface="Proxima Nova"/>
                <a:sym typeface="Proxima Nova"/>
              </a:rPr>
              <a:t>Plugin</a:t>
            </a:r>
            <a:endParaRPr sz="900">
              <a:solidFill>
                <a:srgbClr val="FFFFFF"/>
              </a:solidFill>
              <a:latin typeface="Proxima Nova"/>
              <a:ea typeface="Proxima Nova"/>
              <a:cs typeface="Proxima Nova"/>
              <a:sym typeface="Proxima Nova"/>
            </a:endParaRPr>
          </a:p>
        </p:txBody>
      </p:sp>
      <p:cxnSp>
        <p:nvCxnSpPr>
          <p:cNvPr id="4603" name="Google Shape;4603;p284"/>
          <p:cNvCxnSpPr>
            <a:stCxn id="4595" idx="2"/>
            <a:endCxn id="4602" idx="0"/>
          </p:cNvCxnSpPr>
          <p:nvPr/>
        </p:nvCxnSpPr>
        <p:spPr>
          <a:xfrm>
            <a:off x="7451457" y="3079052"/>
            <a:ext cx="0" cy="4380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7" name="Shape 4607"/>
        <p:cNvGrpSpPr/>
        <p:nvPr/>
      </p:nvGrpSpPr>
      <p:grpSpPr>
        <a:xfrm>
          <a:off x="0" y="0"/>
          <a:ext cx="0" cy="0"/>
          <a:chOff x="0" y="0"/>
          <a:chExt cx="0" cy="0"/>
        </a:xfrm>
      </p:grpSpPr>
      <p:sp>
        <p:nvSpPr>
          <p:cNvPr id="4608" name="Google Shape;4608;p285"/>
          <p:cNvSpPr/>
          <p:nvPr/>
        </p:nvSpPr>
        <p:spPr>
          <a:xfrm>
            <a:off x="4163925" y="2485274"/>
            <a:ext cx="937200" cy="937200"/>
          </a:xfrm>
          <a:prstGeom prst="ellipse">
            <a:avLst/>
          </a:prstGeom>
          <a:solidFill>
            <a:srgbClr val="D9D9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9" name="Google Shape;4609;p285"/>
          <p:cNvSpPr/>
          <p:nvPr/>
        </p:nvSpPr>
        <p:spPr>
          <a:xfrm>
            <a:off x="18676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172.16.1.10</a:t>
            </a:r>
            <a:endParaRPr sz="900">
              <a:solidFill>
                <a:schemeClr val="dk1"/>
              </a:solidFill>
              <a:latin typeface="Proxima Nova"/>
              <a:ea typeface="Proxima Nova"/>
              <a:cs typeface="Proxima Nova"/>
              <a:sym typeface="Proxima Nova"/>
            </a:endParaRPr>
          </a:p>
        </p:txBody>
      </p:sp>
      <p:sp>
        <p:nvSpPr>
          <p:cNvPr id="4610" name="Google Shape;4610;p28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611" name="Google Shape;4611;p28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NETWORKING</a:t>
            </a:r>
            <a:endParaRPr/>
          </a:p>
        </p:txBody>
      </p:sp>
      <p:sp>
        <p:nvSpPr>
          <p:cNvPr id="4612" name="Google Shape;4612;p285"/>
          <p:cNvSpPr/>
          <p:nvPr/>
        </p:nvSpPr>
        <p:spPr>
          <a:xfrm>
            <a:off x="19542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10.1.2.2</a:t>
            </a:r>
            <a:endParaRPr sz="700">
              <a:solidFill>
                <a:srgbClr val="FFFFFF"/>
              </a:solidFill>
              <a:latin typeface="Proxima Nova"/>
              <a:ea typeface="Proxima Nova"/>
              <a:cs typeface="Proxima Nova"/>
              <a:sym typeface="Proxima Nova"/>
            </a:endParaRPr>
          </a:p>
        </p:txBody>
      </p:sp>
      <p:sp>
        <p:nvSpPr>
          <p:cNvPr id="4613" name="Google Shape;4613;p285"/>
          <p:cNvSpPr/>
          <p:nvPr/>
        </p:nvSpPr>
        <p:spPr>
          <a:xfrm>
            <a:off x="25638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10.1.2.4</a:t>
            </a:r>
            <a:endParaRPr sz="700">
              <a:solidFill>
                <a:srgbClr val="FFFFFF"/>
              </a:solidFill>
              <a:latin typeface="Proxima Nova"/>
              <a:ea typeface="Proxima Nova"/>
              <a:cs typeface="Proxima Nova"/>
              <a:sym typeface="Proxima Nova"/>
            </a:endParaRPr>
          </a:p>
        </p:txBody>
      </p:sp>
      <p:sp>
        <p:nvSpPr>
          <p:cNvPr id="4614" name="Google Shape;4614;p285"/>
          <p:cNvSpPr/>
          <p:nvPr/>
        </p:nvSpPr>
        <p:spPr>
          <a:xfrm>
            <a:off x="60587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172.16.1.20</a:t>
            </a:r>
            <a:endParaRPr b="1" sz="1000">
              <a:latin typeface="Proxima Nova"/>
              <a:ea typeface="Proxima Nova"/>
              <a:cs typeface="Proxima Nova"/>
              <a:sym typeface="Proxima Nova"/>
            </a:endParaRPr>
          </a:p>
        </p:txBody>
      </p:sp>
      <p:sp>
        <p:nvSpPr>
          <p:cNvPr id="4615" name="Google Shape;4615;p285"/>
          <p:cNvSpPr/>
          <p:nvPr/>
        </p:nvSpPr>
        <p:spPr>
          <a:xfrm>
            <a:off x="61453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10.1.4.2</a:t>
            </a:r>
            <a:endParaRPr sz="700">
              <a:solidFill>
                <a:srgbClr val="FFFFFF"/>
              </a:solidFill>
              <a:latin typeface="Proxima Nova"/>
              <a:ea typeface="Proxima Nova"/>
              <a:cs typeface="Proxima Nova"/>
              <a:sym typeface="Proxima Nova"/>
            </a:endParaRPr>
          </a:p>
        </p:txBody>
      </p:sp>
      <p:sp>
        <p:nvSpPr>
          <p:cNvPr id="4616" name="Google Shape;4616;p285"/>
          <p:cNvSpPr/>
          <p:nvPr/>
        </p:nvSpPr>
        <p:spPr>
          <a:xfrm>
            <a:off x="67549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10.1.4.4</a:t>
            </a:r>
            <a:endParaRPr sz="700">
              <a:solidFill>
                <a:srgbClr val="FFFFFF"/>
              </a:solidFill>
              <a:latin typeface="Proxima Nova"/>
              <a:ea typeface="Proxima Nova"/>
              <a:cs typeface="Proxima Nova"/>
              <a:sym typeface="Proxima Nova"/>
            </a:endParaRPr>
          </a:p>
        </p:txBody>
      </p:sp>
      <p:cxnSp>
        <p:nvCxnSpPr>
          <p:cNvPr id="4617" name="Google Shape;4617;p285"/>
          <p:cNvCxnSpPr>
            <a:stCxn id="4618" idx="3"/>
            <a:endCxn id="4614" idx="2"/>
          </p:cNvCxnSpPr>
          <p:nvPr/>
        </p:nvCxnSpPr>
        <p:spPr>
          <a:xfrm>
            <a:off x="4906572" y="3105102"/>
            <a:ext cx="1821600" cy="393600"/>
          </a:xfrm>
          <a:prstGeom prst="bentConnector4">
            <a:avLst>
              <a:gd fmla="val 31626" name="adj1"/>
              <a:gd fmla="val 160492" name="adj2"/>
            </a:avLst>
          </a:prstGeom>
          <a:noFill/>
          <a:ln cap="flat" cmpd="sng" w="9525">
            <a:solidFill>
              <a:schemeClr val="dk2"/>
            </a:solidFill>
            <a:prstDash val="solid"/>
            <a:round/>
            <a:headEnd len="med" w="med" type="none"/>
            <a:tailEnd len="med" w="med" type="none"/>
          </a:ln>
        </p:spPr>
      </p:cxnSp>
      <p:cxnSp>
        <p:nvCxnSpPr>
          <p:cNvPr id="4619" name="Google Shape;4619;p285"/>
          <p:cNvCxnSpPr>
            <a:stCxn id="4618" idx="1"/>
            <a:endCxn id="4609" idx="2"/>
          </p:cNvCxnSpPr>
          <p:nvPr/>
        </p:nvCxnSpPr>
        <p:spPr>
          <a:xfrm flipH="1">
            <a:off x="2536897" y="3105102"/>
            <a:ext cx="1821600" cy="393600"/>
          </a:xfrm>
          <a:prstGeom prst="bentConnector4">
            <a:avLst>
              <a:gd fmla="val 31627" name="adj1"/>
              <a:gd fmla="val 160492" name="adj2"/>
            </a:avLst>
          </a:prstGeom>
          <a:noFill/>
          <a:ln cap="flat" cmpd="sng" w="9525">
            <a:solidFill>
              <a:schemeClr val="dk2"/>
            </a:solidFill>
            <a:prstDash val="solid"/>
            <a:round/>
            <a:headEnd len="med" w="med" type="none"/>
            <a:tailEnd len="med" w="med" type="none"/>
          </a:ln>
        </p:spPr>
      </p:cxnSp>
      <p:sp>
        <p:nvSpPr>
          <p:cNvPr id="4620" name="Google Shape;4620;p285"/>
          <p:cNvSpPr txBox="1"/>
          <p:nvPr/>
        </p:nvSpPr>
        <p:spPr>
          <a:xfrm>
            <a:off x="4115037" y="3553743"/>
            <a:ext cx="1035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IP Network</a:t>
            </a:r>
            <a:endParaRPr sz="1000">
              <a:latin typeface="Proxima Nova"/>
              <a:ea typeface="Proxima Nova"/>
              <a:cs typeface="Proxima Nova"/>
              <a:sym typeface="Proxima Nova"/>
            </a:endParaRPr>
          </a:p>
        </p:txBody>
      </p:sp>
      <p:sp>
        <p:nvSpPr>
          <p:cNvPr id="4621" name="Google Shape;4621;p285"/>
          <p:cNvSpPr txBox="1"/>
          <p:nvPr/>
        </p:nvSpPr>
        <p:spPr>
          <a:xfrm>
            <a:off x="4052174" y="1978275"/>
            <a:ext cx="11607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VxLAN Overlay Network</a:t>
            </a:r>
            <a:endParaRPr sz="1000">
              <a:latin typeface="Proxima Nova"/>
              <a:ea typeface="Proxima Nova"/>
              <a:cs typeface="Proxima Nova"/>
              <a:sym typeface="Proxima Nova"/>
            </a:endParaRPr>
          </a:p>
        </p:txBody>
      </p:sp>
      <p:pic>
        <p:nvPicPr>
          <p:cNvPr id="4618" name="Google Shape;4618;p285"/>
          <p:cNvPicPr preferRelativeResize="0"/>
          <p:nvPr/>
        </p:nvPicPr>
        <p:blipFill>
          <a:blip r:embed="rId3">
            <a:alphaModFix/>
          </a:blip>
          <a:stretch>
            <a:fillRect/>
          </a:stretch>
        </p:blipFill>
        <p:spPr>
          <a:xfrm>
            <a:off x="4358497" y="2995828"/>
            <a:ext cx="548075" cy="218547"/>
          </a:xfrm>
          <a:prstGeom prst="rect">
            <a:avLst/>
          </a:prstGeom>
          <a:noFill/>
          <a:ln>
            <a:noFill/>
          </a:ln>
        </p:spPr>
      </p:pic>
      <p:pic>
        <p:nvPicPr>
          <p:cNvPr id="4622" name="Google Shape;4622;p285"/>
          <p:cNvPicPr preferRelativeResize="0"/>
          <p:nvPr/>
        </p:nvPicPr>
        <p:blipFill>
          <a:blip r:embed="rId4">
            <a:alphaModFix/>
          </a:blip>
          <a:stretch>
            <a:fillRect/>
          </a:stretch>
        </p:blipFill>
        <p:spPr>
          <a:xfrm>
            <a:off x="4314497" y="2692950"/>
            <a:ext cx="636045" cy="302879"/>
          </a:xfrm>
          <a:prstGeom prst="rect">
            <a:avLst/>
          </a:prstGeom>
          <a:noFill/>
          <a:ln>
            <a:noFill/>
          </a:ln>
        </p:spPr>
      </p:pic>
      <p:cxnSp>
        <p:nvCxnSpPr>
          <p:cNvPr id="4623" name="Google Shape;4623;p285"/>
          <p:cNvCxnSpPr>
            <a:stCxn id="4612" idx="2"/>
            <a:endCxn id="4622" idx="1"/>
          </p:cNvCxnSpPr>
          <p:nvPr/>
        </p:nvCxnSpPr>
        <p:spPr>
          <a:xfrm flipH="1" rot="-5400000">
            <a:off x="3065275" y="1595151"/>
            <a:ext cx="411900" cy="2086800"/>
          </a:xfrm>
          <a:prstGeom prst="bentConnector2">
            <a:avLst/>
          </a:prstGeom>
          <a:noFill/>
          <a:ln cap="flat" cmpd="sng" w="9525">
            <a:solidFill>
              <a:schemeClr val="dk2"/>
            </a:solidFill>
            <a:prstDash val="dot"/>
            <a:round/>
            <a:headEnd len="med" w="med" type="none"/>
            <a:tailEnd len="med" w="med" type="none"/>
          </a:ln>
        </p:spPr>
      </p:cxnSp>
      <p:cxnSp>
        <p:nvCxnSpPr>
          <p:cNvPr id="4624" name="Google Shape;4624;p285"/>
          <p:cNvCxnSpPr>
            <a:stCxn id="4613" idx="2"/>
            <a:endCxn id="4622" idx="1"/>
          </p:cNvCxnSpPr>
          <p:nvPr/>
        </p:nvCxnSpPr>
        <p:spPr>
          <a:xfrm flipH="1" rot="-5400000">
            <a:off x="3370075" y="1899951"/>
            <a:ext cx="411900" cy="1477200"/>
          </a:xfrm>
          <a:prstGeom prst="bentConnector2">
            <a:avLst/>
          </a:prstGeom>
          <a:noFill/>
          <a:ln cap="flat" cmpd="sng" w="9525">
            <a:solidFill>
              <a:schemeClr val="dk2"/>
            </a:solidFill>
            <a:prstDash val="dot"/>
            <a:round/>
            <a:headEnd len="med" w="med" type="none"/>
            <a:tailEnd len="med" w="med" type="none"/>
          </a:ln>
        </p:spPr>
      </p:cxnSp>
      <p:cxnSp>
        <p:nvCxnSpPr>
          <p:cNvPr id="4625" name="Google Shape;4625;p285"/>
          <p:cNvCxnSpPr>
            <a:stCxn id="4615" idx="2"/>
            <a:endCxn id="4622" idx="3"/>
          </p:cNvCxnSpPr>
          <p:nvPr/>
        </p:nvCxnSpPr>
        <p:spPr>
          <a:xfrm rot="5400000">
            <a:off x="5478725" y="1904301"/>
            <a:ext cx="411900" cy="1468500"/>
          </a:xfrm>
          <a:prstGeom prst="bentConnector2">
            <a:avLst/>
          </a:prstGeom>
          <a:noFill/>
          <a:ln cap="flat" cmpd="sng" w="9525">
            <a:solidFill>
              <a:schemeClr val="dk2"/>
            </a:solidFill>
            <a:prstDash val="dot"/>
            <a:round/>
            <a:headEnd len="med" w="med" type="none"/>
            <a:tailEnd len="med" w="med" type="none"/>
          </a:ln>
        </p:spPr>
      </p:cxnSp>
      <p:cxnSp>
        <p:nvCxnSpPr>
          <p:cNvPr id="4626" name="Google Shape;4626;p285"/>
          <p:cNvCxnSpPr>
            <a:stCxn id="4616" idx="2"/>
            <a:endCxn id="4622" idx="3"/>
          </p:cNvCxnSpPr>
          <p:nvPr/>
        </p:nvCxnSpPr>
        <p:spPr>
          <a:xfrm rot="5400000">
            <a:off x="5783525" y="1599501"/>
            <a:ext cx="411900" cy="2078100"/>
          </a:xfrm>
          <a:prstGeom prst="bentConnector2">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0" name="Shape 4630"/>
        <p:cNvGrpSpPr/>
        <p:nvPr/>
      </p:nvGrpSpPr>
      <p:grpSpPr>
        <a:xfrm>
          <a:off x="0" y="0"/>
          <a:ext cx="0" cy="0"/>
          <a:chOff x="0" y="0"/>
          <a:chExt cx="0" cy="0"/>
        </a:xfrm>
      </p:grpSpPr>
      <p:sp>
        <p:nvSpPr>
          <p:cNvPr id="4631" name="Google Shape;4631;p286"/>
          <p:cNvSpPr txBox="1"/>
          <p:nvPr>
            <p:ph idx="1" type="body"/>
          </p:nvPr>
        </p:nvSpPr>
        <p:spPr>
          <a:xfrm>
            <a:off x="826700" y="1233775"/>
            <a:ext cx="3476400" cy="32901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b="1" lang="en"/>
              <a:t>FLAT NETWORK </a:t>
            </a:r>
            <a:r>
              <a:rPr b="1" lang="en">
                <a:solidFill>
                  <a:srgbClr val="000000"/>
                </a:solidFill>
              </a:rPr>
              <a:t>(Default)</a:t>
            </a:r>
            <a:endParaRPr b="1">
              <a:solidFill>
                <a:srgbClr val="000000"/>
              </a:solidFill>
            </a:endParaRPr>
          </a:p>
          <a:p>
            <a:pPr indent="-292100" lvl="0" marL="457200" rtl="0">
              <a:spcBef>
                <a:spcPts val="600"/>
              </a:spcBef>
              <a:spcAft>
                <a:spcPts val="0"/>
              </a:spcAft>
              <a:buSzPts val="1000"/>
              <a:buChar char="●"/>
            </a:pPr>
            <a:r>
              <a:rPr lang="en"/>
              <a:t>All pods can communicate with each other across projects</a:t>
            </a:r>
            <a:endParaRPr/>
          </a:p>
          <a:p>
            <a:pPr indent="0" lvl="0" marL="0" rtl="0">
              <a:spcBef>
                <a:spcPts val="1000"/>
              </a:spcBef>
              <a:spcAft>
                <a:spcPts val="0"/>
              </a:spcAft>
              <a:buNone/>
            </a:pPr>
            <a:r>
              <a:rPr b="1" lang="en"/>
              <a:t>MULTI-TENANT NETWORK</a:t>
            </a:r>
            <a:endParaRPr b="1"/>
          </a:p>
          <a:p>
            <a:pPr indent="-292100" lvl="0" marL="457200" rtl="0">
              <a:spcBef>
                <a:spcPts val="1000"/>
              </a:spcBef>
              <a:spcAft>
                <a:spcPts val="0"/>
              </a:spcAft>
              <a:buSzPts val="1000"/>
              <a:buChar char="●"/>
            </a:pPr>
            <a:r>
              <a:rPr lang="en"/>
              <a:t>Project-level network isolation</a:t>
            </a:r>
            <a:endParaRPr/>
          </a:p>
          <a:p>
            <a:pPr indent="-292100" lvl="0" marL="457200" rtl="0">
              <a:spcBef>
                <a:spcPts val="0"/>
              </a:spcBef>
              <a:spcAft>
                <a:spcPts val="0"/>
              </a:spcAft>
              <a:buSzPts val="1000"/>
              <a:buChar char="●"/>
            </a:pPr>
            <a:r>
              <a:rPr lang="en"/>
              <a:t>Multicast support</a:t>
            </a:r>
            <a:endParaRPr/>
          </a:p>
          <a:p>
            <a:pPr indent="-292100" lvl="0" marL="457200" rtl="0">
              <a:spcBef>
                <a:spcPts val="0"/>
              </a:spcBef>
              <a:spcAft>
                <a:spcPts val="0"/>
              </a:spcAft>
              <a:buSzPts val="1000"/>
              <a:buChar char="●"/>
            </a:pPr>
            <a:r>
              <a:rPr lang="en"/>
              <a:t>Egress network policies</a:t>
            </a:r>
            <a:endParaRPr/>
          </a:p>
          <a:p>
            <a:pPr indent="0" lvl="0" marL="0" rtl="0">
              <a:spcBef>
                <a:spcPts val="1000"/>
              </a:spcBef>
              <a:spcAft>
                <a:spcPts val="0"/>
              </a:spcAft>
              <a:buNone/>
            </a:pPr>
            <a:r>
              <a:rPr b="1" lang="en"/>
              <a:t>NETWORK POLICY </a:t>
            </a:r>
            <a:endParaRPr b="1">
              <a:solidFill>
                <a:srgbClr val="000000"/>
              </a:solidFill>
            </a:endParaRPr>
          </a:p>
          <a:p>
            <a:pPr indent="-292100" lvl="0" marL="457200" rtl="0">
              <a:spcBef>
                <a:spcPts val="1000"/>
              </a:spcBef>
              <a:spcAft>
                <a:spcPts val="0"/>
              </a:spcAft>
              <a:buSzPts val="1000"/>
              <a:buChar char="●"/>
            </a:pPr>
            <a:r>
              <a:rPr lang="en"/>
              <a:t>Granular policy-based isolation</a:t>
            </a:r>
            <a:endParaRPr/>
          </a:p>
          <a:p>
            <a:pPr indent="0" lvl="0" marL="0" rtl="0">
              <a:spcBef>
                <a:spcPts val="1000"/>
              </a:spcBef>
              <a:spcAft>
                <a:spcPts val="0"/>
              </a:spcAft>
              <a:buNone/>
            </a:pPr>
            <a:r>
              <a:t/>
            </a:r>
            <a:endParaRPr/>
          </a:p>
        </p:txBody>
      </p:sp>
      <p:sp>
        <p:nvSpPr>
          <p:cNvPr id="4632" name="Google Shape;4632;p28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633" name="Google Shape;4633;p28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OPENSHIFT SDN</a:t>
            </a:r>
            <a:endParaRPr/>
          </a:p>
        </p:txBody>
      </p:sp>
      <p:sp>
        <p:nvSpPr>
          <p:cNvPr id="4634" name="Google Shape;4634;p286"/>
          <p:cNvSpPr/>
          <p:nvPr/>
        </p:nvSpPr>
        <p:spPr>
          <a:xfrm>
            <a:off x="4946625" y="24138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4635" name="Google Shape;4635;p286"/>
          <p:cNvSpPr/>
          <p:nvPr/>
        </p:nvSpPr>
        <p:spPr>
          <a:xfrm>
            <a:off x="4982713" y="24461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4636" name="Google Shape;4636;p286"/>
          <p:cNvSpPr/>
          <p:nvPr/>
        </p:nvSpPr>
        <p:spPr>
          <a:xfrm>
            <a:off x="5650305"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637" name="Google Shape;4637;p286"/>
          <p:cNvSpPr/>
          <p:nvPr/>
        </p:nvSpPr>
        <p:spPr>
          <a:xfrm>
            <a:off x="5800130"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38" name="Google Shape;4638;p286"/>
          <p:cNvSpPr/>
          <p:nvPr/>
        </p:nvSpPr>
        <p:spPr>
          <a:xfrm>
            <a:off x="5085430" y="3228677"/>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639" name="Google Shape;4639;p286"/>
          <p:cNvSpPr/>
          <p:nvPr/>
        </p:nvSpPr>
        <p:spPr>
          <a:xfrm>
            <a:off x="5517774" y="3234102"/>
            <a:ext cx="349500" cy="349500"/>
          </a:xfrm>
          <a:prstGeom prst="rect">
            <a:avLst/>
          </a:prstGeom>
          <a:solidFill>
            <a:srgbClr val="3F9C3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640" name="Google Shape;4640;p286"/>
          <p:cNvSpPr/>
          <p:nvPr/>
        </p:nvSpPr>
        <p:spPr>
          <a:xfrm>
            <a:off x="5517774" y="2809376"/>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641" name="Google Shape;4641;p286"/>
          <p:cNvSpPr/>
          <p:nvPr/>
        </p:nvSpPr>
        <p:spPr>
          <a:xfrm>
            <a:off x="5083843" y="2803951"/>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642" name="Google Shape;4642;p286"/>
          <p:cNvSpPr/>
          <p:nvPr/>
        </p:nvSpPr>
        <p:spPr>
          <a:xfrm>
            <a:off x="7097931" y="24138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4643" name="Google Shape;4643;p286"/>
          <p:cNvSpPr/>
          <p:nvPr/>
        </p:nvSpPr>
        <p:spPr>
          <a:xfrm>
            <a:off x="7134019" y="24461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4644" name="Google Shape;4644;p286"/>
          <p:cNvSpPr/>
          <p:nvPr/>
        </p:nvSpPr>
        <p:spPr>
          <a:xfrm>
            <a:off x="7765658"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645" name="Google Shape;4645;p286"/>
          <p:cNvSpPr/>
          <p:nvPr/>
        </p:nvSpPr>
        <p:spPr>
          <a:xfrm>
            <a:off x="7915483"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46" name="Google Shape;4646;p286"/>
          <p:cNvSpPr/>
          <p:nvPr/>
        </p:nvSpPr>
        <p:spPr>
          <a:xfrm>
            <a:off x="7256796" y="32341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647" name="Google Shape;4647;p286"/>
          <p:cNvSpPr/>
          <p:nvPr/>
        </p:nvSpPr>
        <p:spPr>
          <a:xfrm>
            <a:off x="7687597" y="32341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648" name="Google Shape;4648;p286"/>
          <p:cNvSpPr/>
          <p:nvPr/>
        </p:nvSpPr>
        <p:spPr>
          <a:xfrm>
            <a:off x="7687597" y="2809376"/>
            <a:ext cx="349500" cy="349500"/>
          </a:xfrm>
          <a:prstGeom prst="rect">
            <a:avLst/>
          </a:prstGeom>
          <a:solidFill>
            <a:srgbClr val="4C4C4C"/>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649" name="Google Shape;4649;p286"/>
          <p:cNvSpPr/>
          <p:nvPr/>
        </p:nvSpPr>
        <p:spPr>
          <a:xfrm>
            <a:off x="7255209" y="2809376"/>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cxnSp>
        <p:nvCxnSpPr>
          <p:cNvPr id="4650" name="Google Shape;4650;p286"/>
          <p:cNvCxnSpPr>
            <a:stCxn id="4640" idx="3"/>
            <a:endCxn id="4649" idx="1"/>
          </p:cNvCxnSpPr>
          <p:nvPr/>
        </p:nvCxnSpPr>
        <p:spPr>
          <a:xfrm>
            <a:off x="5867274" y="2984126"/>
            <a:ext cx="1387800" cy="0"/>
          </a:xfrm>
          <a:prstGeom prst="straightConnector1">
            <a:avLst/>
          </a:prstGeom>
          <a:noFill/>
          <a:ln cap="flat" cmpd="sng" w="9525">
            <a:solidFill>
              <a:srgbClr val="000000"/>
            </a:solidFill>
            <a:prstDash val="dot"/>
            <a:round/>
            <a:headEnd len="med" w="med" type="triangle"/>
            <a:tailEnd len="med" w="med" type="triangle"/>
          </a:ln>
        </p:spPr>
      </p:cxnSp>
      <p:cxnSp>
        <p:nvCxnSpPr>
          <p:cNvPr id="4651" name="Google Shape;4651;p286"/>
          <p:cNvCxnSpPr>
            <a:stCxn id="4639" idx="3"/>
            <a:endCxn id="4646" idx="1"/>
          </p:cNvCxnSpPr>
          <p:nvPr/>
        </p:nvCxnSpPr>
        <p:spPr>
          <a:xfrm>
            <a:off x="5867274" y="3408852"/>
            <a:ext cx="1389600" cy="0"/>
          </a:xfrm>
          <a:prstGeom prst="straightConnector1">
            <a:avLst/>
          </a:prstGeom>
          <a:noFill/>
          <a:ln cap="flat" cmpd="sng" w="9525">
            <a:solidFill>
              <a:srgbClr val="000000"/>
            </a:solidFill>
            <a:prstDash val="dot"/>
            <a:round/>
            <a:headEnd len="med" w="med" type="triangle"/>
            <a:tailEnd len="med" w="med" type="triangle"/>
          </a:ln>
        </p:spPr>
      </p:cxnSp>
      <p:sp>
        <p:nvSpPr>
          <p:cNvPr id="4652" name="Google Shape;4652;p286"/>
          <p:cNvSpPr/>
          <p:nvPr/>
        </p:nvSpPr>
        <p:spPr>
          <a:xfrm>
            <a:off x="6363361" y="322871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53" name="Google Shape;4653;p286"/>
          <p:cNvSpPr/>
          <p:nvPr/>
        </p:nvSpPr>
        <p:spPr>
          <a:xfrm>
            <a:off x="4943350" y="1764925"/>
            <a:ext cx="987600" cy="344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A</a:t>
            </a:r>
            <a:endParaRPr b="1" sz="1100">
              <a:solidFill>
                <a:srgbClr val="FFFFFF"/>
              </a:solidFill>
              <a:latin typeface="Proxima Nova"/>
              <a:ea typeface="Proxima Nova"/>
              <a:cs typeface="Proxima Nova"/>
              <a:sym typeface="Proxima Nova"/>
            </a:endParaRPr>
          </a:p>
        </p:txBody>
      </p:sp>
      <p:sp>
        <p:nvSpPr>
          <p:cNvPr id="4654" name="Google Shape;4654;p286"/>
          <p:cNvSpPr/>
          <p:nvPr/>
        </p:nvSpPr>
        <p:spPr>
          <a:xfrm>
            <a:off x="5930820" y="1764925"/>
            <a:ext cx="993000" cy="3447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B</a:t>
            </a:r>
            <a:endParaRPr b="1" sz="1100">
              <a:solidFill>
                <a:srgbClr val="FFFFFF"/>
              </a:solidFill>
              <a:latin typeface="Proxima Nova"/>
              <a:ea typeface="Proxima Nova"/>
              <a:cs typeface="Proxima Nova"/>
              <a:sym typeface="Proxima Nova"/>
            </a:endParaRPr>
          </a:p>
        </p:txBody>
      </p:sp>
      <p:sp>
        <p:nvSpPr>
          <p:cNvPr id="4655" name="Google Shape;4655;p286"/>
          <p:cNvSpPr/>
          <p:nvPr/>
        </p:nvSpPr>
        <p:spPr>
          <a:xfrm>
            <a:off x="4946625" y="2108150"/>
            <a:ext cx="3234300" cy="1902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DEFAULT NAMESPACE</a:t>
            </a:r>
            <a:endParaRPr b="1" sz="800">
              <a:latin typeface="Proxima Nova"/>
              <a:ea typeface="Proxima Nova"/>
              <a:cs typeface="Proxima Nova"/>
              <a:sym typeface="Proxima Nova"/>
            </a:endParaRPr>
          </a:p>
        </p:txBody>
      </p:sp>
      <p:sp>
        <p:nvSpPr>
          <p:cNvPr id="4656" name="Google Shape;4656;p286"/>
          <p:cNvSpPr txBox="1"/>
          <p:nvPr/>
        </p:nvSpPr>
        <p:spPr>
          <a:xfrm>
            <a:off x="6290142" y="26030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4657" name="Google Shape;4657;p286"/>
          <p:cNvSpPr/>
          <p:nvPr/>
        </p:nvSpPr>
        <p:spPr>
          <a:xfrm>
            <a:off x="7175091" y="1764925"/>
            <a:ext cx="1005900" cy="344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C</a:t>
            </a:r>
            <a:endParaRPr b="1" sz="1100">
              <a:solidFill>
                <a:srgbClr val="FFFFFF"/>
              </a:solidFill>
              <a:latin typeface="Proxima Nova"/>
              <a:ea typeface="Proxima Nova"/>
              <a:cs typeface="Proxima Nova"/>
              <a:sym typeface="Proxima Nova"/>
            </a:endParaRPr>
          </a:p>
        </p:txBody>
      </p:sp>
      <p:sp>
        <p:nvSpPr>
          <p:cNvPr id="4658" name="Google Shape;4658;p286"/>
          <p:cNvSpPr txBox="1"/>
          <p:nvPr/>
        </p:nvSpPr>
        <p:spPr>
          <a:xfrm>
            <a:off x="5409472" y="4042225"/>
            <a:ext cx="23148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Multi-Tenant Network</a:t>
            </a:r>
            <a:endParaRPr sz="10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152"/>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THE SOLUTION</a:t>
            </a:r>
            <a:endParaRPr/>
          </a:p>
        </p:txBody>
      </p:sp>
      <p:pic>
        <p:nvPicPr>
          <p:cNvPr descr="arrow.png" id="1020" name="Google Shape;1020;p152"/>
          <p:cNvPicPr preferRelativeResize="0"/>
          <p:nvPr/>
        </p:nvPicPr>
        <p:blipFill rotWithShape="1">
          <a:blip r:embed="rId3">
            <a:alphaModFix/>
          </a:blip>
          <a:srcRect b="0" l="941" r="941" t="0"/>
          <a:stretch/>
        </p:blipFill>
        <p:spPr>
          <a:xfrm rot="-5400000">
            <a:off x="2153125" y="2664050"/>
            <a:ext cx="3431400" cy="701400"/>
          </a:xfrm>
          <a:prstGeom prst="rect">
            <a:avLst/>
          </a:prstGeom>
          <a:noFill/>
          <a:ln>
            <a:noFill/>
          </a:ln>
        </p:spPr>
      </p:pic>
      <p:pic>
        <p:nvPicPr>
          <p:cNvPr descr="arrow.png" id="1021" name="Google Shape;1021;p152"/>
          <p:cNvPicPr preferRelativeResize="0"/>
          <p:nvPr/>
        </p:nvPicPr>
        <p:blipFill rotWithShape="1">
          <a:blip r:embed="rId3">
            <a:alphaModFix/>
          </a:blip>
          <a:srcRect b="0" l="941" r="941" t="0"/>
          <a:stretch/>
        </p:blipFill>
        <p:spPr>
          <a:xfrm rot="5400000">
            <a:off x="3664686" y="2664126"/>
            <a:ext cx="3431400" cy="701400"/>
          </a:xfrm>
          <a:prstGeom prst="rect">
            <a:avLst/>
          </a:prstGeom>
          <a:noFill/>
          <a:ln>
            <a:noFill/>
          </a:ln>
        </p:spPr>
      </p:pic>
      <p:sp>
        <p:nvSpPr>
          <p:cNvPr id="1022" name="Google Shape;1022;p152"/>
          <p:cNvSpPr txBox="1"/>
          <p:nvPr/>
        </p:nvSpPr>
        <p:spPr>
          <a:xfrm>
            <a:off x="5206466" y="4250766"/>
            <a:ext cx="2243100" cy="276000"/>
          </a:xfrm>
          <a:prstGeom prst="rect">
            <a:avLst/>
          </a:prstGeom>
          <a:noFill/>
          <a:ln>
            <a:noFill/>
          </a:ln>
        </p:spPr>
        <p:txBody>
          <a:bodyPr anchorCtr="0" anchor="t" bIns="45000" lIns="90000" spcFirstLastPara="1" rIns="90000" wrap="square" tIns="45000">
            <a:noAutofit/>
          </a:bodyPr>
          <a:lstStyle/>
          <a:p>
            <a:pPr indent="0" lvl="0" marL="0" marR="0" rtl="0" algn="ctr">
              <a:lnSpc>
                <a:spcPct val="106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I.T. OPERATIONS</a:t>
            </a:r>
            <a:endParaRPr/>
          </a:p>
        </p:txBody>
      </p:sp>
      <p:pic>
        <p:nvPicPr>
          <p:cNvPr descr="ops-2.png" id="1023" name="Google Shape;1023;p152"/>
          <p:cNvPicPr preferRelativeResize="0"/>
          <p:nvPr/>
        </p:nvPicPr>
        <p:blipFill rotWithShape="1">
          <a:blip r:embed="rId4">
            <a:alphaModFix/>
          </a:blip>
          <a:srcRect b="0" l="0" r="0" t="0"/>
          <a:stretch/>
        </p:blipFill>
        <p:spPr>
          <a:xfrm>
            <a:off x="5515402" y="2611198"/>
            <a:ext cx="890400" cy="1440300"/>
          </a:xfrm>
          <a:prstGeom prst="rect">
            <a:avLst/>
          </a:prstGeom>
          <a:noFill/>
          <a:ln>
            <a:noFill/>
          </a:ln>
        </p:spPr>
      </p:pic>
      <p:pic>
        <p:nvPicPr>
          <p:cNvPr descr="ops-1.png" id="1024" name="Google Shape;1024;p152"/>
          <p:cNvPicPr preferRelativeResize="0"/>
          <p:nvPr/>
        </p:nvPicPr>
        <p:blipFill rotWithShape="1">
          <a:blip r:embed="rId5">
            <a:alphaModFix/>
          </a:blip>
          <a:srcRect b="0" l="0" r="0" t="0"/>
          <a:stretch/>
        </p:blipFill>
        <p:spPr>
          <a:xfrm>
            <a:off x="6117032" y="2772501"/>
            <a:ext cx="890400" cy="1440300"/>
          </a:xfrm>
          <a:prstGeom prst="rect">
            <a:avLst/>
          </a:prstGeom>
          <a:noFill/>
          <a:ln>
            <a:noFill/>
          </a:ln>
        </p:spPr>
      </p:pic>
      <p:grpSp>
        <p:nvGrpSpPr>
          <p:cNvPr id="1025" name="Google Shape;1025;p152"/>
          <p:cNvGrpSpPr/>
          <p:nvPr/>
        </p:nvGrpSpPr>
        <p:grpSpPr>
          <a:xfrm>
            <a:off x="5529205" y="1502854"/>
            <a:ext cx="2066016" cy="1178945"/>
            <a:chOff x="896900" y="1185025"/>
            <a:chExt cx="2283900" cy="1303278"/>
          </a:xfrm>
        </p:grpSpPr>
        <p:sp>
          <p:nvSpPr>
            <p:cNvPr id="1026" name="Google Shape;1026;p152"/>
            <p:cNvSpPr/>
            <p:nvPr/>
          </p:nvSpPr>
          <p:spPr>
            <a:xfrm>
              <a:off x="896900" y="1185025"/>
              <a:ext cx="2283900" cy="959100"/>
            </a:xfrm>
            <a:prstGeom prst="roundRect">
              <a:avLst>
                <a:gd fmla="val 16667" name="adj"/>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52"/>
            <p:cNvSpPr/>
            <p:nvPr/>
          </p:nvSpPr>
          <p:spPr>
            <a:xfrm>
              <a:off x="2226982" y="2206703"/>
              <a:ext cx="208500" cy="208500"/>
            </a:xfrm>
            <a:prstGeom prst="ellipse">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52"/>
            <p:cNvSpPr/>
            <p:nvPr/>
          </p:nvSpPr>
          <p:spPr>
            <a:xfrm>
              <a:off x="2127957" y="2389303"/>
              <a:ext cx="99000" cy="99000"/>
            </a:xfrm>
            <a:prstGeom prst="ellipse">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descr="Icon_RH_Misc_ControlPanel-Management_RGB_Shiny.png" id="1029" name="Google Shape;1029;p152"/>
          <p:cNvPicPr preferRelativeResize="0"/>
          <p:nvPr/>
        </p:nvPicPr>
        <p:blipFill rotWithShape="1">
          <a:blip r:embed="rId6">
            <a:alphaModFix/>
          </a:blip>
          <a:srcRect b="0" l="0" r="0" t="0"/>
          <a:stretch/>
        </p:blipFill>
        <p:spPr>
          <a:xfrm>
            <a:off x="5700064" y="1699658"/>
            <a:ext cx="413700" cy="472200"/>
          </a:xfrm>
          <a:prstGeom prst="rect">
            <a:avLst/>
          </a:prstGeom>
          <a:noFill/>
          <a:ln>
            <a:noFill/>
          </a:ln>
        </p:spPr>
      </p:pic>
      <p:pic>
        <p:nvPicPr>
          <p:cNvPr descr="Icon_RH_Misc_LowerCost-$_RGB_Shiny.png" id="1030" name="Google Shape;1030;p152"/>
          <p:cNvPicPr preferRelativeResize="0"/>
          <p:nvPr/>
        </p:nvPicPr>
        <p:blipFill rotWithShape="1">
          <a:blip r:embed="rId7">
            <a:alphaModFix/>
          </a:blip>
          <a:srcRect b="0" l="0" r="0" t="0"/>
          <a:stretch/>
        </p:blipFill>
        <p:spPr>
          <a:xfrm>
            <a:off x="6418443" y="1636250"/>
            <a:ext cx="290100" cy="599100"/>
          </a:xfrm>
          <a:prstGeom prst="rect">
            <a:avLst/>
          </a:prstGeom>
          <a:noFill/>
          <a:ln>
            <a:noFill/>
          </a:ln>
        </p:spPr>
      </p:pic>
      <p:sp>
        <p:nvSpPr>
          <p:cNvPr id="1031" name="Google Shape;1031;p152"/>
          <p:cNvSpPr txBox="1"/>
          <p:nvPr/>
        </p:nvSpPr>
        <p:spPr>
          <a:xfrm>
            <a:off x="1513974" y="4250766"/>
            <a:ext cx="2219700" cy="276000"/>
          </a:xfrm>
          <a:prstGeom prst="rect">
            <a:avLst/>
          </a:prstGeom>
          <a:noFill/>
          <a:ln>
            <a:noFill/>
          </a:ln>
        </p:spPr>
        <p:txBody>
          <a:bodyPr anchorCtr="0" anchor="t" bIns="45000" lIns="90000" spcFirstLastPara="1" rIns="90000" wrap="square" tIns="45000">
            <a:noAutofit/>
          </a:bodyPr>
          <a:lstStyle/>
          <a:p>
            <a:pPr indent="0" lvl="0" marL="0" marR="0" rtl="0" algn="ctr">
              <a:lnSpc>
                <a:spcPct val="106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DEVELOPERS</a:t>
            </a:r>
            <a:endParaRPr/>
          </a:p>
        </p:txBody>
      </p:sp>
      <p:pic>
        <p:nvPicPr>
          <p:cNvPr descr="dev-1.png" id="1032" name="Google Shape;1032;p152"/>
          <p:cNvPicPr preferRelativeResize="0"/>
          <p:nvPr/>
        </p:nvPicPr>
        <p:blipFill rotWithShape="1">
          <a:blip r:embed="rId8">
            <a:alphaModFix/>
          </a:blip>
          <a:srcRect b="0" l="0" r="0" t="0"/>
          <a:stretch/>
        </p:blipFill>
        <p:spPr>
          <a:xfrm>
            <a:off x="2780386" y="2577480"/>
            <a:ext cx="890400" cy="1440300"/>
          </a:xfrm>
          <a:prstGeom prst="rect">
            <a:avLst/>
          </a:prstGeom>
          <a:noFill/>
          <a:ln>
            <a:noFill/>
          </a:ln>
        </p:spPr>
      </p:pic>
      <p:pic>
        <p:nvPicPr>
          <p:cNvPr descr="dev-2.png" id="1033" name="Google Shape;1033;p152"/>
          <p:cNvPicPr preferRelativeResize="0"/>
          <p:nvPr/>
        </p:nvPicPr>
        <p:blipFill rotWithShape="1">
          <a:blip r:embed="rId9">
            <a:alphaModFix/>
          </a:blip>
          <a:srcRect b="0" l="0" r="0" t="0"/>
          <a:stretch/>
        </p:blipFill>
        <p:spPr>
          <a:xfrm>
            <a:off x="2178756" y="2738783"/>
            <a:ext cx="890400" cy="1440300"/>
          </a:xfrm>
          <a:prstGeom prst="rect">
            <a:avLst/>
          </a:prstGeom>
          <a:noFill/>
          <a:ln>
            <a:noFill/>
          </a:ln>
        </p:spPr>
      </p:pic>
      <p:grpSp>
        <p:nvGrpSpPr>
          <p:cNvPr id="1034" name="Google Shape;1034;p152"/>
          <p:cNvGrpSpPr/>
          <p:nvPr/>
        </p:nvGrpSpPr>
        <p:grpSpPr>
          <a:xfrm>
            <a:off x="1590919" y="1502854"/>
            <a:ext cx="2066016" cy="1178945"/>
            <a:chOff x="896900" y="1185025"/>
            <a:chExt cx="2283900" cy="1303278"/>
          </a:xfrm>
        </p:grpSpPr>
        <p:sp>
          <p:nvSpPr>
            <p:cNvPr id="1035" name="Google Shape;1035;p152"/>
            <p:cNvSpPr/>
            <p:nvPr/>
          </p:nvSpPr>
          <p:spPr>
            <a:xfrm>
              <a:off x="896900" y="1185025"/>
              <a:ext cx="2283900" cy="959100"/>
            </a:xfrm>
            <a:prstGeom prst="roundRect">
              <a:avLst>
                <a:gd fmla="val 16667" name="adj"/>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52"/>
            <p:cNvSpPr/>
            <p:nvPr/>
          </p:nvSpPr>
          <p:spPr>
            <a:xfrm>
              <a:off x="2226982" y="2206703"/>
              <a:ext cx="208500" cy="208500"/>
            </a:xfrm>
            <a:prstGeom prst="ellipse">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52"/>
            <p:cNvSpPr/>
            <p:nvPr/>
          </p:nvSpPr>
          <p:spPr>
            <a:xfrm>
              <a:off x="2127957" y="2389303"/>
              <a:ext cx="99000" cy="99000"/>
            </a:xfrm>
            <a:prstGeom prst="ellipse">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1038" name="Google Shape;1038;p152"/>
          <p:cNvPicPr preferRelativeResize="0"/>
          <p:nvPr/>
        </p:nvPicPr>
        <p:blipFill rotWithShape="1">
          <a:blip r:embed="rId10">
            <a:alphaModFix/>
          </a:blip>
          <a:srcRect b="0" l="0" r="0" t="0"/>
          <a:stretch/>
        </p:blipFill>
        <p:spPr>
          <a:xfrm>
            <a:off x="2980033" y="1682083"/>
            <a:ext cx="515100" cy="543900"/>
          </a:xfrm>
          <a:prstGeom prst="rect">
            <a:avLst/>
          </a:prstGeom>
          <a:noFill/>
          <a:ln>
            <a:noFill/>
          </a:ln>
        </p:spPr>
      </p:pic>
      <p:pic>
        <p:nvPicPr>
          <p:cNvPr id="1039" name="Google Shape;1039;p152"/>
          <p:cNvPicPr preferRelativeResize="0"/>
          <p:nvPr/>
        </p:nvPicPr>
        <p:blipFill rotWithShape="1">
          <a:blip r:embed="rId11">
            <a:alphaModFix/>
          </a:blip>
          <a:srcRect b="0" l="0" r="0" t="0"/>
          <a:stretch/>
        </p:blipFill>
        <p:spPr>
          <a:xfrm>
            <a:off x="4389226" y="2178900"/>
            <a:ext cx="425400" cy="454500"/>
          </a:xfrm>
          <a:prstGeom prst="rect">
            <a:avLst/>
          </a:prstGeom>
          <a:noFill/>
          <a:ln>
            <a:noFill/>
          </a:ln>
        </p:spPr>
      </p:pic>
      <p:pic>
        <p:nvPicPr>
          <p:cNvPr descr="Icon_RH_Object_BankSafe-Security_RGB_Shiny.png" id="1040" name="Google Shape;1040;p152"/>
          <p:cNvPicPr preferRelativeResize="0"/>
          <p:nvPr/>
        </p:nvPicPr>
        <p:blipFill rotWithShape="1">
          <a:blip r:embed="rId12">
            <a:alphaModFix/>
          </a:blip>
          <a:srcRect b="0" l="0" r="0" t="0"/>
          <a:stretch/>
        </p:blipFill>
        <p:spPr>
          <a:xfrm>
            <a:off x="7013051" y="1680470"/>
            <a:ext cx="425400" cy="510600"/>
          </a:xfrm>
          <a:prstGeom prst="rect">
            <a:avLst/>
          </a:prstGeom>
          <a:noFill/>
          <a:ln>
            <a:noFill/>
          </a:ln>
        </p:spPr>
      </p:pic>
      <p:pic>
        <p:nvPicPr>
          <p:cNvPr id="1041" name="Google Shape;1041;p152"/>
          <p:cNvPicPr preferRelativeResize="0"/>
          <p:nvPr/>
        </p:nvPicPr>
        <p:blipFill rotWithShape="1">
          <a:blip r:embed="rId13">
            <a:alphaModFix/>
          </a:blip>
          <a:srcRect b="0" l="0" r="0" t="0"/>
          <a:stretch/>
        </p:blipFill>
        <p:spPr>
          <a:xfrm>
            <a:off x="3942524" y="2750900"/>
            <a:ext cx="1319700" cy="599100"/>
          </a:xfrm>
          <a:prstGeom prst="rect">
            <a:avLst/>
          </a:prstGeom>
          <a:noFill/>
          <a:ln>
            <a:noFill/>
          </a:ln>
        </p:spPr>
      </p:pic>
      <p:pic>
        <p:nvPicPr>
          <p:cNvPr descr="Icon_RH_Misc_Arrows-Scalable_RGB_Shiny.png" id="1042" name="Google Shape;1042;p152"/>
          <p:cNvPicPr preferRelativeResize="0"/>
          <p:nvPr/>
        </p:nvPicPr>
        <p:blipFill rotWithShape="1">
          <a:blip r:embed="rId14">
            <a:alphaModFix/>
          </a:blip>
          <a:srcRect b="0" l="0" r="0" t="0"/>
          <a:stretch/>
        </p:blipFill>
        <p:spPr>
          <a:xfrm>
            <a:off x="2353727" y="1675475"/>
            <a:ext cx="515100" cy="520500"/>
          </a:xfrm>
          <a:prstGeom prst="rect">
            <a:avLst/>
          </a:prstGeom>
          <a:noFill/>
          <a:ln>
            <a:noFill/>
          </a:ln>
        </p:spPr>
      </p:pic>
      <p:pic>
        <p:nvPicPr>
          <p:cNvPr descr="RH_Icon_Time_Minutes_Polished.png" id="1043" name="Google Shape;1043;p152"/>
          <p:cNvPicPr preferRelativeResize="0"/>
          <p:nvPr/>
        </p:nvPicPr>
        <p:blipFill rotWithShape="1">
          <a:blip r:embed="rId15">
            <a:alphaModFix/>
          </a:blip>
          <a:srcRect b="0" l="0" r="0" t="0"/>
          <a:stretch/>
        </p:blipFill>
        <p:spPr>
          <a:xfrm>
            <a:off x="1724010" y="1666438"/>
            <a:ext cx="538500" cy="538500"/>
          </a:xfrm>
          <a:prstGeom prst="rect">
            <a:avLst/>
          </a:prstGeom>
          <a:noFill/>
          <a:ln>
            <a:noFill/>
          </a:ln>
        </p:spPr>
      </p:pic>
      <p:sp>
        <p:nvSpPr>
          <p:cNvPr id="1044" name="Google Shape;1044;p152"/>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2" name="Shape 4662"/>
        <p:cNvGrpSpPr/>
        <p:nvPr/>
      </p:nvGrpSpPr>
      <p:grpSpPr>
        <a:xfrm>
          <a:off x="0" y="0"/>
          <a:ext cx="0" cy="0"/>
          <a:chOff x="0" y="0"/>
          <a:chExt cx="0" cy="0"/>
        </a:xfrm>
      </p:grpSpPr>
      <p:sp>
        <p:nvSpPr>
          <p:cNvPr id="4663" name="Google Shape;4663;p287"/>
          <p:cNvSpPr/>
          <p:nvPr/>
        </p:nvSpPr>
        <p:spPr>
          <a:xfrm>
            <a:off x="1361638" y="1526177"/>
            <a:ext cx="993000" cy="2934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PROJECT A</a:t>
            </a:r>
            <a:endParaRPr b="1" sz="1100">
              <a:solidFill>
                <a:schemeClr val="dk1"/>
              </a:solidFill>
              <a:latin typeface="Proxima Nova"/>
              <a:ea typeface="Proxima Nova"/>
              <a:cs typeface="Proxima Nova"/>
              <a:sym typeface="Proxima Nova"/>
            </a:endParaRPr>
          </a:p>
          <a:p>
            <a:pPr indent="0" lvl="0" marL="0" rtl="0">
              <a:spcBef>
                <a:spcPts val="0"/>
              </a:spcBef>
              <a:spcAft>
                <a:spcPts val="0"/>
              </a:spcAft>
              <a:buNone/>
            </a:pPr>
            <a:r>
              <a:t/>
            </a:r>
            <a:endParaRPr/>
          </a:p>
        </p:txBody>
      </p:sp>
      <p:sp>
        <p:nvSpPr>
          <p:cNvPr id="4664" name="Google Shape;4664;p28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665" name="Google Shape;4665;p28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NETWORK POLICY</a:t>
            </a:r>
            <a:endParaRPr/>
          </a:p>
        </p:txBody>
      </p:sp>
      <p:sp>
        <p:nvSpPr>
          <p:cNvPr id="4666" name="Google Shape;4666;p287"/>
          <p:cNvSpPr/>
          <p:nvPr/>
        </p:nvSpPr>
        <p:spPr>
          <a:xfrm>
            <a:off x="1631579" y="3129504"/>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4667" name="Google Shape;4667;p287"/>
          <p:cNvSpPr/>
          <p:nvPr/>
        </p:nvSpPr>
        <p:spPr>
          <a:xfrm>
            <a:off x="1631579" y="3661975"/>
            <a:ext cx="458400" cy="458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4668" name="Google Shape;4668;p287"/>
          <p:cNvSpPr/>
          <p:nvPr/>
        </p:nvSpPr>
        <p:spPr>
          <a:xfrm>
            <a:off x="1631579" y="2597033"/>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4669" name="Google Shape;4669;p287"/>
          <p:cNvSpPr/>
          <p:nvPr/>
        </p:nvSpPr>
        <p:spPr>
          <a:xfrm>
            <a:off x="1631579" y="2064562"/>
            <a:ext cx="458400" cy="458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4670" name="Google Shape;4670;p287"/>
          <p:cNvSpPr/>
          <p:nvPr/>
        </p:nvSpPr>
        <p:spPr>
          <a:xfrm>
            <a:off x="3342838" y="1526150"/>
            <a:ext cx="993000" cy="2934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PROJECT B</a:t>
            </a:r>
            <a:endParaRPr b="1" sz="1100">
              <a:solidFill>
                <a:schemeClr val="dk1"/>
              </a:solidFill>
              <a:latin typeface="Proxima Nova"/>
              <a:ea typeface="Proxima Nova"/>
              <a:cs typeface="Proxima Nova"/>
              <a:sym typeface="Proxima Nova"/>
            </a:endParaRPr>
          </a:p>
          <a:p>
            <a:pPr indent="0" lvl="0" marL="0" rtl="0">
              <a:spcBef>
                <a:spcPts val="0"/>
              </a:spcBef>
              <a:spcAft>
                <a:spcPts val="0"/>
              </a:spcAft>
              <a:buNone/>
            </a:pPr>
            <a:r>
              <a:t/>
            </a:r>
            <a:endParaRPr/>
          </a:p>
        </p:txBody>
      </p:sp>
      <p:sp>
        <p:nvSpPr>
          <p:cNvPr id="4671" name="Google Shape;4671;p287"/>
          <p:cNvSpPr/>
          <p:nvPr/>
        </p:nvSpPr>
        <p:spPr>
          <a:xfrm>
            <a:off x="3612779" y="3129504"/>
            <a:ext cx="458400" cy="4584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4672" name="Google Shape;4672;p287"/>
          <p:cNvSpPr/>
          <p:nvPr/>
        </p:nvSpPr>
        <p:spPr>
          <a:xfrm>
            <a:off x="3612779" y="3661975"/>
            <a:ext cx="458400" cy="458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4673" name="Google Shape;4673;p287"/>
          <p:cNvSpPr/>
          <p:nvPr/>
        </p:nvSpPr>
        <p:spPr>
          <a:xfrm>
            <a:off x="3612779" y="2597033"/>
            <a:ext cx="458400" cy="4584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4674" name="Google Shape;4674;p287"/>
          <p:cNvSpPr/>
          <p:nvPr/>
        </p:nvSpPr>
        <p:spPr>
          <a:xfrm>
            <a:off x="3612779" y="2064562"/>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4675" name="Google Shape;4675;p287"/>
          <p:cNvSpPr txBox="1"/>
          <p:nvPr/>
        </p:nvSpPr>
        <p:spPr>
          <a:xfrm>
            <a:off x="4720025" y="1426675"/>
            <a:ext cx="3541500" cy="117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Overpass"/>
                <a:ea typeface="Overpass"/>
                <a:cs typeface="Overpass"/>
                <a:sym typeface="Overpass"/>
              </a:rPr>
              <a:t>Example Policies</a:t>
            </a:r>
            <a:endParaRPr>
              <a:latin typeface="Overpass"/>
              <a:ea typeface="Overpass"/>
              <a:cs typeface="Overpass"/>
              <a:sym typeface="Overpass"/>
            </a:endParaRPr>
          </a:p>
          <a:p>
            <a:pPr indent="-317500" lvl="0" marL="457200" rtl="0">
              <a:spcBef>
                <a:spcPts val="0"/>
              </a:spcBef>
              <a:spcAft>
                <a:spcPts val="0"/>
              </a:spcAft>
              <a:buSzPts val="1400"/>
              <a:buFont typeface="Overpass"/>
              <a:buChar char="●"/>
            </a:pPr>
            <a:r>
              <a:rPr lang="en">
                <a:latin typeface="Overpass"/>
                <a:ea typeface="Overpass"/>
                <a:cs typeface="Overpass"/>
                <a:sym typeface="Overpass"/>
              </a:rPr>
              <a:t>Allow all traffic inside the project</a:t>
            </a:r>
            <a:endParaRPr>
              <a:latin typeface="Overpass"/>
              <a:ea typeface="Overpass"/>
              <a:cs typeface="Overpass"/>
              <a:sym typeface="Overpass"/>
            </a:endParaRPr>
          </a:p>
          <a:p>
            <a:pPr indent="-317500" lvl="0" marL="457200" rtl="0">
              <a:spcBef>
                <a:spcPts val="0"/>
              </a:spcBef>
              <a:spcAft>
                <a:spcPts val="0"/>
              </a:spcAft>
              <a:buSzPts val="1400"/>
              <a:buFont typeface="Overpass"/>
              <a:buChar char="●"/>
            </a:pPr>
            <a:r>
              <a:rPr lang="en">
                <a:solidFill>
                  <a:schemeClr val="dk1"/>
                </a:solidFill>
                <a:latin typeface="Overpass"/>
                <a:ea typeface="Overpass"/>
                <a:cs typeface="Overpass"/>
                <a:sym typeface="Overpass"/>
              </a:rPr>
              <a:t>Allow traffic from green to gray</a:t>
            </a:r>
            <a:endParaRPr>
              <a:latin typeface="Overpass"/>
              <a:ea typeface="Overpass"/>
              <a:cs typeface="Overpass"/>
              <a:sym typeface="Overpass"/>
            </a:endParaRPr>
          </a:p>
          <a:p>
            <a:pPr indent="-317500" lvl="0" marL="457200" rtl="0">
              <a:spcBef>
                <a:spcPts val="0"/>
              </a:spcBef>
              <a:spcAft>
                <a:spcPts val="0"/>
              </a:spcAft>
              <a:buSzPts val="1400"/>
              <a:buFont typeface="Overpass"/>
              <a:buChar char="●"/>
            </a:pPr>
            <a:r>
              <a:rPr lang="en">
                <a:latin typeface="Overpass"/>
                <a:ea typeface="Overpass"/>
                <a:cs typeface="Overpass"/>
                <a:sym typeface="Overpass"/>
              </a:rPr>
              <a:t>Allow traffic to purple on 8080</a:t>
            </a:r>
            <a:endParaRPr>
              <a:latin typeface="Overpass"/>
              <a:ea typeface="Overpass"/>
              <a:cs typeface="Overpass"/>
              <a:sym typeface="Overpass"/>
            </a:endParaRPr>
          </a:p>
        </p:txBody>
      </p:sp>
      <p:cxnSp>
        <p:nvCxnSpPr>
          <p:cNvPr id="4676" name="Google Shape;4676;p287"/>
          <p:cNvCxnSpPr>
            <a:stCxn id="4666" idx="1"/>
            <a:endCxn id="4668" idx="1"/>
          </p:cNvCxnSpPr>
          <p:nvPr/>
        </p:nvCxnSpPr>
        <p:spPr>
          <a:xfrm flipH="1" rot="10800000">
            <a:off x="1631579" y="2826204"/>
            <a:ext cx="600" cy="532500"/>
          </a:xfrm>
          <a:prstGeom prst="bentConnector3">
            <a:avLst>
              <a:gd fmla="val -79400686" name="adj1"/>
            </a:avLst>
          </a:prstGeom>
          <a:noFill/>
          <a:ln cap="flat" cmpd="sng" w="9525">
            <a:solidFill>
              <a:schemeClr val="dk2"/>
            </a:solidFill>
            <a:prstDash val="dot"/>
            <a:round/>
            <a:headEnd len="med" w="med" type="none"/>
            <a:tailEnd len="med" w="med" type="triangle"/>
          </a:ln>
        </p:spPr>
      </p:cxnSp>
      <p:sp>
        <p:nvSpPr>
          <p:cNvPr id="4677" name="Google Shape;4677;p287"/>
          <p:cNvSpPr txBox="1"/>
          <p:nvPr/>
        </p:nvSpPr>
        <p:spPr>
          <a:xfrm>
            <a:off x="919721" y="2832501"/>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cxnSp>
        <p:nvCxnSpPr>
          <p:cNvPr id="4678" name="Google Shape;4678;p287"/>
          <p:cNvCxnSpPr>
            <a:endCxn id="4671" idx="1"/>
          </p:cNvCxnSpPr>
          <p:nvPr/>
        </p:nvCxnSpPr>
        <p:spPr>
          <a:xfrm flipH="1" rot="10800000">
            <a:off x="2097179" y="3358704"/>
            <a:ext cx="1515600" cy="445200"/>
          </a:xfrm>
          <a:prstGeom prst="bentConnector3">
            <a:avLst>
              <a:gd fmla="val 50000" name="adj1"/>
            </a:avLst>
          </a:prstGeom>
          <a:noFill/>
          <a:ln cap="flat" cmpd="sng" w="9525">
            <a:solidFill>
              <a:schemeClr val="dk2"/>
            </a:solidFill>
            <a:prstDash val="dot"/>
            <a:round/>
            <a:headEnd len="med" w="med" type="none"/>
            <a:tailEnd len="med" w="med" type="triangle"/>
          </a:ln>
        </p:spPr>
      </p:cxnSp>
      <p:cxnSp>
        <p:nvCxnSpPr>
          <p:cNvPr id="4679" name="Google Shape;4679;p287"/>
          <p:cNvCxnSpPr>
            <a:stCxn id="4668" idx="3"/>
            <a:endCxn id="4673" idx="1"/>
          </p:cNvCxnSpPr>
          <p:nvPr/>
        </p:nvCxnSpPr>
        <p:spPr>
          <a:xfrm>
            <a:off x="2089979" y="2826233"/>
            <a:ext cx="1522800" cy="600"/>
          </a:xfrm>
          <a:prstGeom prst="bentConnector3">
            <a:avLst>
              <a:gd fmla="val 50000" name="adj1"/>
            </a:avLst>
          </a:prstGeom>
          <a:noFill/>
          <a:ln cap="flat" cmpd="sng" w="9525">
            <a:solidFill>
              <a:schemeClr val="dk2"/>
            </a:solidFill>
            <a:prstDash val="dot"/>
            <a:round/>
            <a:headEnd len="med" w="med" type="none"/>
            <a:tailEnd len="med" w="med" type="triangle"/>
          </a:ln>
        </p:spPr>
      </p:cxnSp>
      <p:sp>
        <p:nvSpPr>
          <p:cNvPr id="4680" name="Google Shape;4680;p287"/>
          <p:cNvSpPr txBox="1"/>
          <p:nvPr/>
        </p:nvSpPr>
        <p:spPr>
          <a:xfrm>
            <a:off x="2612673" y="3365901"/>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cxnSp>
        <p:nvCxnSpPr>
          <p:cNvPr id="4681" name="Google Shape;4681;p287"/>
          <p:cNvCxnSpPr/>
          <p:nvPr/>
        </p:nvCxnSpPr>
        <p:spPr>
          <a:xfrm rot="10800000">
            <a:off x="2089975" y="2192575"/>
            <a:ext cx="1522800" cy="0"/>
          </a:xfrm>
          <a:prstGeom prst="straightConnector1">
            <a:avLst/>
          </a:prstGeom>
          <a:noFill/>
          <a:ln cap="flat" cmpd="sng" w="9525">
            <a:solidFill>
              <a:schemeClr val="dk2"/>
            </a:solidFill>
            <a:prstDash val="dot"/>
            <a:round/>
            <a:headEnd len="med" w="med" type="none"/>
            <a:tailEnd len="med" w="med" type="triangle"/>
          </a:ln>
        </p:spPr>
      </p:cxnSp>
      <p:sp>
        <p:nvSpPr>
          <p:cNvPr id="4682" name="Google Shape;4682;p287"/>
          <p:cNvSpPr/>
          <p:nvPr/>
        </p:nvSpPr>
        <p:spPr>
          <a:xfrm>
            <a:off x="2371814" y="2116725"/>
            <a:ext cx="235200" cy="1275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83" name="Google Shape;4683;p287"/>
          <p:cNvCxnSpPr/>
          <p:nvPr/>
        </p:nvCxnSpPr>
        <p:spPr>
          <a:xfrm rot="10800000">
            <a:off x="2089975" y="2395575"/>
            <a:ext cx="1522800" cy="0"/>
          </a:xfrm>
          <a:prstGeom prst="straightConnector1">
            <a:avLst/>
          </a:prstGeom>
          <a:noFill/>
          <a:ln cap="flat" cmpd="sng" w="9525">
            <a:solidFill>
              <a:schemeClr val="dk2"/>
            </a:solidFill>
            <a:prstDash val="dot"/>
            <a:round/>
            <a:headEnd len="med" w="med" type="none"/>
            <a:tailEnd len="med" w="med" type="triangle"/>
          </a:ln>
        </p:spPr>
      </p:cxnSp>
      <p:sp>
        <p:nvSpPr>
          <p:cNvPr id="4684" name="Google Shape;4684;p287"/>
          <p:cNvSpPr/>
          <p:nvPr/>
        </p:nvSpPr>
        <p:spPr>
          <a:xfrm>
            <a:off x="2371814" y="2345325"/>
            <a:ext cx="235200" cy="1275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85" name="Google Shape;4685;p287"/>
          <p:cNvSpPr txBox="1"/>
          <p:nvPr/>
        </p:nvSpPr>
        <p:spPr>
          <a:xfrm>
            <a:off x="2292256" y="2040850"/>
            <a:ext cx="5238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latin typeface="Proxima Nova"/>
                <a:ea typeface="Proxima Nova"/>
                <a:cs typeface="Proxima Nova"/>
                <a:sym typeface="Proxima Nova"/>
              </a:rPr>
              <a:t>8080</a:t>
            </a:r>
            <a:endParaRPr sz="700">
              <a:latin typeface="Proxima Nova"/>
              <a:ea typeface="Proxima Nova"/>
              <a:cs typeface="Proxima Nova"/>
              <a:sym typeface="Proxima Nova"/>
            </a:endParaRPr>
          </a:p>
        </p:txBody>
      </p:sp>
      <p:sp>
        <p:nvSpPr>
          <p:cNvPr id="4686" name="Google Shape;4686;p287"/>
          <p:cNvSpPr txBox="1"/>
          <p:nvPr/>
        </p:nvSpPr>
        <p:spPr>
          <a:xfrm>
            <a:off x="2292256" y="2244154"/>
            <a:ext cx="5238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latin typeface="Proxima Nova"/>
                <a:ea typeface="Proxima Nova"/>
                <a:cs typeface="Proxima Nova"/>
                <a:sym typeface="Proxima Nova"/>
              </a:rPr>
              <a:t>5432</a:t>
            </a:r>
            <a:endParaRPr sz="700">
              <a:latin typeface="Proxima Nova"/>
              <a:ea typeface="Proxima Nova"/>
              <a:cs typeface="Proxima Nova"/>
              <a:sym typeface="Proxima Nova"/>
            </a:endParaRPr>
          </a:p>
        </p:txBody>
      </p:sp>
      <p:sp>
        <p:nvSpPr>
          <p:cNvPr id="4687" name="Google Shape;4687;p287"/>
          <p:cNvSpPr/>
          <p:nvPr/>
        </p:nvSpPr>
        <p:spPr>
          <a:xfrm>
            <a:off x="2738775" y="2300589"/>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200"/>
          </a:p>
        </p:txBody>
      </p:sp>
      <p:sp>
        <p:nvSpPr>
          <p:cNvPr id="4688" name="Google Shape;4688;p287"/>
          <p:cNvSpPr txBox="1"/>
          <p:nvPr/>
        </p:nvSpPr>
        <p:spPr>
          <a:xfrm>
            <a:off x="2612673" y="1960573"/>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1800">
              <a:solidFill>
                <a:srgbClr val="92D400"/>
              </a:solidFill>
              <a:latin typeface="Proxima Nova"/>
              <a:ea typeface="Proxima Nova"/>
              <a:cs typeface="Proxima Nova"/>
              <a:sym typeface="Proxima Nova"/>
            </a:endParaRPr>
          </a:p>
        </p:txBody>
      </p:sp>
      <p:sp>
        <p:nvSpPr>
          <p:cNvPr id="4689" name="Google Shape;4689;p287"/>
          <p:cNvSpPr/>
          <p:nvPr/>
        </p:nvSpPr>
        <p:spPr>
          <a:xfrm>
            <a:off x="2738775" y="2724061"/>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200"/>
          </a:p>
        </p:txBody>
      </p:sp>
      <p:sp>
        <p:nvSpPr>
          <p:cNvPr id="4690" name="Google Shape;4690;p287"/>
          <p:cNvSpPr txBox="1"/>
          <p:nvPr/>
        </p:nvSpPr>
        <p:spPr>
          <a:xfrm>
            <a:off x="4819187" y="2638221"/>
            <a:ext cx="3306900" cy="1824000"/>
          </a:xfrm>
          <a:prstGeom prst="rect">
            <a:avLst/>
          </a:prstGeom>
          <a:solidFill>
            <a:srgbClr val="434343"/>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F3F3F3"/>
                </a:solidFill>
                <a:latin typeface="Consolas"/>
                <a:ea typeface="Consolas"/>
                <a:cs typeface="Consolas"/>
                <a:sym typeface="Consolas"/>
              </a:rPr>
              <a:t>apiVersion: extensions/v1beta1</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kind: NetworkPolicy</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metadata:</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  name: allow-to-purple-on-8080</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spec:</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  podSelector:</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    matchLabels:</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      color: purple</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  ingress:</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  - ports:</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    - protocol: tcp</a:t>
            </a:r>
            <a:endParaRPr sz="900">
              <a:solidFill>
                <a:srgbClr val="F3F3F3"/>
              </a:solidFill>
              <a:latin typeface="Consolas"/>
              <a:ea typeface="Consolas"/>
              <a:cs typeface="Consolas"/>
              <a:sym typeface="Consolas"/>
            </a:endParaRPr>
          </a:p>
          <a:p>
            <a:pPr indent="0" lvl="0" marL="0" rtl="0">
              <a:spcBef>
                <a:spcPts val="0"/>
              </a:spcBef>
              <a:spcAft>
                <a:spcPts val="0"/>
              </a:spcAft>
              <a:buNone/>
            </a:pPr>
            <a:r>
              <a:rPr lang="en" sz="900">
                <a:solidFill>
                  <a:srgbClr val="F3F3F3"/>
                </a:solidFill>
                <a:latin typeface="Consolas"/>
                <a:ea typeface="Consolas"/>
                <a:cs typeface="Consolas"/>
                <a:sym typeface="Consolas"/>
              </a:rPr>
              <a:t>      port: 8080</a:t>
            </a:r>
            <a:endParaRPr sz="1000">
              <a:solidFill>
                <a:srgbClr val="F3F3F3"/>
              </a:solidFill>
              <a:latin typeface="Consolas"/>
              <a:ea typeface="Consolas"/>
              <a:cs typeface="Consolas"/>
              <a:sym typeface="Consolas"/>
            </a:endParaRPr>
          </a:p>
          <a:p>
            <a:pPr indent="0" lvl="0" marL="0" rtl="0">
              <a:spcBef>
                <a:spcPts val="0"/>
              </a:spcBef>
              <a:spcAft>
                <a:spcPts val="0"/>
              </a:spcAft>
              <a:buNone/>
            </a:pPr>
            <a:r>
              <a:t/>
            </a:r>
            <a:endParaRPr sz="900">
              <a:solidFill>
                <a:srgbClr val="F3F3F3"/>
              </a:solidFill>
              <a:latin typeface="Consolas"/>
              <a:ea typeface="Consolas"/>
              <a:cs typeface="Consolas"/>
              <a:sym typeface="Consolas"/>
            </a:endParaRPr>
          </a:p>
        </p:txBody>
      </p:sp>
      <p:cxnSp>
        <p:nvCxnSpPr>
          <p:cNvPr id="4691" name="Google Shape;4691;p287"/>
          <p:cNvCxnSpPr/>
          <p:nvPr/>
        </p:nvCxnSpPr>
        <p:spPr>
          <a:xfrm>
            <a:off x="2089979" y="3960061"/>
            <a:ext cx="1522800" cy="0"/>
          </a:xfrm>
          <a:prstGeom prst="straightConnector1">
            <a:avLst/>
          </a:prstGeom>
          <a:noFill/>
          <a:ln cap="flat" cmpd="sng" w="9525">
            <a:solidFill>
              <a:schemeClr val="dk2"/>
            </a:solidFill>
            <a:prstDash val="dot"/>
            <a:round/>
            <a:headEnd len="med" w="med" type="none"/>
            <a:tailEnd len="med" w="med" type="triangle"/>
          </a:ln>
        </p:spPr>
      </p:cxnSp>
      <p:sp>
        <p:nvSpPr>
          <p:cNvPr id="4692" name="Google Shape;4692;p287"/>
          <p:cNvSpPr/>
          <p:nvPr/>
        </p:nvSpPr>
        <p:spPr>
          <a:xfrm>
            <a:off x="2738775" y="3851753"/>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200"/>
          </a:p>
        </p:txBody>
      </p:sp>
      <p:cxnSp>
        <p:nvCxnSpPr>
          <p:cNvPr id="4693" name="Google Shape;4693;p287"/>
          <p:cNvCxnSpPr>
            <a:stCxn id="4666" idx="1"/>
            <a:endCxn id="4667" idx="1"/>
          </p:cNvCxnSpPr>
          <p:nvPr/>
        </p:nvCxnSpPr>
        <p:spPr>
          <a:xfrm>
            <a:off x="1631579" y="3358704"/>
            <a:ext cx="600" cy="532500"/>
          </a:xfrm>
          <a:prstGeom prst="bentConnector3">
            <a:avLst>
              <a:gd fmla="val -79304853" name="adj1"/>
            </a:avLst>
          </a:prstGeom>
          <a:noFill/>
          <a:ln cap="flat" cmpd="sng" w="9525">
            <a:solidFill>
              <a:schemeClr val="dk2"/>
            </a:solidFill>
            <a:prstDash val="dot"/>
            <a:round/>
            <a:headEnd len="med" w="med" type="none"/>
            <a:tailEnd len="med" w="med" type="triangle"/>
          </a:ln>
        </p:spPr>
      </p:cxnSp>
      <p:sp>
        <p:nvSpPr>
          <p:cNvPr id="4694" name="Google Shape;4694;p287"/>
          <p:cNvSpPr txBox="1"/>
          <p:nvPr/>
        </p:nvSpPr>
        <p:spPr>
          <a:xfrm>
            <a:off x="919721" y="3434447"/>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8" name="Shape 4698"/>
        <p:cNvGrpSpPr/>
        <p:nvPr/>
      </p:nvGrpSpPr>
      <p:grpSpPr>
        <a:xfrm>
          <a:off x="0" y="0"/>
          <a:ext cx="0" cy="0"/>
          <a:chOff x="0" y="0"/>
          <a:chExt cx="0" cy="0"/>
        </a:xfrm>
      </p:grpSpPr>
      <p:sp>
        <p:nvSpPr>
          <p:cNvPr id="4699" name="Google Shape;4699;p288"/>
          <p:cNvSpPr txBox="1"/>
          <p:nvPr/>
        </p:nvSpPr>
        <p:spPr>
          <a:xfrm>
            <a:off x="2194200" y="1254925"/>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Container to Container on the Same Host</a:t>
            </a:r>
            <a:endParaRPr sz="1800">
              <a:latin typeface="Overpass"/>
              <a:ea typeface="Overpass"/>
              <a:cs typeface="Overpass"/>
              <a:sym typeface="Overpass"/>
            </a:endParaRPr>
          </a:p>
        </p:txBody>
      </p:sp>
      <p:sp>
        <p:nvSpPr>
          <p:cNvPr id="4700" name="Google Shape;4700;p28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701" name="Google Shape;4701;p28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OVS PACKET FLOW </a:t>
            </a:r>
            <a:endParaRPr/>
          </a:p>
        </p:txBody>
      </p:sp>
      <p:sp>
        <p:nvSpPr>
          <p:cNvPr id="4702" name="Google Shape;4702;p288"/>
          <p:cNvSpPr/>
          <p:nvPr/>
        </p:nvSpPr>
        <p:spPr>
          <a:xfrm>
            <a:off x="2078625" y="2071025"/>
            <a:ext cx="5152200" cy="1858800"/>
          </a:xfrm>
          <a:prstGeom prst="rect">
            <a:avLst/>
          </a:prstGeom>
          <a:solidFill>
            <a:srgbClr val="CCCCCC"/>
          </a:solid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a:t>
            </a:r>
            <a:endParaRPr sz="1200">
              <a:solidFill>
                <a:schemeClr val="dk1"/>
              </a:solidFill>
              <a:latin typeface="Proxima Nova"/>
              <a:ea typeface="Proxima Nova"/>
              <a:cs typeface="Proxima Nova"/>
              <a:sym typeface="Proxima Nova"/>
            </a:endParaRPr>
          </a:p>
        </p:txBody>
      </p:sp>
      <p:sp>
        <p:nvSpPr>
          <p:cNvPr id="4703" name="Google Shape;4703;p288"/>
          <p:cNvSpPr/>
          <p:nvPr/>
        </p:nvSpPr>
        <p:spPr>
          <a:xfrm>
            <a:off x="2355836" y="245097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4704" name="Google Shape;4704;p288"/>
          <p:cNvSpPr/>
          <p:nvPr/>
        </p:nvSpPr>
        <p:spPr>
          <a:xfrm>
            <a:off x="3271391" y="25306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4705" name="Google Shape;4705;p288"/>
          <p:cNvSpPr/>
          <p:nvPr/>
        </p:nvSpPr>
        <p:spPr>
          <a:xfrm>
            <a:off x="4363170" y="2955587"/>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4706" name="Google Shape;4706;p288"/>
          <p:cNvSpPr txBox="1"/>
          <p:nvPr/>
        </p:nvSpPr>
        <p:spPr>
          <a:xfrm>
            <a:off x="6402662" y="3178832"/>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4707" name="Google Shape;4707;p288"/>
          <p:cNvSpPr/>
          <p:nvPr/>
        </p:nvSpPr>
        <p:spPr>
          <a:xfrm rot="-5400000">
            <a:off x="6891900" y="2892575"/>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708" name="Google Shape;4708;p288"/>
          <p:cNvSpPr txBox="1"/>
          <p:nvPr/>
        </p:nvSpPr>
        <p:spPr>
          <a:xfrm>
            <a:off x="6813706" y="2974223"/>
            <a:ext cx="471300" cy="20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4709" name="Google Shape;4709;p288"/>
          <p:cNvCxnSpPr>
            <a:stCxn id="4703" idx="3"/>
            <a:endCxn id="4704" idx="1"/>
          </p:cNvCxnSpPr>
          <p:nvPr/>
        </p:nvCxnSpPr>
        <p:spPr>
          <a:xfrm>
            <a:off x="2903036" y="2703275"/>
            <a:ext cx="368400" cy="0"/>
          </a:xfrm>
          <a:prstGeom prst="straightConnector1">
            <a:avLst/>
          </a:prstGeom>
          <a:noFill/>
          <a:ln cap="flat" cmpd="sng" w="19050">
            <a:solidFill>
              <a:srgbClr val="3F9C35"/>
            </a:solidFill>
            <a:prstDash val="solid"/>
            <a:round/>
            <a:headEnd len="med" w="med" type="none"/>
            <a:tailEnd len="med" w="med" type="triangle"/>
          </a:ln>
        </p:spPr>
      </p:cxnSp>
      <p:sp>
        <p:nvSpPr>
          <p:cNvPr id="4710" name="Google Shape;4710;p288"/>
          <p:cNvSpPr/>
          <p:nvPr/>
        </p:nvSpPr>
        <p:spPr>
          <a:xfrm>
            <a:off x="2355836" y="325940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800">
              <a:solidFill>
                <a:srgbClr val="FFFFFF"/>
              </a:solidFill>
              <a:latin typeface="Proxima Nova"/>
              <a:ea typeface="Proxima Nova"/>
              <a:cs typeface="Proxima Nova"/>
              <a:sym typeface="Proxima Nova"/>
            </a:endParaRPr>
          </a:p>
        </p:txBody>
      </p:sp>
      <p:sp>
        <p:nvSpPr>
          <p:cNvPr id="4711" name="Google Shape;4711;p288"/>
          <p:cNvSpPr/>
          <p:nvPr/>
        </p:nvSpPr>
        <p:spPr>
          <a:xfrm>
            <a:off x="3271391" y="333905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veth1</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10.1.15.3/24</a:t>
            </a:r>
            <a:endParaRPr sz="700">
              <a:solidFill>
                <a:srgbClr val="FFFFFF"/>
              </a:solidFill>
              <a:latin typeface="Proxima Nova"/>
              <a:ea typeface="Proxima Nova"/>
              <a:cs typeface="Proxima Nova"/>
              <a:sym typeface="Proxima Nova"/>
            </a:endParaRPr>
          </a:p>
        </p:txBody>
      </p:sp>
      <p:cxnSp>
        <p:nvCxnSpPr>
          <p:cNvPr id="4712" name="Google Shape;4712;p288"/>
          <p:cNvCxnSpPr>
            <a:stCxn id="4704" idx="3"/>
            <a:endCxn id="4705" idx="0"/>
          </p:cNvCxnSpPr>
          <p:nvPr/>
        </p:nvCxnSpPr>
        <p:spPr>
          <a:xfrm>
            <a:off x="4053791" y="2703275"/>
            <a:ext cx="700500" cy="252300"/>
          </a:xfrm>
          <a:prstGeom prst="bentConnector2">
            <a:avLst/>
          </a:prstGeom>
          <a:noFill/>
          <a:ln cap="flat" cmpd="sng" w="19050">
            <a:solidFill>
              <a:srgbClr val="3F9C35"/>
            </a:solidFill>
            <a:prstDash val="solid"/>
            <a:round/>
            <a:headEnd len="med" w="med" type="none"/>
            <a:tailEnd len="med" w="med" type="triangle"/>
          </a:ln>
        </p:spPr>
      </p:cxnSp>
      <p:cxnSp>
        <p:nvCxnSpPr>
          <p:cNvPr id="4713" name="Google Shape;4713;p288"/>
          <p:cNvCxnSpPr>
            <a:stCxn id="4705" idx="2"/>
            <a:endCxn id="4711" idx="3"/>
          </p:cNvCxnSpPr>
          <p:nvPr/>
        </p:nvCxnSpPr>
        <p:spPr>
          <a:xfrm rot="5400000">
            <a:off x="4298670" y="3056087"/>
            <a:ext cx="210900" cy="700500"/>
          </a:xfrm>
          <a:prstGeom prst="bentConnector2">
            <a:avLst/>
          </a:prstGeom>
          <a:noFill/>
          <a:ln cap="flat" cmpd="sng" w="19050">
            <a:solidFill>
              <a:srgbClr val="3F9C35"/>
            </a:solidFill>
            <a:prstDash val="solid"/>
            <a:round/>
            <a:headEnd len="med" w="med" type="none"/>
            <a:tailEnd len="med" w="med" type="triangle"/>
          </a:ln>
        </p:spPr>
      </p:cxnSp>
      <p:cxnSp>
        <p:nvCxnSpPr>
          <p:cNvPr id="4714" name="Google Shape;4714;p288"/>
          <p:cNvCxnSpPr>
            <a:stCxn id="4711" idx="1"/>
            <a:endCxn id="4710" idx="3"/>
          </p:cNvCxnSpPr>
          <p:nvPr/>
        </p:nvCxnSpPr>
        <p:spPr>
          <a:xfrm rot="10800000">
            <a:off x="2902991" y="3511700"/>
            <a:ext cx="368400" cy="0"/>
          </a:xfrm>
          <a:prstGeom prst="straightConnector1">
            <a:avLst/>
          </a:prstGeom>
          <a:noFill/>
          <a:ln cap="flat" cmpd="sng" w="19050">
            <a:solidFill>
              <a:srgbClr val="3F9C35"/>
            </a:solidFill>
            <a:prstDash val="solid"/>
            <a:round/>
            <a:headEnd len="med" w="med" type="none"/>
            <a:tailEnd len="med" w="med" type="triangle"/>
          </a:ln>
        </p:spPr>
      </p:cxnSp>
      <p:sp>
        <p:nvSpPr>
          <p:cNvPr id="4715" name="Google Shape;4715;p288"/>
          <p:cNvSpPr/>
          <p:nvPr/>
        </p:nvSpPr>
        <p:spPr>
          <a:xfrm>
            <a:off x="5506170" y="2955587"/>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cxnSp>
        <p:nvCxnSpPr>
          <p:cNvPr id="4716" name="Google Shape;4716;p288"/>
          <p:cNvCxnSpPr>
            <a:stCxn id="4705" idx="3"/>
            <a:endCxn id="4715" idx="1"/>
          </p:cNvCxnSpPr>
          <p:nvPr/>
        </p:nvCxnSpPr>
        <p:spPr>
          <a:xfrm>
            <a:off x="5145570" y="3128237"/>
            <a:ext cx="360600" cy="0"/>
          </a:xfrm>
          <a:prstGeom prst="straightConnector1">
            <a:avLst/>
          </a:prstGeom>
          <a:noFill/>
          <a:ln cap="flat" cmpd="sng" w="9525">
            <a:solidFill>
              <a:schemeClr val="dk2"/>
            </a:solidFill>
            <a:prstDash val="solid"/>
            <a:round/>
            <a:headEnd len="med" w="med" type="none"/>
            <a:tailEnd len="med" w="med" type="none"/>
          </a:ln>
        </p:spPr>
      </p:cxnSp>
      <p:cxnSp>
        <p:nvCxnSpPr>
          <p:cNvPr id="4717" name="Google Shape;4717;p288"/>
          <p:cNvCxnSpPr>
            <a:stCxn id="4715" idx="3"/>
            <a:endCxn id="4707" idx="3"/>
          </p:cNvCxnSpPr>
          <p:nvPr/>
        </p:nvCxnSpPr>
        <p:spPr>
          <a:xfrm>
            <a:off x="6288570" y="3128237"/>
            <a:ext cx="471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1" name="Shape 4721"/>
        <p:cNvGrpSpPr/>
        <p:nvPr/>
      </p:nvGrpSpPr>
      <p:grpSpPr>
        <a:xfrm>
          <a:off x="0" y="0"/>
          <a:ext cx="0" cy="0"/>
          <a:chOff x="0" y="0"/>
          <a:chExt cx="0" cy="0"/>
        </a:xfrm>
      </p:grpSpPr>
      <p:sp>
        <p:nvSpPr>
          <p:cNvPr id="4722" name="Google Shape;4722;p289"/>
          <p:cNvSpPr/>
          <p:nvPr/>
        </p:nvSpPr>
        <p:spPr>
          <a:xfrm>
            <a:off x="1940150" y="3160000"/>
            <a:ext cx="5245500" cy="1104600"/>
          </a:xfrm>
          <a:prstGeom prst="rect">
            <a:avLst/>
          </a:prstGeom>
          <a:solidFill>
            <a:srgbClr val="CCCCCC"/>
          </a:solid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2</a:t>
            </a:r>
            <a:endParaRPr sz="1200">
              <a:solidFill>
                <a:schemeClr val="dk1"/>
              </a:solidFill>
              <a:latin typeface="Proxima Nova"/>
              <a:ea typeface="Proxima Nova"/>
              <a:cs typeface="Proxima Nova"/>
              <a:sym typeface="Proxima Nova"/>
            </a:endParaRPr>
          </a:p>
        </p:txBody>
      </p:sp>
      <p:sp>
        <p:nvSpPr>
          <p:cNvPr id="4723" name="Google Shape;4723;p289"/>
          <p:cNvSpPr/>
          <p:nvPr/>
        </p:nvSpPr>
        <p:spPr>
          <a:xfrm>
            <a:off x="1940150" y="1834725"/>
            <a:ext cx="52455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4724" name="Google Shape;4724;p28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725" name="Google Shape;4725;p28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OVS PACKET FLOW </a:t>
            </a:r>
            <a:endParaRPr/>
          </a:p>
        </p:txBody>
      </p:sp>
      <p:sp>
        <p:nvSpPr>
          <p:cNvPr id="4726" name="Google Shape;4726;p289"/>
          <p:cNvSpPr/>
          <p:nvPr/>
        </p:nvSpPr>
        <p:spPr>
          <a:xfrm>
            <a:off x="2217361" y="221467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4727" name="Google Shape;4727;p289"/>
          <p:cNvSpPr/>
          <p:nvPr/>
        </p:nvSpPr>
        <p:spPr>
          <a:xfrm>
            <a:off x="3056716" y="22943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4728" name="Google Shape;4728;p289"/>
          <p:cNvSpPr/>
          <p:nvPr/>
        </p:nvSpPr>
        <p:spPr>
          <a:xfrm>
            <a:off x="4131270" y="22943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4729" name="Google Shape;4729;p289"/>
          <p:cNvSpPr/>
          <p:nvPr/>
        </p:nvSpPr>
        <p:spPr>
          <a:xfrm>
            <a:off x="5205825" y="22943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4730" name="Google Shape;4730;p289"/>
          <p:cNvSpPr/>
          <p:nvPr/>
        </p:nvSpPr>
        <p:spPr>
          <a:xfrm>
            <a:off x="2217361" y="3531891"/>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700">
              <a:solidFill>
                <a:srgbClr val="FFFFFF"/>
              </a:solidFill>
              <a:latin typeface="Proxima Nova"/>
              <a:ea typeface="Proxima Nova"/>
              <a:cs typeface="Proxima Nova"/>
              <a:sym typeface="Proxima Nova"/>
            </a:endParaRPr>
          </a:p>
        </p:txBody>
      </p:sp>
      <p:sp>
        <p:nvSpPr>
          <p:cNvPr id="4731" name="Google Shape;4731;p289"/>
          <p:cNvSpPr/>
          <p:nvPr/>
        </p:nvSpPr>
        <p:spPr>
          <a:xfrm>
            <a:off x="3056716" y="36115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10.1.20.2/24</a:t>
            </a:r>
            <a:endParaRPr sz="700">
              <a:solidFill>
                <a:srgbClr val="FFFFFF"/>
              </a:solidFill>
              <a:latin typeface="Proxima Nova"/>
              <a:ea typeface="Proxima Nova"/>
              <a:cs typeface="Proxima Nova"/>
              <a:sym typeface="Proxima Nova"/>
            </a:endParaRPr>
          </a:p>
        </p:txBody>
      </p:sp>
      <p:sp>
        <p:nvSpPr>
          <p:cNvPr id="4732" name="Google Shape;4732;p289"/>
          <p:cNvSpPr/>
          <p:nvPr/>
        </p:nvSpPr>
        <p:spPr>
          <a:xfrm>
            <a:off x="4131270" y="36115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10.1.20.1/24</a:t>
            </a:r>
            <a:endParaRPr sz="700">
              <a:solidFill>
                <a:srgbClr val="FFFFFF"/>
              </a:solidFill>
              <a:latin typeface="Proxima Nova"/>
              <a:ea typeface="Proxima Nova"/>
              <a:cs typeface="Proxima Nova"/>
              <a:sym typeface="Proxima Nova"/>
            </a:endParaRPr>
          </a:p>
        </p:txBody>
      </p:sp>
      <p:sp>
        <p:nvSpPr>
          <p:cNvPr id="4733" name="Google Shape;4733;p289"/>
          <p:cNvSpPr/>
          <p:nvPr/>
        </p:nvSpPr>
        <p:spPr>
          <a:xfrm>
            <a:off x="5205825" y="36115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4734" name="Google Shape;4734;p289"/>
          <p:cNvSpPr txBox="1"/>
          <p:nvPr/>
        </p:nvSpPr>
        <p:spPr>
          <a:xfrm>
            <a:off x="6340387" y="2536764"/>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4735" name="Google Shape;4735;p289"/>
          <p:cNvSpPr/>
          <p:nvPr/>
        </p:nvSpPr>
        <p:spPr>
          <a:xfrm rot="-5400000">
            <a:off x="6846925" y="2231325"/>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736" name="Google Shape;4736;p289"/>
          <p:cNvSpPr txBox="1"/>
          <p:nvPr/>
        </p:nvSpPr>
        <p:spPr>
          <a:xfrm>
            <a:off x="6751431" y="2307862"/>
            <a:ext cx="471300" cy="20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sp>
        <p:nvSpPr>
          <p:cNvPr id="4737" name="Google Shape;4737;p289"/>
          <p:cNvSpPr txBox="1"/>
          <p:nvPr/>
        </p:nvSpPr>
        <p:spPr>
          <a:xfrm>
            <a:off x="6340387" y="3848676"/>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192.168.0.200</a:t>
            </a:r>
            <a:endParaRPr sz="800">
              <a:latin typeface="Proxima Nova"/>
              <a:ea typeface="Proxima Nova"/>
              <a:cs typeface="Proxima Nova"/>
              <a:sym typeface="Proxima Nova"/>
            </a:endParaRPr>
          </a:p>
        </p:txBody>
      </p:sp>
      <p:sp>
        <p:nvSpPr>
          <p:cNvPr id="4738" name="Google Shape;4738;p289"/>
          <p:cNvSpPr/>
          <p:nvPr/>
        </p:nvSpPr>
        <p:spPr>
          <a:xfrm rot="-5400000">
            <a:off x="6846925" y="3548541"/>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739" name="Google Shape;4739;p289"/>
          <p:cNvSpPr txBox="1"/>
          <p:nvPr/>
        </p:nvSpPr>
        <p:spPr>
          <a:xfrm>
            <a:off x="6767943" y="3627555"/>
            <a:ext cx="471300" cy="20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4740" name="Google Shape;4740;p289"/>
          <p:cNvCxnSpPr>
            <a:stCxn id="4726" idx="3"/>
            <a:endCxn id="4727" idx="1"/>
          </p:cNvCxnSpPr>
          <p:nvPr/>
        </p:nvCxnSpPr>
        <p:spPr>
          <a:xfrm>
            <a:off x="2764561" y="24669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4741" name="Google Shape;4741;p289"/>
          <p:cNvCxnSpPr>
            <a:stCxn id="4727" idx="3"/>
            <a:endCxn id="4728" idx="1"/>
          </p:cNvCxnSpPr>
          <p:nvPr/>
        </p:nvCxnSpPr>
        <p:spPr>
          <a:xfrm>
            <a:off x="3839116" y="24669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4742" name="Google Shape;4742;p289"/>
          <p:cNvCxnSpPr>
            <a:stCxn id="4728" idx="3"/>
            <a:endCxn id="4729" idx="1"/>
          </p:cNvCxnSpPr>
          <p:nvPr/>
        </p:nvCxnSpPr>
        <p:spPr>
          <a:xfrm>
            <a:off x="4913670" y="24669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4743" name="Google Shape;4743;p289"/>
          <p:cNvCxnSpPr>
            <a:stCxn id="4730" idx="3"/>
            <a:endCxn id="4731" idx="1"/>
          </p:cNvCxnSpPr>
          <p:nvPr/>
        </p:nvCxnSpPr>
        <p:spPr>
          <a:xfrm>
            <a:off x="2764561" y="3784191"/>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4744" name="Google Shape;4744;p289"/>
          <p:cNvCxnSpPr>
            <a:stCxn id="4731" idx="3"/>
            <a:endCxn id="4732" idx="1"/>
          </p:cNvCxnSpPr>
          <p:nvPr/>
        </p:nvCxnSpPr>
        <p:spPr>
          <a:xfrm>
            <a:off x="3839116" y="3784191"/>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4745" name="Google Shape;4745;p289"/>
          <p:cNvCxnSpPr>
            <a:stCxn id="4732" idx="3"/>
            <a:endCxn id="4733" idx="1"/>
          </p:cNvCxnSpPr>
          <p:nvPr/>
        </p:nvCxnSpPr>
        <p:spPr>
          <a:xfrm>
            <a:off x="4913670" y="3784191"/>
            <a:ext cx="292200" cy="0"/>
          </a:xfrm>
          <a:prstGeom prst="straightConnector1">
            <a:avLst/>
          </a:prstGeom>
          <a:noFill/>
          <a:ln cap="flat" cmpd="sng" w="19050">
            <a:solidFill>
              <a:srgbClr val="3F9C35"/>
            </a:solidFill>
            <a:prstDash val="solid"/>
            <a:round/>
            <a:headEnd len="med" w="med" type="triangle"/>
            <a:tailEnd len="med" w="med" type="none"/>
          </a:ln>
        </p:spPr>
      </p:cxnSp>
      <p:sp>
        <p:nvSpPr>
          <p:cNvPr id="4746" name="Google Shape;4746;p289"/>
          <p:cNvSpPr txBox="1"/>
          <p:nvPr/>
        </p:nvSpPr>
        <p:spPr>
          <a:xfrm>
            <a:off x="2194200" y="1254925"/>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Container to Container on the Different Hosts</a:t>
            </a:r>
            <a:endParaRPr sz="1800">
              <a:latin typeface="Overpass"/>
              <a:ea typeface="Overpass"/>
              <a:cs typeface="Overpass"/>
              <a:sym typeface="Overpass"/>
            </a:endParaRPr>
          </a:p>
        </p:txBody>
      </p:sp>
      <p:cxnSp>
        <p:nvCxnSpPr>
          <p:cNvPr id="4747" name="Google Shape;4747;p289"/>
          <p:cNvCxnSpPr>
            <a:stCxn id="4735" idx="1"/>
            <a:endCxn id="4738" idx="1"/>
          </p:cNvCxnSpPr>
          <p:nvPr/>
        </p:nvCxnSpPr>
        <p:spPr>
          <a:xfrm>
            <a:off x="7185775" y="2466975"/>
            <a:ext cx="600" cy="1317300"/>
          </a:xfrm>
          <a:prstGeom prst="bentConnector3">
            <a:avLst>
              <a:gd fmla="val 39687500" name="adj1"/>
            </a:avLst>
          </a:prstGeom>
          <a:noFill/>
          <a:ln cap="flat" cmpd="sng" w="19050">
            <a:solidFill>
              <a:srgbClr val="3F9C35"/>
            </a:solidFill>
            <a:prstDash val="solid"/>
            <a:round/>
            <a:headEnd len="med" w="med" type="none"/>
            <a:tailEnd len="med" w="med" type="triangle"/>
          </a:ln>
        </p:spPr>
      </p:cxnSp>
      <p:cxnSp>
        <p:nvCxnSpPr>
          <p:cNvPr id="4748" name="Google Shape;4748;p289"/>
          <p:cNvCxnSpPr>
            <a:stCxn id="4729" idx="3"/>
            <a:endCxn id="4735" idx="3"/>
          </p:cNvCxnSpPr>
          <p:nvPr/>
        </p:nvCxnSpPr>
        <p:spPr>
          <a:xfrm>
            <a:off x="5988225" y="2466975"/>
            <a:ext cx="726300" cy="0"/>
          </a:xfrm>
          <a:prstGeom prst="straightConnector1">
            <a:avLst/>
          </a:prstGeom>
          <a:noFill/>
          <a:ln cap="flat" cmpd="sng" w="19050">
            <a:solidFill>
              <a:srgbClr val="3F9C35"/>
            </a:solidFill>
            <a:prstDash val="solid"/>
            <a:round/>
            <a:headEnd len="med" w="med" type="none"/>
            <a:tailEnd len="med" w="med" type="triangle"/>
          </a:ln>
        </p:spPr>
      </p:cxnSp>
      <p:cxnSp>
        <p:nvCxnSpPr>
          <p:cNvPr id="4749" name="Google Shape;4749;p289"/>
          <p:cNvCxnSpPr>
            <a:stCxn id="4738" idx="3"/>
            <a:endCxn id="4733" idx="3"/>
          </p:cNvCxnSpPr>
          <p:nvPr/>
        </p:nvCxnSpPr>
        <p:spPr>
          <a:xfrm rot="10800000">
            <a:off x="5988175" y="3784191"/>
            <a:ext cx="726300" cy="0"/>
          </a:xfrm>
          <a:prstGeom prst="straightConnector1">
            <a:avLst/>
          </a:prstGeom>
          <a:noFill/>
          <a:ln cap="flat" cmpd="sng" w="19050">
            <a:solidFill>
              <a:srgbClr val="3F9C35"/>
            </a:solidFill>
            <a:prstDash val="solid"/>
            <a:round/>
            <a:headEnd len="med" w="med" type="none"/>
            <a:tailEnd len="med" w="med" type="triangle"/>
          </a:ln>
        </p:spPr>
      </p:cxn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3" name="Shape 4753"/>
        <p:cNvGrpSpPr/>
        <p:nvPr/>
      </p:nvGrpSpPr>
      <p:grpSpPr>
        <a:xfrm>
          <a:off x="0" y="0"/>
          <a:ext cx="0" cy="0"/>
          <a:chOff x="0" y="0"/>
          <a:chExt cx="0" cy="0"/>
        </a:xfrm>
      </p:grpSpPr>
      <p:sp>
        <p:nvSpPr>
          <p:cNvPr id="4754" name="Google Shape;4754;p290"/>
          <p:cNvSpPr txBox="1"/>
          <p:nvPr/>
        </p:nvSpPr>
        <p:spPr>
          <a:xfrm>
            <a:off x="2194200" y="1254925"/>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Container Connects to External Host</a:t>
            </a:r>
            <a:endParaRPr sz="1800">
              <a:latin typeface="Overpass"/>
              <a:ea typeface="Overpass"/>
              <a:cs typeface="Overpass"/>
              <a:sym typeface="Overpass"/>
            </a:endParaRPr>
          </a:p>
        </p:txBody>
      </p:sp>
      <p:sp>
        <p:nvSpPr>
          <p:cNvPr id="4755" name="Google Shape;4755;p290"/>
          <p:cNvSpPr txBox="1"/>
          <p:nvPr/>
        </p:nvSpPr>
        <p:spPr>
          <a:xfrm>
            <a:off x="1669625" y="2127500"/>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Container to Container on Different Hosts</a:t>
            </a:r>
            <a:endParaRPr sz="1800">
              <a:latin typeface="Proxima Nova"/>
              <a:ea typeface="Proxima Nova"/>
              <a:cs typeface="Proxima Nova"/>
              <a:sym typeface="Proxima Nova"/>
            </a:endParaRPr>
          </a:p>
        </p:txBody>
      </p:sp>
      <p:sp>
        <p:nvSpPr>
          <p:cNvPr id="4756" name="Google Shape;4756;p29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757" name="Google Shape;4757;p29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OVS PACKET FLOW </a:t>
            </a:r>
            <a:endParaRPr/>
          </a:p>
        </p:txBody>
      </p:sp>
      <p:sp>
        <p:nvSpPr>
          <p:cNvPr id="4758" name="Google Shape;4758;p290"/>
          <p:cNvSpPr/>
          <p:nvPr/>
        </p:nvSpPr>
        <p:spPr>
          <a:xfrm>
            <a:off x="1576225" y="2250100"/>
            <a:ext cx="50169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4759" name="Google Shape;4759;p290"/>
          <p:cNvSpPr/>
          <p:nvPr/>
        </p:nvSpPr>
        <p:spPr>
          <a:xfrm>
            <a:off x="1853436" y="270625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4760" name="Google Shape;4760;p290"/>
          <p:cNvSpPr/>
          <p:nvPr/>
        </p:nvSpPr>
        <p:spPr>
          <a:xfrm>
            <a:off x="2692791" y="27859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4761" name="Google Shape;4761;p290"/>
          <p:cNvSpPr/>
          <p:nvPr/>
        </p:nvSpPr>
        <p:spPr>
          <a:xfrm>
            <a:off x="3767345" y="27859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4762" name="Google Shape;4762;p290"/>
          <p:cNvSpPr/>
          <p:nvPr/>
        </p:nvSpPr>
        <p:spPr>
          <a:xfrm>
            <a:off x="4841900" y="27859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tun0</a:t>
            </a:r>
            <a:endParaRPr sz="700">
              <a:solidFill>
                <a:srgbClr val="FFFFFF"/>
              </a:solidFill>
              <a:latin typeface="Proxima Nova"/>
              <a:ea typeface="Proxima Nova"/>
              <a:cs typeface="Proxima Nova"/>
              <a:sym typeface="Proxima Nova"/>
            </a:endParaRPr>
          </a:p>
        </p:txBody>
      </p:sp>
      <p:sp>
        <p:nvSpPr>
          <p:cNvPr id="4763" name="Google Shape;4763;p290"/>
          <p:cNvSpPr txBox="1"/>
          <p:nvPr/>
        </p:nvSpPr>
        <p:spPr>
          <a:xfrm>
            <a:off x="5747862" y="3028339"/>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4764" name="Google Shape;4764;p290"/>
          <p:cNvSpPr/>
          <p:nvPr/>
        </p:nvSpPr>
        <p:spPr>
          <a:xfrm rot="-5400000">
            <a:off x="6254400" y="2722900"/>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4765" name="Google Shape;4765;p290"/>
          <p:cNvCxnSpPr>
            <a:stCxn id="4762" idx="3"/>
            <a:endCxn id="4764" idx="3"/>
          </p:cNvCxnSpPr>
          <p:nvPr/>
        </p:nvCxnSpPr>
        <p:spPr>
          <a:xfrm>
            <a:off x="5624300" y="2958550"/>
            <a:ext cx="497700" cy="0"/>
          </a:xfrm>
          <a:prstGeom prst="straightConnector1">
            <a:avLst/>
          </a:prstGeom>
          <a:noFill/>
          <a:ln cap="flat" cmpd="sng" w="19050">
            <a:solidFill>
              <a:srgbClr val="3F9C35"/>
            </a:solidFill>
            <a:prstDash val="solid"/>
            <a:round/>
            <a:headEnd len="med" w="med" type="none"/>
            <a:tailEnd len="med" w="med" type="triangle"/>
          </a:ln>
        </p:spPr>
      </p:cxnSp>
      <p:cxnSp>
        <p:nvCxnSpPr>
          <p:cNvPr id="4766" name="Google Shape;4766;p290"/>
          <p:cNvCxnSpPr>
            <a:stCxn id="4759" idx="3"/>
            <a:endCxn id="4760" idx="1"/>
          </p:cNvCxnSpPr>
          <p:nvPr/>
        </p:nvCxnSpPr>
        <p:spPr>
          <a:xfrm>
            <a:off x="2400636" y="29585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4767" name="Google Shape;4767;p290"/>
          <p:cNvCxnSpPr>
            <a:stCxn id="4760" idx="3"/>
            <a:endCxn id="4761" idx="1"/>
          </p:cNvCxnSpPr>
          <p:nvPr/>
        </p:nvCxnSpPr>
        <p:spPr>
          <a:xfrm>
            <a:off x="3475191" y="29585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4768" name="Google Shape;4768;p290"/>
          <p:cNvCxnSpPr>
            <a:stCxn id="4761" idx="3"/>
            <a:endCxn id="4762" idx="1"/>
          </p:cNvCxnSpPr>
          <p:nvPr/>
        </p:nvCxnSpPr>
        <p:spPr>
          <a:xfrm>
            <a:off x="4549745" y="2958550"/>
            <a:ext cx="292200" cy="0"/>
          </a:xfrm>
          <a:prstGeom prst="straightConnector1">
            <a:avLst/>
          </a:prstGeom>
          <a:noFill/>
          <a:ln cap="flat" cmpd="sng" w="19050">
            <a:solidFill>
              <a:srgbClr val="3F9C35"/>
            </a:solidFill>
            <a:prstDash val="solid"/>
            <a:round/>
            <a:headEnd len="med" w="med" type="none"/>
            <a:tailEnd len="med" w="med" type="triangle"/>
          </a:ln>
        </p:spPr>
      </p:cxnSp>
      <p:sp>
        <p:nvSpPr>
          <p:cNvPr id="4769" name="Google Shape;4769;p290"/>
          <p:cNvSpPr/>
          <p:nvPr/>
        </p:nvSpPr>
        <p:spPr>
          <a:xfrm>
            <a:off x="7026003" y="2518000"/>
            <a:ext cx="924900" cy="881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External</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Host</a:t>
            </a:r>
            <a:endParaRPr sz="1200">
              <a:solidFill>
                <a:srgbClr val="FFFFFF"/>
              </a:solidFill>
              <a:latin typeface="Proxima Nova"/>
              <a:ea typeface="Proxima Nova"/>
              <a:cs typeface="Proxima Nova"/>
              <a:sym typeface="Proxima Nova"/>
            </a:endParaRPr>
          </a:p>
        </p:txBody>
      </p:sp>
      <p:sp>
        <p:nvSpPr>
          <p:cNvPr id="4770" name="Google Shape;4770;p290"/>
          <p:cNvSpPr txBox="1"/>
          <p:nvPr/>
        </p:nvSpPr>
        <p:spPr>
          <a:xfrm>
            <a:off x="6183674" y="2807218"/>
            <a:ext cx="471300" cy="20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4771" name="Google Shape;4771;p290"/>
          <p:cNvCxnSpPr>
            <a:endCxn id="4769" idx="1"/>
          </p:cNvCxnSpPr>
          <p:nvPr/>
        </p:nvCxnSpPr>
        <p:spPr>
          <a:xfrm>
            <a:off x="6593103" y="2958550"/>
            <a:ext cx="432900" cy="0"/>
          </a:xfrm>
          <a:prstGeom prst="straightConnector1">
            <a:avLst/>
          </a:prstGeom>
          <a:noFill/>
          <a:ln cap="flat" cmpd="sng" w="19050">
            <a:solidFill>
              <a:srgbClr val="3F9C35"/>
            </a:solidFill>
            <a:prstDash val="solid"/>
            <a:round/>
            <a:headEnd len="med" w="med" type="none"/>
            <a:tailEnd len="med" w="med" type="triangle"/>
          </a:ln>
        </p:spPr>
      </p:cxn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5" name="Shape 4775"/>
        <p:cNvGrpSpPr/>
        <p:nvPr/>
      </p:nvGrpSpPr>
      <p:grpSpPr>
        <a:xfrm>
          <a:off x="0" y="0"/>
          <a:ext cx="0" cy="0"/>
          <a:chOff x="0" y="0"/>
          <a:chExt cx="0" cy="0"/>
        </a:xfrm>
      </p:grpSpPr>
      <p:sp>
        <p:nvSpPr>
          <p:cNvPr id="4776" name="Google Shape;4776;p29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777" name="Google Shape;4777;p291"/>
          <p:cNvSpPr txBox="1"/>
          <p:nvPr>
            <p:ph type="title"/>
          </p:nvPr>
        </p:nvSpPr>
        <p:spPr>
          <a:xfrm>
            <a:off x="826650" y="7620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WITH </a:t>
            </a:r>
            <a:endParaRPr/>
          </a:p>
          <a:p>
            <a:pPr indent="0" lvl="0" marL="0" rtl="0" algn="ctr">
              <a:spcBef>
                <a:spcPts val="0"/>
              </a:spcBef>
              <a:spcAft>
                <a:spcPts val="0"/>
              </a:spcAft>
              <a:buNone/>
            </a:pPr>
            <a:r>
              <a:rPr lang="en"/>
              <a:t>FLANNEL FOR OPENSTACK</a:t>
            </a:r>
            <a:endParaRPr/>
          </a:p>
        </p:txBody>
      </p:sp>
      <p:sp>
        <p:nvSpPr>
          <p:cNvPr id="4778" name="Google Shape;4778;p291"/>
          <p:cNvSpPr/>
          <p:nvPr/>
        </p:nvSpPr>
        <p:spPr>
          <a:xfrm>
            <a:off x="1940150" y="1301325"/>
            <a:ext cx="52455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4779" name="Google Shape;4779;p291"/>
          <p:cNvSpPr/>
          <p:nvPr/>
        </p:nvSpPr>
        <p:spPr>
          <a:xfrm>
            <a:off x="2217361" y="168127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4780" name="Google Shape;4780;p291"/>
          <p:cNvSpPr/>
          <p:nvPr/>
        </p:nvSpPr>
        <p:spPr>
          <a:xfrm>
            <a:off x="3056716" y="17609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4781" name="Google Shape;4781;p291"/>
          <p:cNvSpPr/>
          <p:nvPr/>
        </p:nvSpPr>
        <p:spPr>
          <a:xfrm>
            <a:off x="4131270" y="17609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docker0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4782" name="Google Shape;4782;p291"/>
          <p:cNvSpPr/>
          <p:nvPr/>
        </p:nvSpPr>
        <p:spPr>
          <a:xfrm>
            <a:off x="5205825" y="17609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Routing Table</a:t>
            </a:r>
            <a:endParaRPr sz="700">
              <a:solidFill>
                <a:srgbClr val="FFFFFF"/>
              </a:solidFill>
              <a:latin typeface="Proxima Nova"/>
              <a:ea typeface="Proxima Nova"/>
              <a:cs typeface="Proxima Nova"/>
              <a:sym typeface="Proxima Nova"/>
            </a:endParaRPr>
          </a:p>
        </p:txBody>
      </p:sp>
      <p:sp>
        <p:nvSpPr>
          <p:cNvPr id="4783" name="Google Shape;4783;p291"/>
          <p:cNvSpPr/>
          <p:nvPr/>
        </p:nvSpPr>
        <p:spPr>
          <a:xfrm>
            <a:off x="5250975" y="2228600"/>
            <a:ext cx="692100" cy="204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flanneld</a:t>
            </a:r>
            <a:endParaRPr sz="700">
              <a:solidFill>
                <a:srgbClr val="FFFFFF"/>
              </a:solidFill>
              <a:latin typeface="Proxima Nova"/>
              <a:ea typeface="Proxima Nova"/>
              <a:cs typeface="Proxima Nova"/>
              <a:sym typeface="Proxima Nova"/>
            </a:endParaRPr>
          </a:p>
        </p:txBody>
      </p:sp>
      <p:sp>
        <p:nvSpPr>
          <p:cNvPr id="4784" name="Google Shape;4784;p291"/>
          <p:cNvSpPr/>
          <p:nvPr/>
        </p:nvSpPr>
        <p:spPr>
          <a:xfrm>
            <a:off x="1940150" y="3007600"/>
            <a:ext cx="5245500" cy="1104600"/>
          </a:xfrm>
          <a:prstGeom prst="rect">
            <a:avLst/>
          </a:prstGeom>
          <a:solidFill>
            <a:srgbClr val="CCCCCC"/>
          </a:solid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2</a:t>
            </a:r>
            <a:endParaRPr sz="1200">
              <a:solidFill>
                <a:schemeClr val="dk1"/>
              </a:solidFill>
              <a:latin typeface="Proxima Nova"/>
              <a:ea typeface="Proxima Nova"/>
              <a:cs typeface="Proxima Nova"/>
              <a:sym typeface="Proxima Nova"/>
            </a:endParaRPr>
          </a:p>
        </p:txBody>
      </p:sp>
      <p:sp>
        <p:nvSpPr>
          <p:cNvPr id="4785" name="Google Shape;4785;p291"/>
          <p:cNvSpPr/>
          <p:nvPr/>
        </p:nvSpPr>
        <p:spPr>
          <a:xfrm>
            <a:off x="2217361" y="3379491"/>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700">
              <a:solidFill>
                <a:srgbClr val="FFFFFF"/>
              </a:solidFill>
              <a:latin typeface="Proxima Nova"/>
              <a:ea typeface="Proxima Nova"/>
              <a:cs typeface="Proxima Nova"/>
              <a:sym typeface="Proxima Nova"/>
            </a:endParaRPr>
          </a:p>
        </p:txBody>
      </p:sp>
      <p:sp>
        <p:nvSpPr>
          <p:cNvPr id="4786" name="Google Shape;4786;p291"/>
          <p:cNvSpPr/>
          <p:nvPr/>
        </p:nvSpPr>
        <p:spPr>
          <a:xfrm>
            <a:off x="3056716" y="34591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10.1.20.2/24</a:t>
            </a:r>
            <a:endParaRPr sz="700">
              <a:solidFill>
                <a:srgbClr val="FFFFFF"/>
              </a:solidFill>
              <a:latin typeface="Proxima Nova"/>
              <a:ea typeface="Proxima Nova"/>
              <a:cs typeface="Proxima Nova"/>
              <a:sym typeface="Proxima Nova"/>
            </a:endParaRPr>
          </a:p>
        </p:txBody>
      </p:sp>
      <p:sp>
        <p:nvSpPr>
          <p:cNvPr id="4787" name="Google Shape;4787;p291"/>
          <p:cNvSpPr/>
          <p:nvPr/>
        </p:nvSpPr>
        <p:spPr>
          <a:xfrm>
            <a:off x="4131270" y="34591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docker0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10.1.20.1/24</a:t>
            </a:r>
            <a:endParaRPr sz="700">
              <a:solidFill>
                <a:srgbClr val="FFFFFF"/>
              </a:solidFill>
              <a:latin typeface="Proxima Nova"/>
              <a:ea typeface="Proxima Nova"/>
              <a:cs typeface="Proxima Nova"/>
              <a:sym typeface="Proxima Nova"/>
            </a:endParaRPr>
          </a:p>
        </p:txBody>
      </p:sp>
      <p:sp>
        <p:nvSpPr>
          <p:cNvPr id="4788" name="Google Shape;4788;p291"/>
          <p:cNvSpPr/>
          <p:nvPr/>
        </p:nvSpPr>
        <p:spPr>
          <a:xfrm>
            <a:off x="5205825" y="34591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Routing Table</a:t>
            </a:r>
            <a:endParaRPr sz="700">
              <a:solidFill>
                <a:srgbClr val="FFFFFF"/>
              </a:solidFill>
              <a:latin typeface="Proxima Nova"/>
              <a:ea typeface="Proxima Nova"/>
              <a:cs typeface="Proxima Nova"/>
              <a:sym typeface="Proxima Nova"/>
            </a:endParaRPr>
          </a:p>
        </p:txBody>
      </p:sp>
      <p:sp>
        <p:nvSpPr>
          <p:cNvPr id="4789" name="Google Shape;4789;p291"/>
          <p:cNvSpPr/>
          <p:nvPr/>
        </p:nvSpPr>
        <p:spPr>
          <a:xfrm>
            <a:off x="5250975" y="3141293"/>
            <a:ext cx="692100" cy="204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flanneld</a:t>
            </a:r>
            <a:endParaRPr sz="700">
              <a:solidFill>
                <a:srgbClr val="FFFFFF"/>
              </a:solidFill>
              <a:latin typeface="Proxima Nova"/>
              <a:ea typeface="Proxima Nova"/>
              <a:cs typeface="Proxima Nova"/>
              <a:sym typeface="Proxima Nova"/>
            </a:endParaRPr>
          </a:p>
        </p:txBody>
      </p:sp>
      <p:sp>
        <p:nvSpPr>
          <p:cNvPr id="4790" name="Google Shape;4790;p291"/>
          <p:cNvSpPr/>
          <p:nvPr/>
        </p:nvSpPr>
        <p:spPr>
          <a:xfrm>
            <a:off x="5250975" y="2625450"/>
            <a:ext cx="692100" cy="256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etcd</a:t>
            </a:r>
            <a:endParaRPr sz="700">
              <a:solidFill>
                <a:srgbClr val="FFFFFF"/>
              </a:solidFill>
              <a:latin typeface="Proxima Nova"/>
              <a:ea typeface="Proxima Nova"/>
              <a:cs typeface="Proxima Nova"/>
              <a:sym typeface="Proxima Nova"/>
            </a:endParaRPr>
          </a:p>
        </p:txBody>
      </p:sp>
      <p:sp>
        <p:nvSpPr>
          <p:cNvPr id="4791" name="Google Shape;4791;p291"/>
          <p:cNvSpPr txBox="1"/>
          <p:nvPr/>
        </p:nvSpPr>
        <p:spPr>
          <a:xfrm>
            <a:off x="6340387" y="2003364"/>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4792" name="Google Shape;4792;p291"/>
          <p:cNvSpPr/>
          <p:nvPr/>
        </p:nvSpPr>
        <p:spPr>
          <a:xfrm rot="-5400000">
            <a:off x="6846925" y="1697925"/>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3" name="Google Shape;4793;p291"/>
          <p:cNvSpPr txBox="1"/>
          <p:nvPr/>
        </p:nvSpPr>
        <p:spPr>
          <a:xfrm>
            <a:off x="6751431" y="1782243"/>
            <a:ext cx="471300" cy="20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sp>
        <p:nvSpPr>
          <p:cNvPr id="4794" name="Google Shape;4794;p291"/>
          <p:cNvSpPr txBox="1"/>
          <p:nvPr/>
        </p:nvSpPr>
        <p:spPr>
          <a:xfrm>
            <a:off x="6340387" y="3696276"/>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192.168.0.200</a:t>
            </a:r>
            <a:endParaRPr sz="800">
              <a:latin typeface="Proxima Nova"/>
              <a:ea typeface="Proxima Nova"/>
              <a:cs typeface="Proxima Nova"/>
              <a:sym typeface="Proxima Nova"/>
            </a:endParaRPr>
          </a:p>
        </p:txBody>
      </p:sp>
      <p:sp>
        <p:nvSpPr>
          <p:cNvPr id="4795" name="Google Shape;4795;p291"/>
          <p:cNvSpPr/>
          <p:nvPr/>
        </p:nvSpPr>
        <p:spPr>
          <a:xfrm rot="-5400000">
            <a:off x="6846925" y="3396141"/>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796" name="Google Shape;4796;p291"/>
          <p:cNvSpPr txBox="1"/>
          <p:nvPr/>
        </p:nvSpPr>
        <p:spPr>
          <a:xfrm>
            <a:off x="6767943" y="3475155"/>
            <a:ext cx="471300" cy="20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4797" name="Google Shape;4797;p291"/>
          <p:cNvCxnSpPr>
            <a:stCxn id="4782" idx="3"/>
            <a:endCxn id="4792" idx="3"/>
          </p:cNvCxnSpPr>
          <p:nvPr/>
        </p:nvCxnSpPr>
        <p:spPr>
          <a:xfrm>
            <a:off x="5988225" y="1933575"/>
            <a:ext cx="726300" cy="0"/>
          </a:xfrm>
          <a:prstGeom prst="straightConnector1">
            <a:avLst/>
          </a:prstGeom>
          <a:noFill/>
          <a:ln cap="flat" cmpd="sng" w="19050">
            <a:solidFill>
              <a:srgbClr val="3F9C35"/>
            </a:solidFill>
            <a:prstDash val="solid"/>
            <a:round/>
            <a:headEnd len="med" w="med" type="none"/>
            <a:tailEnd len="med" w="med" type="triangle"/>
          </a:ln>
        </p:spPr>
      </p:cxnSp>
      <p:cxnSp>
        <p:nvCxnSpPr>
          <p:cNvPr id="4798" name="Google Shape;4798;p291"/>
          <p:cNvCxnSpPr>
            <a:stCxn id="4795" idx="3"/>
            <a:endCxn id="4788" idx="3"/>
          </p:cNvCxnSpPr>
          <p:nvPr/>
        </p:nvCxnSpPr>
        <p:spPr>
          <a:xfrm rot="10800000">
            <a:off x="5988175" y="3631791"/>
            <a:ext cx="726300" cy="0"/>
          </a:xfrm>
          <a:prstGeom prst="straightConnector1">
            <a:avLst/>
          </a:prstGeom>
          <a:noFill/>
          <a:ln cap="flat" cmpd="sng" w="19050">
            <a:solidFill>
              <a:srgbClr val="3F9C35"/>
            </a:solidFill>
            <a:prstDash val="solid"/>
            <a:round/>
            <a:headEnd len="med" w="med" type="none"/>
            <a:tailEnd len="med" w="med" type="triangle"/>
          </a:ln>
        </p:spPr>
      </p:cxnSp>
      <p:cxnSp>
        <p:nvCxnSpPr>
          <p:cNvPr id="4799" name="Google Shape;4799;p291"/>
          <p:cNvCxnSpPr>
            <a:stCxn id="4792" idx="1"/>
            <a:endCxn id="4795" idx="1"/>
          </p:cNvCxnSpPr>
          <p:nvPr/>
        </p:nvCxnSpPr>
        <p:spPr>
          <a:xfrm>
            <a:off x="7185775" y="1933575"/>
            <a:ext cx="600" cy="1698300"/>
          </a:xfrm>
          <a:prstGeom prst="bentConnector3">
            <a:avLst>
              <a:gd fmla="val 39687500" name="adj1"/>
            </a:avLst>
          </a:prstGeom>
          <a:noFill/>
          <a:ln cap="flat" cmpd="sng" w="19050">
            <a:solidFill>
              <a:srgbClr val="3F9C35"/>
            </a:solidFill>
            <a:prstDash val="solid"/>
            <a:round/>
            <a:headEnd len="med" w="med" type="none"/>
            <a:tailEnd len="med" w="med" type="triangle"/>
          </a:ln>
        </p:spPr>
      </p:cxnSp>
      <p:cxnSp>
        <p:nvCxnSpPr>
          <p:cNvPr id="4800" name="Google Shape;4800;p291"/>
          <p:cNvCxnSpPr>
            <a:stCxn id="4779" idx="3"/>
            <a:endCxn id="4780" idx="1"/>
          </p:cNvCxnSpPr>
          <p:nvPr/>
        </p:nvCxnSpPr>
        <p:spPr>
          <a:xfrm>
            <a:off x="2764561" y="19335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4801" name="Google Shape;4801;p291"/>
          <p:cNvCxnSpPr>
            <a:stCxn id="4780" idx="3"/>
            <a:endCxn id="4781" idx="1"/>
          </p:cNvCxnSpPr>
          <p:nvPr/>
        </p:nvCxnSpPr>
        <p:spPr>
          <a:xfrm>
            <a:off x="3839116" y="19335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4802" name="Google Shape;4802;p291"/>
          <p:cNvCxnSpPr>
            <a:stCxn id="4781" idx="3"/>
            <a:endCxn id="4782" idx="1"/>
          </p:cNvCxnSpPr>
          <p:nvPr/>
        </p:nvCxnSpPr>
        <p:spPr>
          <a:xfrm>
            <a:off x="4913670" y="19335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4803" name="Google Shape;4803;p291"/>
          <p:cNvCxnSpPr>
            <a:stCxn id="4785" idx="3"/>
            <a:endCxn id="4786" idx="1"/>
          </p:cNvCxnSpPr>
          <p:nvPr/>
        </p:nvCxnSpPr>
        <p:spPr>
          <a:xfrm>
            <a:off x="2764561" y="3631791"/>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4804" name="Google Shape;4804;p291"/>
          <p:cNvCxnSpPr>
            <a:stCxn id="4786" idx="3"/>
            <a:endCxn id="4787" idx="1"/>
          </p:cNvCxnSpPr>
          <p:nvPr/>
        </p:nvCxnSpPr>
        <p:spPr>
          <a:xfrm>
            <a:off x="3839116" y="3631791"/>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4805" name="Google Shape;4805;p291"/>
          <p:cNvCxnSpPr>
            <a:stCxn id="4783" idx="0"/>
            <a:endCxn id="4782" idx="2"/>
          </p:cNvCxnSpPr>
          <p:nvPr/>
        </p:nvCxnSpPr>
        <p:spPr>
          <a:xfrm rot="10800000">
            <a:off x="5597025" y="2106200"/>
            <a:ext cx="0" cy="122400"/>
          </a:xfrm>
          <a:prstGeom prst="straightConnector1">
            <a:avLst/>
          </a:prstGeom>
          <a:noFill/>
          <a:ln cap="flat" cmpd="sng" w="9525">
            <a:solidFill>
              <a:schemeClr val="dk2"/>
            </a:solidFill>
            <a:prstDash val="dash"/>
            <a:round/>
            <a:headEnd len="med" w="med" type="none"/>
            <a:tailEnd len="med" w="med" type="none"/>
          </a:ln>
        </p:spPr>
      </p:cxnSp>
      <p:cxnSp>
        <p:nvCxnSpPr>
          <p:cNvPr id="4806" name="Google Shape;4806;p291"/>
          <p:cNvCxnSpPr>
            <a:stCxn id="4783" idx="2"/>
            <a:endCxn id="4790" idx="0"/>
          </p:cNvCxnSpPr>
          <p:nvPr/>
        </p:nvCxnSpPr>
        <p:spPr>
          <a:xfrm>
            <a:off x="5597025" y="2433500"/>
            <a:ext cx="0" cy="192000"/>
          </a:xfrm>
          <a:prstGeom prst="straightConnector1">
            <a:avLst/>
          </a:prstGeom>
          <a:noFill/>
          <a:ln cap="flat" cmpd="sng" w="9525">
            <a:solidFill>
              <a:schemeClr val="dk2"/>
            </a:solidFill>
            <a:prstDash val="dash"/>
            <a:round/>
            <a:headEnd len="med" w="med" type="none"/>
            <a:tailEnd len="med" w="med" type="none"/>
          </a:ln>
        </p:spPr>
      </p:cxnSp>
      <p:cxnSp>
        <p:nvCxnSpPr>
          <p:cNvPr id="4807" name="Google Shape;4807;p291"/>
          <p:cNvCxnSpPr>
            <a:stCxn id="4790" idx="2"/>
            <a:endCxn id="4789" idx="0"/>
          </p:cNvCxnSpPr>
          <p:nvPr/>
        </p:nvCxnSpPr>
        <p:spPr>
          <a:xfrm>
            <a:off x="5597025" y="2882250"/>
            <a:ext cx="0" cy="258900"/>
          </a:xfrm>
          <a:prstGeom prst="straightConnector1">
            <a:avLst/>
          </a:prstGeom>
          <a:noFill/>
          <a:ln cap="flat" cmpd="sng" w="9525">
            <a:solidFill>
              <a:schemeClr val="dk2"/>
            </a:solidFill>
            <a:prstDash val="dash"/>
            <a:round/>
            <a:headEnd len="med" w="med" type="none"/>
            <a:tailEnd len="med" w="med" type="none"/>
          </a:ln>
        </p:spPr>
      </p:cxnSp>
      <p:cxnSp>
        <p:nvCxnSpPr>
          <p:cNvPr id="4808" name="Google Shape;4808;p291"/>
          <p:cNvCxnSpPr>
            <a:stCxn id="4789" idx="2"/>
            <a:endCxn id="4788" idx="0"/>
          </p:cNvCxnSpPr>
          <p:nvPr/>
        </p:nvCxnSpPr>
        <p:spPr>
          <a:xfrm>
            <a:off x="5597025" y="3346193"/>
            <a:ext cx="0" cy="112800"/>
          </a:xfrm>
          <a:prstGeom prst="straightConnector1">
            <a:avLst/>
          </a:prstGeom>
          <a:noFill/>
          <a:ln cap="flat" cmpd="sng" w="9525">
            <a:solidFill>
              <a:schemeClr val="dk2"/>
            </a:solidFill>
            <a:prstDash val="dash"/>
            <a:round/>
            <a:headEnd len="med" w="med" type="none"/>
            <a:tailEnd len="med" w="med" type="none"/>
          </a:ln>
        </p:spPr>
      </p:cxnSp>
      <p:cxnSp>
        <p:nvCxnSpPr>
          <p:cNvPr id="4809" name="Google Shape;4809;p291"/>
          <p:cNvCxnSpPr>
            <a:stCxn id="4787" idx="3"/>
            <a:endCxn id="4788" idx="1"/>
          </p:cNvCxnSpPr>
          <p:nvPr/>
        </p:nvCxnSpPr>
        <p:spPr>
          <a:xfrm>
            <a:off x="4913670" y="3631791"/>
            <a:ext cx="292200" cy="0"/>
          </a:xfrm>
          <a:prstGeom prst="straightConnector1">
            <a:avLst/>
          </a:prstGeom>
          <a:noFill/>
          <a:ln cap="flat" cmpd="sng" w="19050">
            <a:solidFill>
              <a:srgbClr val="3F9C35"/>
            </a:solidFill>
            <a:prstDash val="solid"/>
            <a:round/>
            <a:headEnd len="med" w="med" type="triangle"/>
            <a:tailEnd len="med" w="med" type="none"/>
          </a:ln>
        </p:spPr>
      </p:cxnSp>
      <p:sp>
        <p:nvSpPr>
          <p:cNvPr id="4810" name="Google Shape;4810;p291"/>
          <p:cNvSpPr txBox="1"/>
          <p:nvPr/>
        </p:nvSpPr>
        <p:spPr>
          <a:xfrm>
            <a:off x="1486900" y="4026400"/>
            <a:ext cx="6579900" cy="7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Overpass"/>
              <a:ea typeface="Overpass"/>
              <a:cs typeface="Overpass"/>
              <a:sym typeface="Overpass"/>
            </a:endParaRPr>
          </a:p>
          <a:p>
            <a:pPr indent="0" lvl="0" marL="0" rtl="0" algn="ctr">
              <a:spcBef>
                <a:spcPts val="0"/>
              </a:spcBef>
              <a:spcAft>
                <a:spcPts val="0"/>
              </a:spcAft>
              <a:buNone/>
            </a:pPr>
            <a:r>
              <a:rPr lang="en" sz="1200">
                <a:solidFill>
                  <a:schemeClr val="dk1"/>
                </a:solidFill>
                <a:latin typeface="Overpass"/>
                <a:ea typeface="Overpass"/>
                <a:cs typeface="Overpass"/>
                <a:sym typeface="Overpass"/>
              </a:rPr>
              <a:t>Flannel is minimally verified and is supported only and exactly as deployed in the OpenShift on OpenStack reference architecture  </a:t>
            </a:r>
            <a:r>
              <a:rPr lang="en" sz="1200" u="sng">
                <a:solidFill>
                  <a:schemeClr val="hlink"/>
                </a:solidFill>
                <a:latin typeface="Overpass"/>
                <a:ea typeface="Overpass"/>
                <a:cs typeface="Overpass"/>
                <a:sym typeface="Overpass"/>
                <a:hlinkClick r:id="rId3"/>
              </a:rPr>
              <a:t>https://access.redhat.com/articles/2743631</a:t>
            </a:r>
            <a:r>
              <a:rPr lang="en" sz="1200">
                <a:solidFill>
                  <a:schemeClr val="dk1"/>
                </a:solidFill>
                <a:latin typeface="Overpass"/>
                <a:ea typeface="Overpass"/>
                <a:cs typeface="Overpass"/>
                <a:sym typeface="Overpass"/>
              </a:rPr>
              <a:t>           </a:t>
            </a:r>
            <a:endParaRPr sz="1200">
              <a:latin typeface="Overpass"/>
              <a:ea typeface="Overpass"/>
              <a:cs typeface="Overpass"/>
              <a:sym typeface="Overpas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4" name="Shape 4814"/>
        <p:cNvGrpSpPr/>
        <p:nvPr/>
      </p:nvGrpSpPr>
      <p:grpSpPr>
        <a:xfrm>
          <a:off x="0" y="0"/>
          <a:ext cx="0" cy="0"/>
          <a:chOff x="0" y="0"/>
          <a:chExt cx="0" cy="0"/>
        </a:xfrm>
      </p:grpSpPr>
      <p:sp>
        <p:nvSpPr>
          <p:cNvPr id="4815" name="Google Shape;4815;p292"/>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LOGGING &amp; METRICS</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9" name="Shape 4819"/>
        <p:cNvGrpSpPr/>
        <p:nvPr/>
      </p:nvGrpSpPr>
      <p:grpSpPr>
        <a:xfrm>
          <a:off x="0" y="0"/>
          <a:ext cx="0" cy="0"/>
          <a:chOff x="0" y="0"/>
          <a:chExt cx="0" cy="0"/>
        </a:xfrm>
      </p:grpSpPr>
      <p:sp>
        <p:nvSpPr>
          <p:cNvPr id="4820" name="Google Shape;4820;p29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821" name="Google Shape;4821;p293"/>
          <p:cNvSpPr txBox="1"/>
          <p:nvPr>
            <p:ph idx="1" type="body"/>
          </p:nvPr>
        </p:nvSpPr>
        <p:spPr>
          <a:xfrm>
            <a:off x="826700" y="1233775"/>
            <a:ext cx="5092800" cy="3290100"/>
          </a:xfrm>
          <a:prstGeom prst="rect">
            <a:avLst/>
          </a:prstGeom>
        </p:spPr>
        <p:txBody>
          <a:bodyPr anchorCtr="0" anchor="t" bIns="91425" lIns="91425" spcFirstLastPara="1" rIns="91425" wrap="square" tIns="91425">
            <a:noAutofit/>
          </a:bodyPr>
          <a:lstStyle/>
          <a:p>
            <a:pPr indent="-292100" lvl="0" marL="457200" rtl="0">
              <a:lnSpc>
                <a:spcPct val="150000"/>
              </a:lnSpc>
              <a:spcBef>
                <a:spcPts val="600"/>
              </a:spcBef>
              <a:spcAft>
                <a:spcPts val="0"/>
              </a:spcAft>
              <a:buSzPts val="1000"/>
              <a:buChar char="●"/>
            </a:pPr>
            <a:r>
              <a:rPr lang="en"/>
              <a:t>EFK stack to aggregate logs for hosts and applications</a:t>
            </a:r>
            <a:endParaRPr/>
          </a:p>
          <a:p>
            <a:pPr indent="-292100" lvl="1" marL="914400" rtl="0">
              <a:lnSpc>
                <a:spcPct val="150000"/>
              </a:lnSpc>
              <a:spcBef>
                <a:spcPts val="0"/>
              </a:spcBef>
              <a:spcAft>
                <a:spcPts val="0"/>
              </a:spcAft>
              <a:buSzPts val="1000"/>
              <a:buChar char="○"/>
            </a:pPr>
            <a:r>
              <a:rPr b="1" lang="en"/>
              <a:t>Elasticsearch:</a:t>
            </a:r>
            <a:r>
              <a:rPr lang="en"/>
              <a:t> an object store to store all logs</a:t>
            </a:r>
            <a:endParaRPr/>
          </a:p>
          <a:p>
            <a:pPr indent="-292100" lvl="1" marL="914400" rtl="0">
              <a:lnSpc>
                <a:spcPct val="150000"/>
              </a:lnSpc>
              <a:spcBef>
                <a:spcPts val="0"/>
              </a:spcBef>
              <a:spcAft>
                <a:spcPts val="0"/>
              </a:spcAft>
              <a:buSzPts val="1000"/>
              <a:buChar char="○"/>
            </a:pPr>
            <a:r>
              <a:rPr b="1" lang="en"/>
              <a:t>Fluentd:</a:t>
            </a:r>
            <a:r>
              <a:rPr lang="en"/>
              <a:t> gathers logs and sends to Elasticsearch.</a:t>
            </a:r>
            <a:endParaRPr/>
          </a:p>
          <a:p>
            <a:pPr indent="-292100" lvl="1" marL="914400" rtl="0">
              <a:lnSpc>
                <a:spcPct val="150000"/>
              </a:lnSpc>
              <a:spcBef>
                <a:spcPts val="0"/>
              </a:spcBef>
              <a:spcAft>
                <a:spcPts val="0"/>
              </a:spcAft>
              <a:buSzPts val="1000"/>
              <a:buChar char="○"/>
            </a:pPr>
            <a:r>
              <a:rPr b="1" lang="en"/>
              <a:t>Kibana:</a:t>
            </a:r>
            <a:r>
              <a:rPr lang="en"/>
              <a:t> A web UI for Elasticsearch.</a:t>
            </a:r>
            <a:endParaRPr/>
          </a:p>
          <a:p>
            <a:pPr indent="-292100" lvl="0" marL="457200" rtl="0">
              <a:lnSpc>
                <a:spcPct val="150000"/>
              </a:lnSpc>
              <a:spcBef>
                <a:spcPts val="1000"/>
              </a:spcBef>
              <a:spcAft>
                <a:spcPts val="0"/>
              </a:spcAft>
              <a:buSzPts val="1000"/>
              <a:buChar char="●"/>
            </a:pPr>
            <a:r>
              <a:rPr lang="en"/>
              <a:t>Access control</a:t>
            </a:r>
            <a:endParaRPr/>
          </a:p>
          <a:p>
            <a:pPr indent="-292100" lvl="1" marL="914400" rtl="0">
              <a:lnSpc>
                <a:spcPct val="150000"/>
              </a:lnSpc>
              <a:spcBef>
                <a:spcPts val="0"/>
              </a:spcBef>
              <a:spcAft>
                <a:spcPts val="0"/>
              </a:spcAft>
              <a:buSzPts val="1000"/>
              <a:buChar char="○"/>
            </a:pPr>
            <a:r>
              <a:rPr lang="en"/>
              <a:t>Cluster administrators can view all logs</a:t>
            </a:r>
            <a:endParaRPr/>
          </a:p>
          <a:p>
            <a:pPr indent="-292100" lvl="1" marL="914400" rtl="0">
              <a:lnSpc>
                <a:spcPct val="150000"/>
              </a:lnSpc>
              <a:spcBef>
                <a:spcPts val="0"/>
              </a:spcBef>
              <a:spcAft>
                <a:spcPts val="0"/>
              </a:spcAft>
              <a:buSzPts val="1000"/>
              <a:buChar char="○"/>
            </a:pPr>
            <a:r>
              <a:rPr lang="en"/>
              <a:t>Developers can only view logs for their projects</a:t>
            </a:r>
            <a:endParaRPr/>
          </a:p>
          <a:p>
            <a:pPr indent="-292100" lvl="0" marL="457200" rtl="0">
              <a:lnSpc>
                <a:spcPct val="150000"/>
              </a:lnSpc>
              <a:spcBef>
                <a:spcPts val="1000"/>
              </a:spcBef>
              <a:spcAft>
                <a:spcPts val="0"/>
              </a:spcAft>
              <a:buSzPts val="1000"/>
              <a:buChar char="●"/>
            </a:pPr>
            <a:r>
              <a:rPr lang="en"/>
              <a:t>Ability to send logs elsewhere</a:t>
            </a:r>
            <a:endParaRPr/>
          </a:p>
          <a:p>
            <a:pPr indent="-292100" lvl="1" marL="914400" rtl="0">
              <a:lnSpc>
                <a:spcPct val="150000"/>
              </a:lnSpc>
              <a:spcBef>
                <a:spcPts val="0"/>
              </a:spcBef>
              <a:spcAft>
                <a:spcPts val="0"/>
              </a:spcAft>
              <a:buSzPts val="1000"/>
              <a:buChar char="○"/>
            </a:pPr>
            <a:r>
              <a:rPr lang="en"/>
              <a:t>External elasticsearch, Splunk, etc</a:t>
            </a:r>
            <a:endParaRPr/>
          </a:p>
        </p:txBody>
      </p:sp>
      <p:sp>
        <p:nvSpPr>
          <p:cNvPr id="4822" name="Google Shape;4822;p29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CENTRAL LOG MANAGEMENT WITH EFK</a:t>
            </a:r>
            <a:endParaRPr/>
          </a:p>
        </p:txBody>
      </p:sp>
      <p:pic>
        <p:nvPicPr>
          <p:cNvPr id="4823" name="Google Shape;4823;p293"/>
          <p:cNvPicPr preferRelativeResize="0"/>
          <p:nvPr/>
        </p:nvPicPr>
        <p:blipFill>
          <a:blip r:embed="rId3">
            <a:alphaModFix/>
          </a:blip>
          <a:stretch>
            <a:fillRect/>
          </a:stretch>
        </p:blipFill>
        <p:spPr>
          <a:xfrm>
            <a:off x="6198275" y="2042425"/>
            <a:ext cx="1311115" cy="1504275"/>
          </a:xfrm>
          <a:prstGeom prst="rect">
            <a:avLst/>
          </a:prstGeom>
          <a:noFill/>
          <a:ln>
            <a:noFill/>
          </a:ln>
        </p:spPr>
      </p:pic>
      <p:pic>
        <p:nvPicPr>
          <p:cNvPr id="4824" name="Google Shape;4824;p293"/>
          <p:cNvPicPr preferRelativeResize="0"/>
          <p:nvPr/>
        </p:nvPicPr>
        <p:blipFill>
          <a:blip r:embed="rId4">
            <a:alphaModFix/>
          </a:blip>
          <a:stretch>
            <a:fillRect/>
          </a:stretch>
        </p:blipFill>
        <p:spPr>
          <a:xfrm>
            <a:off x="7626867" y="2292395"/>
            <a:ext cx="740933" cy="1004335"/>
          </a:xfrm>
          <a:prstGeom prst="rect">
            <a:avLst/>
          </a:prstGeom>
          <a:noFill/>
          <a:ln>
            <a:noFill/>
          </a:ln>
        </p:spPr>
      </p:pic>
      <p:grpSp>
        <p:nvGrpSpPr>
          <p:cNvPr id="4825" name="Google Shape;4825;p293"/>
          <p:cNvGrpSpPr/>
          <p:nvPr/>
        </p:nvGrpSpPr>
        <p:grpSpPr>
          <a:xfrm>
            <a:off x="7678355" y="2466113"/>
            <a:ext cx="671853" cy="773400"/>
            <a:chOff x="7706076" y="2646787"/>
            <a:chExt cx="474875" cy="546650"/>
          </a:xfrm>
        </p:grpSpPr>
        <p:sp>
          <p:nvSpPr>
            <p:cNvPr id="4826" name="Google Shape;4826;p293"/>
            <p:cNvSpPr/>
            <p:nvPr/>
          </p:nvSpPr>
          <p:spPr>
            <a:xfrm>
              <a:off x="7927850" y="2897875"/>
              <a:ext cx="249725" cy="286875"/>
            </a:xfrm>
            <a:custGeom>
              <a:pathLst>
                <a:path extrusionOk="0" h="11475" w="9989">
                  <a:moveTo>
                    <a:pt x="1486" y="0"/>
                  </a:moveTo>
                  <a:lnTo>
                    <a:pt x="9989" y="9742"/>
                  </a:lnTo>
                  <a:lnTo>
                    <a:pt x="8173" y="11475"/>
                  </a:lnTo>
                  <a:lnTo>
                    <a:pt x="0" y="1073"/>
                  </a:lnTo>
                  <a:close/>
                </a:path>
              </a:pathLst>
            </a:custGeom>
            <a:solidFill>
              <a:srgbClr val="EFEFEF"/>
            </a:solidFill>
            <a:ln>
              <a:noFill/>
            </a:ln>
          </p:spPr>
        </p:sp>
        <p:grpSp>
          <p:nvGrpSpPr>
            <p:cNvPr id="4827" name="Google Shape;4827;p293"/>
            <p:cNvGrpSpPr/>
            <p:nvPr/>
          </p:nvGrpSpPr>
          <p:grpSpPr>
            <a:xfrm>
              <a:off x="7706076" y="2646787"/>
              <a:ext cx="474875" cy="546650"/>
              <a:chOff x="7918164" y="2646787"/>
              <a:chExt cx="474875" cy="546650"/>
            </a:xfrm>
          </p:grpSpPr>
          <p:sp>
            <p:nvSpPr>
              <p:cNvPr id="4828" name="Google Shape;4828;p293"/>
              <p:cNvSpPr/>
              <p:nvPr/>
            </p:nvSpPr>
            <p:spPr>
              <a:xfrm>
                <a:off x="7934687" y="2657095"/>
                <a:ext cx="264300" cy="264300"/>
              </a:xfrm>
              <a:prstGeom prst="ellipse">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829" name="Google Shape;4829;p293"/>
              <p:cNvPicPr preferRelativeResize="0"/>
              <p:nvPr/>
            </p:nvPicPr>
            <p:blipFill>
              <a:blip r:embed="rId5">
                <a:alphaModFix/>
              </a:blip>
              <a:stretch>
                <a:fillRect/>
              </a:stretch>
            </p:blipFill>
            <p:spPr>
              <a:xfrm>
                <a:off x="7918164" y="2646787"/>
                <a:ext cx="474875" cy="546650"/>
              </a:xfrm>
              <a:prstGeom prst="rect">
                <a:avLst/>
              </a:prstGeom>
              <a:noFill/>
              <a:ln>
                <a:noFill/>
              </a:ln>
            </p:spPr>
          </p:pic>
          <p:cxnSp>
            <p:nvCxnSpPr>
              <p:cNvPr id="4830" name="Google Shape;4830;p293"/>
              <p:cNvCxnSpPr/>
              <p:nvPr/>
            </p:nvCxnSpPr>
            <p:spPr>
              <a:xfrm rot="10800000">
                <a:off x="7991550" y="2765725"/>
                <a:ext cx="188100" cy="2100"/>
              </a:xfrm>
              <a:prstGeom prst="straightConnector1">
                <a:avLst/>
              </a:prstGeom>
              <a:noFill/>
              <a:ln cap="flat" cmpd="sng" w="38100">
                <a:solidFill>
                  <a:srgbClr val="000000"/>
                </a:solidFill>
                <a:prstDash val="solid"/>
                <a:round/>
                <a:headEnd len="med" w="med" type="none"/>
                <a:tailEnd len="med" w="med" type="none"/>
              </a:ln>
            </p:spPr>
          </p:cxnSp>
          <p:sp>
            <p:nvSpPr>
              <p:cNvPr id="4831" name="Google Shape;4831;p293"/>
              <p:cNvSpPr/>
              <p:nvPr/>
            </p:nvSpPr>
            <p:spPr>
              <a:xfrm>
                <a:off x="7991631" y="2825625"/>
                <a:ext cx="183899" cy="39225"/>
              </a:xfrm>
              <a:custGeom>
                <a:pathLst>
                  <a:path extrusionOk="0" h="1074" w="6935">
                    <a:moveTo>
                      <a:pt x="6935" y="0"/>
                    </a:moveTo>
                    <a:lnTo>
                      <a:pt x="0" y="0"/>
                    </a:lnTo>
                    <a:lnTo>
                      <a:pt x="0" y="1074"/>
                    </a:lnTo>
                    <a:lnTo>
                      <a:pt x="6439" y="1074"/>
                    </a:lnTo>
                    <a:close/>
                  </a:path>
                </a:pathLst>
              </a:custGeom>
              <a:solidFill>
                <a:srgbClr val="000000"/>
              </a:solidFill>
              <a:ln>
                <a:noFill/>
              </a:ln>
            </p:spPr>
          </p:sp>
        </p:grpSp>
      </p:gr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5" name="Shape 4835"/>
        <p:cNvGrpSpPr/>
        <p:nvPr/>
      </p:nvGrpSpPr>
      <p:grpSpPr>
        <a:xfrm>
          <a:off x="0" y="0"/>
          <a:ext cx="0" cy="0"/>
          <a:chOff x="0" y="0"/>
          <a:chExt cx="0" cy="0"/>
        </a:xfrm>
      </p:grpSpPr>
      <p:sp>
        <p:nvSpPr>
          <p:cNvPr id="4836" name="Google Shape;4836;p294"/>
          <p:cNvSpPr txBox="1"/>
          <p:nvPr>
            <p:ph type="title"/>
          </p:nvPr>
        </p:nvSpPr>
        <p:spPr>
          <a:xfrm>
            <a:off x="826650" y="0"/>
            <a:ext cx="75462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CENTRAL LOG MANAGEMENT WITH EFK</a:t>
            </a:r>
            <a:endParaRPr/>
          </a:p>
        </p:txBody>
      </p:sp>
      <p:sp>
        <p:nvSpPr>
          <p:cNvPr id="4837" name="Google Shape;4837;p294"/>
          <p:cNvSpPr/>
          <p:nvPr/>
        </p:nvSpPr>
        <p:spPr>
          <a:xfrm>
            <a:off x="3893200" y="1870075"/>
            <a:ext cx="3259200" cy="22431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8" name="Google Shape;4838;p294"/>
          <p:cNvSpPr/>
          <p:nvPr/>
        </p:nvSpPr>
        <p:spPr>
          <a:xfrm>
            <a:off x="4008750" y="3022126"/>
            <a:ext cx="3033300" cy="956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APPLICATION</a:t>
            </a:r>
            <a:r>
              <a:rPr b="1" lang="en" sz="800">
                <a:latin typeface="Proxima Nova"/>
                <a:ea typeface="Proxima Nova"/>
                <a:cs typeface="Proxima Nova"/>
                <a:sym typeface="Proxima Nova"/>
              </a:rPr>
              <a:t> LOGS</a:t>
            </a:r>
            <a:endParaRPr b="1" sz="800">
              <a:latin typeface="Proxima Nova"/>
              <a:ea typeface="Proxima Nova"/>
              <a:cs typeface="Proxima Nova"/>
              <a:sym typeface="Proxima Nova"/>
            </a:endParaRPr>
          </a:p>
        </p:txBody>
      </p:sp>
      <p:sp>
        <p:nvSpPr>
          <p:cNvPr id="4839" name="Google Shape;4839;p294"/>
          <p:cNvSpPr/>
          <p:nvPr/>
        </p:nvSpPr>
        <p:spPr>
          <a:xfrm>
            <a:off x="4008750" y="2000575"/>
            <a:ext cx="3033300" cy="956400"/>
          </a:xfrm>
          <a:prstGeom prst="rect">
            <a:avLst/>
          </a:prstGeom>
          <a:solidFill>
            <a:schemeClr val="lt2"/>
          </a:solid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800">
                <a:latin typeface="Proxima Nova"/>
                <a:ea typeface="Proxima Nova"/>
                <a:cs typeface="Proxima Nova"/>
                <a:sym typeface="Proxima Nova"/>
              </a:rPr>
              <a:t>OPERATION LOGS</a:t>
            </a:r>
            <a:endParaRPr b="1" sz="800">
              <a:latin typeface="Proxima Nova"/>
              <a:ea typeface="Proxima Nova"/>
              <a:cs typeface="Proxima Nova"/>
              <a:sym typeface="Proxima Nova"/>
            </a:endParaRPr>
          </a:p>
        </p:txBody>
      </p:sp>
      <p:sp>
        <p:nvSpPr>
          <p:cNvPr id="4840" name="Google Shape;4840;p294"/>
          <p:cNvSpPr/>
          <p:nvPr/>
        </p:nvSpPr>
        <p:spPr>
          <a:xfrm>
            <a:off x="4121800" y="2336050"/>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4841" name="Google Shape;4841;p294"/>
          <p:cNvSpPr/>
          <p:nvPr/>
        </p:nvSpPr>
        <p:spPr>
          <a:xfrm>
            <a:off x="4207485" y="2412250"/>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cxnSp>
        <p:nvCxnSpPr>
          <p:cNvPr id="4842" name="Google Shape;4842;p294"/>
          <p:cNvCxnSpPr/>
          <p:nvPr/>
        </p:nvCxnSpPr>
        <p:spPr>
          <a:xfrm>
            <a:off x="2526994" y="2473075"/>
            <a:ext cx="1346100" cy="0"/>
          </a:xfrm>
          <a:prstGeom prst="straightConnector1">
            <a:avLst/>
          </a:prstGeom>
          <a:noFill/>
          <a:ln cap="flat" cmpd="sng" w="9525">
            <a:solidFill>
              <a:schemeClr val="dk2"/>
            </a:solidFill>
            <a:prstDash val="solid"/>
            <a:round/>
            <a:headEnd len="med" w="med" type="none"/>
            <a:tailEnd len="med" w="med" type="triangle"/>
          </a:ln>
        </p:spPr>
      </p:cxnSp>
      <p:cxnSp>
        <p:nvCxnSpPr>
          <p:cNvPr id="4843" name="Google Shape;4843;p294"/>
          <p:cNvCxnSpPr/>
          <p:nvPr/>
        </p:nvCxnSpPr>
        <p:spPr>
          <a:xfrm>
            <a:off x="2725758" y="3082675"/>
            <a:ext cx="1147500" cy="0"/>
          </a:xfrm>
          <a:prstGeom prst="straightConnector1">
            <a:avLst/>
          </a:prstGeom>
          <a:noFill/>
          <a:ln cap="flat" cmpd="sng" w="9525">
            <a:solidFill>
              <a:schemeClr val="dk2"/>
            </a:solidFill>
            <a:prstDash val="solid"/>
            <a:round/>
            <a:headEnd len="med" w="med" type="none"/>
            <a:tailEnd len="med" w="med" type="triangle"/>
          </a:ln>
        </p:spPr>
      </p:cxnSp>
      <p:sp>
        <p:nvSpPr>
          <p:cNvPr id="4844" name="Google Shape;4844;p29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4845" name="Google Shape;4845;p294"/>
          <p:cNvGrpSpPr/>
          <p:nvPr/>
        </p:nvGrpSpPr>
        <p:grpSpPr>
          <a:xfrm>
            <a:off x="1281700" y="1584725"/>
            <a:ext cx="1195500" cy="1602300"/>
            <a:chOff x="1053100" y="1432325"/>
            <a:chExt cx="1195500" cy="1602300"/>
          </a:xfrm>
        </p:grpSpPr>
        <p:sp>
          <p:nvSpPr>
            <p:cNvPr id="4846" name="Google Shape;4846;p294"/>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4847" name="Google Shape;4847;p294"/>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4848" name="Google Shape;4848;p294"/>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9" name="Google Shape;4849;p294"/>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0" name="Google Shape;4850;p294"/>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51" name="Google Shape;4851;p294"/>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52" name="Google Shape;4852;p294"/>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53" name="Google Shape;4853;p294"/>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54" name="Google Shape;4854;p294"/>
            <p:cNvSpPr/>
            <p:nvPr/>
          </p:nvSpPr>
          <p:spPr>
            <a:xfrm rot="-5400000">
              <a:off x="1687125" y="2155975"/>
              <a:ext cx="755700" cy="177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grpSp>
        <p:nvGrpSpPr>
          <p:cNvPr id="4855" name="Google Shape;4855;p294"/>
          <p:cNvGrpSpPr/>
          <p:nvPr/>
        </p:nvGrpSpPr>
        <p:grpSpPr>
          <a:xfrm>
            <a:off x="1510300" y="2194325"/>
            <a:ext cx="1195500" cy="1602300"/>
            <a:chOff x="1053100" y="1432325"/>
            <a:chExt cx="1195500" cy="1602300"/>
          </a:xfrm>
        </p:grpSpPr>
        <p:sp>
          <p:nvSpPr>
            <p:cNvPr id="4856" name="Google Shape;4856;p294"/>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4857" name="Google Shape;4857;p294"/>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4858" name="Google Shape;4858;p294"/>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9" name="Google Shape;4859;p294"/>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60" name="Google Shape;4860;p294"/>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61" name="Google Shape;4861;p294"/>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62" name="Google Shape;4862;p294"/>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63" name="Google Shape;4863;p294"/>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64" name="Google Shape;4864;p294"/>
            <p:cNvSpPr/>
            <p:nvPr/>
          </p:nvSpPr>
          <p:spPr>
            <a:xfrm rot="-5400000">
              <a:off x="1687125" y="2155975"/>
              <a:ext cx="755700" cy="177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sp>
        <p:nvSpPr>
          <p:cNvPr id="4865" name="Google Shape;4865;p294"/>
          <p:cNvSpPr/>
          <p:nvPr/>
        </p:nvSpPr>
        <p:spPr>
          <a:xfrm>
            <a:off x="4293170" y="2488450"/>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ELASTICSEARCH</a:t>
            </a:r>
            <a:endParaRPr sz="700">
              <a:solidFill>
                <a:srgbClr val="FFFFFF"/>
              </a:solidFill>
              <a:latin typeface="Proxima Nova"/>
              <a:ea typeface="Proxima Nova"/>
              <a:cs typeface="Proxima Nova"/>
              <a:sym typeface="Proxima Nova"/>
            </a:endParaRPr>
          </a:p>
        </p:txBody>
      </p:sp>
      <p:grpSp>
        <p:nvGrpSpPr>
          <p:cNvPr id="4866" name="Google Shape;4866;p294"/>
          <p:cNvGrpSpPr/>
          <p:nvPr/>
        </p:nvGrpSpPr>
        <p:grpSpPr>
          <a:xfrm>
            <a:off x="1738900" y="2803925"/>
            <a:ext cx="1195500" cy="1602300"/>
            <a:chOff x="1053100" y="1432325"/>
            <a:chExt cx="1195500" cy="1602300"/>
          </a:xfrm>
        </p:grpSpPr>
        <p:sp>
          <p:nvSpPr>
            <p:cNvPr id="4867" name="Google Shape;4867;p294"/>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algn="ctr">
                <a:spcBef>
                  <a:spcPts val="0"/>
                </a:spcBef>
                <a:spcAft>
                  <a:spcPts val="0"/>
                </a:spcAft>
                <a:buNone/>
              </a:pPr>
              <a:r>
                <a:rPr b="1" lang="en" sz="1000">
                  <a:solidFill>
                    <a:srgbClr val="FFFFFF"/>
                  </a:solidFill>
                </a:rPr>
                <a:t>RHEL</a:t>
              </a:r>
              <a:endParaRPr b="1" sz="1000">
                <a:solidFill>
                  <a:srgbClr val="FFFFFF"/>
                </a:solidFill>
              </a:endParaRPr>
            </a:p>
          </p:txBody>
        </p:sp>
        <p:sp>
          <p:nvSpPr>
            <p:cNvPr id="4868" name="Google Shape;4868;p294"/>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4869" name="Google Shape;4869;p294"/>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0" name="Google Shape;4870;p294"/>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1" name="Google Shape;4871;p294"/>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 sz="600">
                  <a:solidFill>
                    <a:srgbClr val="FFFFFF"/>
                  </a:solidFill>
                </a:rPr>
                <a:t>POD</a:t>
              </a:r>
              <a:endParaRPr sz="600">
                <a:solidFill>
                  <a:srgbClr val="FFFFFF"/>
                </a:solidFill>
              </a:endParaRPr>
            </a:p>
          </p:txBody>
        </p:sp>
        <p:sp>
          <p:nvSpPr>
            <p:cNvPr id="4872" name="Google Shape;4872;p294"/>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73" name="Google Shape;4873;p294"/>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74" name="Google Shape;4874;p294"/>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875" name="Google Shape;4875;p294"/>
            <p:cNvSpPr/>
            <p:nvPr/>
          </p:nvSpPr>
          <p:spPr>
            <a:xfrm rot="-5400000">
              <a:off x="1687125" y="2155975"/>
              <a:ext cx="755700" cy="177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cxnSp>
        <p:nvCxnSpPr>
          <p:cNvPr id="4876" name="Google Shape;4876;p294"/>
          <p:cNvCxnSpPr/>
          <p:nvPr/>
        </p:nvCxnSpPr>
        <p:spPr>
          <a:xfrm>
            <a:off x="2839397" y="3616075"/>
            <a:ext cx="1033800" cy="0"/>
          </a:xfrm>
          <a:prstGeom prst="straightConnector1">
            <a:avLst/>
          </a:prstGeom>
          <a:noFill/>
          <a:ln cap="flat" cmpd="sng" w="9525">
            <a:solidFill>
              <a:schemeClr val="dk2"/>
            </a:solidFill>
            <a:prstDash val="solid"/>
            <a:round/>
            <a:headEnd len="med" w="med" type="none"/>
            <a:tailEnd len="med" w="med" type="triangle"/>
          </a:ln>
        </p:spPr>
      </p:cxnSp>
      <p:grpSp>
        <p:nvGrpSpPr>
          <p:cNvPr id="4877" name="Google Shape;4877;p294"/>
          <p:cNvGrpSpPr/>
          <p:nvPr/>
        </p:nvGrpSpPr>
        <p:grpSpPr>
          <a:xfrm>
            <a:off x="7361842" y="3373661"/>
            <a:ext cx="492311" cy="640057"/>
            <a:chOff x="7749450" y="3013671"/>
            <a:chExt cx="560400" cy="728579"/>
          </a:xfrm>
        </p:grpSpPr>
        <p:pic>
          <p:nvPicPr>
            <p:cNvPr id="4878" name="Google Shape;4878;p294"/>
            <p:cNvPicPr preferRelativeResize="0"/>
            <p:nvPr/>
          </p:nvPicPr>
          <p:blipFill>
            <a:blip r:embed="rId3">
              <a:alphaModFix/>
            </a:blip>
            <a:stretch>
              <a:fillRect/>
            </a:stretch>
          </p:blipFill>
          <p:spPr>
            <a:xfrm>
              <a:off x="7861372" y="3013671"/>
              <a:ext cx="336555" cy="520127"/>
            </a:xfrm>
            <a:prstGeom prst="rect">
              <a:avLst/>
            </a:prstGeom>
            <a:noFill/>
            <a:ln>
              <a:noFill/>
            </a:ln>
          </p:spPr>
        </p:pic>
        <p:sp>
          <p:nvSpPr>
            <p:cNvPr id="4879" name="Google Shape;4879;p294"/>
            <p:cNvSpPr txBox="1"/>
            <p:nvPr/>
          </p:nvSpPr>
          <p:spPr>
            <a:xfrm>
              <a:off x="7749450" y="3508550"/>
              <a:ext cx="560400" cy="2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USER</a:t>
              </a:r>
              <a:endParaRPr b="1" sz="800">
                <a:latin typeface="Proxima Nova"/>
                <a:ea typeface="Proxima Nova"/>
                <a:cs typeface="Proxima Nova"/>
                <a:sym typeface="Proxima Nova"/>
              </a:endParaRPr>
            </a:p>
          </p:txBody>
        </p:sp>
      </p:grpSp>
      <p:sp>
        <p:nvSpPr>
          <p:cNvPr id="4880" name="Google Shape;4880;p294"/>
          <p:cNvSpPr/>
          <p:nvPr/>
        </p:nvSpPr>
        <p:spPr>
          <a:xfrm>
            <a:off x="5683101" y="2336050"/>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4881" name="Google Shape;4881;p294"/>
          <p:cNvSpPr/>
          <p:nvPr/>
        </p:nvSpPr>
        <p:spPr>
          <a:xfrm>
            <a:off x="5768786" y="2412250"/>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4882" name="Google Shape;4882;p294"/>
          <p:cNvSpPr/>
          <p:nvPr/>
        </p:nvSpPr>
        <p:spPr>
          <a:xfrm>
            <a:off x="5854471" y="2488450"/>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KIBANA</a:t>
            </a:r>
            <a:endParaRPr sz="700">
              <a:solidFill>
                <a:srgbClr val="FFFFFF"/>
              </a:solidFill>
              <a:latin typeface="Proxima Nova"/>
              <a:ea typeface="Proxima Nova"/>
              <a:cs typeface="Proxima Nova"/>
              <a:sym typeface="Proxima Nova"/>
            </a:endParaRPr>
          </a:p>
        </p:txBody>
      </p:sp>
      <p:cxnSp>
        <p:nvCxnSpPr>
          <p:cNvPr id="4883" name="Google Shape;4883;p294"/>
          <p:cNvCxnSpPr/>
          <p:nvPr/>
        </p:nvCxnSpPr>
        <p:spPr>
          <a:xfrm>
            <a:off x="5347471" y="2612473"/>
            <a:ext cx="239700" cy="0"/>
          </a:xfrm>
          <a:prstGeom prst="straightConnector1">
            <a:avLst/>
          </a:prstGeom>
          <a:noFill/>
          <a:ln cap="flat" cmpd="sng" w="9525">
            <a:solidFill>
              <a:schemeClr val="dk2"/>
            </a:solidFill>
            <a:prstDash val="solid"/>
            <a:round/>
            <a:headEnd len="med" w="med" type="none"/>
            <a:tailEnd len="med" w="med" type="triangle"/>
          </a:ln>
        </p:spPr>
      </p:cxnSp>
      <p:sp>
        <p:nvSpPr>
          <p:cNvPr id="4884" name="Google Shape;4884;p294"/>
          <p:cNvSpPr/>
          <p:nvPr/>
        </p:nvSpPr>
        <p:spPr>
          <a:xfrm>
            <a:off x="4121800" y="3357776"/>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4885" name="Google Shape;4885;p294"/>
          <p:cNvSpPr/>
          <p:nvPr/>
        </p:nvSpPr>
        <p:spPr>
          <a:xfrm>
            <a:off x="4207485" y="3433976"/>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4886" name="Google Shape;4886;p294"/>
          <p:cNvSpPr/>
          <p:nvPr/>
        </p:nvSpPr>
        <p:spPr>
          <a:xfrm>
            <a:off x="4293170" y="3510176"/>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ELASTICSEARCH</a:t>
            </a:r>
            <a:endParaRPr sz="700">
              <a:solidFill>
                <a:srgbClr val="FFFFFF"/>
              </a:solidFill>
              <a:latin typeface="Proxima Nova"/>
              <a:ea typeface="Proxima Nova"/>
              <a:cs typeface="Proxima Nova"/>
              <a:sym typeface="Proxima Nova"/>
            </a:endParaRPr>
          </a:p>
        </p:txBody>
      </p:sp>
      <p:sp>
        <p:nvSpPr>
          <p:cNvPr id="4887" name="Google Shape;4887;p294"/>
          <p:cNvSpPr/>
          <p:nvPr/>
        </p:nvSpPr>
        <p:spPr>
          <a:xfrm>
            <a:off x="5683101" y="3357776"/>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4888" name="Google Shape;4888;p294"/>
          <p:cNvSpPr/>
          <p:nvPr/>
        </p:nvSpPr>
        <p:spPr>
          <a:xfrm>
            <a:off x="5768786" y="3433976"/>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4889" name="Google Shape;4889;p294"/>
          <p:cNvSpPr/>
          <p:nvPr/>
        </p:nvSpPr>
        <p:spPr>
          <a:xfrm>
            <a:off x="5854471" y="3510176"/>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KIBANA</a:t>
            </a:r>
            <a:endParaRPr sz="700">
              <a:solidFill>
                <a:srgbClr val="FFFFFF"/>
              </a:solidFill>
              <a:latin typeface="Proxima Nova"/>
              <a:ea typeface="Proxima Nova"/>
              <a:cs typeface="Proxima Nova"/>
              <a:sym typeface="Proxima Nova"/>
            </a:endParaRPr>
          </a:p>
        </p:txBody>
      </p:sp>
      <p:cxnSp>
        <p:nvCxnSpPr>
          <p:cNvPr id="4890" name="Google Shape;4890;p294"/>
          <p:cNvCxnSpPr/>
          <p:nvPr/>
        </p:nvCxnSpPr>
        <p:spPr>
          <a:xfrm>
            <a:off x="5347471" y="3634198"/>
            <a:ext cx="239700" cy="0"/>
          </a:xfrm>
          <a:prstGeom prst="straightConnector1">
            <a:avLst/>
          </a:prstGeom>
          <a:noFill/>
          <a:ln cap="flat" cmpd="sng" w="9525">
            <a:solidFill>
              <a:schemeClr val="dk2"/>
            </a:solidFill>
            <a:prstDash val="solid"/>
            <a:round/>
            <a:headEnd len="med" w="med" type="none"/>
            <a:tailEnd len="med" w="med" type="triangle"/>
          </a:ln>
        </p:spPr>
      </p:cxnSp>
      <p:cxnSp>
        <p:nvCxnSpPr>
          <p:cNvPr id="4891" name="Google Shape;4891;p294"/>
          <p:cNvCxnSpPr/>
          <p:nvPr/>
        </p:nvCxnSpPr>
        <p:spPr>
          <a:xfrm rot="10800000">
            <a:off x="6882425" y="3679273"/>
            <a:ext cx="492300" cy="0"/>
          </a:xfrm>
          <a:prstGeom prst="straightConnector1">
            <a:avLst/>
          </a:prstGeom>
          <a:noFill/>
          <a:ln cap="flat" cmpd="sng" w="9525">
            <a:solidFill>
              <a:schemeClr val="dk2"/>
            </a:solidFill>
            <a:prstDash val="solid"/>
            <a:round/>
            <a:headEnd len="med" w="med" type="none"/>
            <a:tailEnd len="med" w="med" type="triangle"/>
          </a:ln>
        </p:spPr>
      </p:cxnSp>
      <p:cxnSp>
        <p:nvCxnSpPr>
          <p:cNvPr id="4892" name="Google Shape;4892;p294"/>
          <p:cNvCxnSpPr/>
          <p:nvPr/>
        </p:nvCxnSpPr>
        <p:spPr>
          <a:xfrm rot="10800000">
            <a:off x="6882425" y="2612473"/>
            <a:ext cx="492300" cy="0"/>
          </a:xfrm>
          <a:prstGeom prst="straightConnector1">
            <a:avLst/>
          </a:prstGeom>
          <a:noFill/>
          <a:ln cap="flat" cmpd="sng" w="9525">
            <a:solidFill>
              <a:schemeClr val="dk2"/>
            </a:solidFill>
            <a:prstDash val="solid"/>
            <a:round/>
            <a:headEnd len="med" w="med" type="none"/>
            <a:tailEnd len="med" w="med" type="triangle"/>
          </a:ln>
        </p:spPr>
      </p:cxnSp>
      <p:grpSp>
        <p:nvGrpSpPr>
          <p:cNvPr id="4893" name="Google Shape;4893;p294"/>
          <p:cNvGrpSpPr/>
          <p:nvPr/>
        </p:nvGrpSpPr>
        <p:grpSpPr>
          <a:xfrm>
            <a:off x="7324558" y="2306861"/>
            <a:ext cx="568741" cy="640051"/>
            <a:chOff x="7707010" y="3013671"/>
            <a:chExt cx="647400" cy="728572"/>
          </a:xfrm>
        </p:grpSpPr>
        <p:pic>
          <p:nvPicPr>
            <p:cNvPr id="4894" name="Google Shape;4894;p294"/>
            <p:cNvPicPr preferRelativeResize="0"/>
            <p:nvPr/>
          </p:nvPicPr>
          <p:blipFill>
            <a:blip r:embed="rId3">
              <a:alphaModFix/>
            </a:blip>
            <a:stretch>
              <a:fillRect/>
            </a:stretch>
          </p:blipFill>
          <p:spPr>
            <a:xfrm>
              <a:off x="7861372" y="3013671"/>
              <a:ext cx="336555" cy="520127"/>
            </a:xfrm>
            <a:prstGeom prst="rect">
              <a:avLst/>
            </a:prstGeom>
            <a:noFill/>
            <a:ln>
              <a:noFill/>
            </a:ln>
          </p:spPr>
        </p:pic>
        <p:sp>
          <p:nvSpPr>
            <p:cNvPr id="4895" name="Google Shape;4895;p294"/>
            <p:cNvSpPr txBox="1"/>
            <p:nvPr/>
          </p:nvSpPr>
          <p:spPr>
            <a:xfrm>
              <a:off x="7707010" y="3508543"/>
              <a:ext cx="647400" cy="2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ADMIN</a:t>
              </a:r>
              <a:endParaRPr b="1" sz="800">
                <a:latin typeface="Proxima Nova"/>
                <a:ea typeface="Proxima Nova"/>
                <a:cs typeface="Proxima Nova"/>
                <a:sym typeface="Proxima Nova"/>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9" name="Shape 4899"/>
        <p:cNvGrpSpPr/>
        <p:nvPr/>
      </p:nvGrpSpPr>
      <p:grpSpPr>
        <a:xfrm>
          <a:off x="0" y="0"/>
          <a:ext cx="0" cy="0"/>
          <a:chOff x="0" y="0"/>
          <a:chExt cx="0" cy="0"/>
        </a:xfrm>
      </p:grpSpPr>
      <p:sp>
        <p:nvSpPr>
          <p:cNvPr id="4900" name="Google Shape;4900;p29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01" name="Google Shape;4901;p29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CONTAINER METRICS</a:t>
            </a:r>
            <a:endParaRPr/>
          </a:p>
        </p:txBody>
      </p:sp>
      <p:pic>
        <p:nvPicPr>
          <p:cNvPr id="4902" name="Google Shape;4902;p295"/>
          <p:cNvPicPr preferRelativeResize="0"/>
          <p:nvPr/>
        </p:nvPicPr>
        <p:blipFill rotWithShape="1">
          <a:blip r:embed="rId3">
            <a:alphaModFix/>
          </a:blip>
          <a:srcRect b="5837" l="2657" r="1730" t="19708"/>
          <a:stretch/>
        </p:blipFill>
        <p:spPr>
          <a:xfrm>
            <a:off x="1221468" y="1234900"/>
            <a:ext cx="3522175" cy="1721176"/>
          </a:xfrm>
          <a:prstGeom prst="rect">
            <a:avLst/>
          </a:prstGeom>
          <a:noFill/>
          <a:ln cap="flat" cmpd="sng" w="9525">
            <a:solidFill>
              <a:srgbClr val="D9D9D9"/>
            </a:solidFill>
            <a:prstDash val="solid"/>
            <a:round/>
            <a:headEnd len="sm" w="sm" type="none"/>
            <a:tailEnd len="sm" w="sm" type="none"/>
          </a:ln>
        </p:spPr>
      </p:pic>
      <p:pic>
        <p:nvPicPr>
          <p:cNvPr id="4903" name="Google Shape;4903;p295"/>
          <p:cNvPicPr preferRelativeResize="0"/>
          <p:nvPr/>
        </p:nvPicPr>
        <p:blipFill rotWithShape="1">
          <a:blip r:embed="rId4">
            <a:alphaModFix/>
          </a:blip>
          <a:srcRect b="0" l="0" r="0" t="4906"/>
          <a:stretch/>
        </p:blipFill>
        <p:spPr>
          <a:xfrm>
            <a:off x="4787813" y="1234900"/>
            <a:ext cx="3345229" cy="3437877"/>
          </a:xfrm>
          <a:prstGeom prst="rect">
            <a:avLst/>
          </a:prstGeom>
          <a:noFill/>
          <a:ln cap="flat" cmpd="sng" w="9525">
            <a:solidFill>
              <a:srgbClr val="D9D9D9"/>
            </a:solidFill>
            <a:prstDash val="solid"/>
            <a:round/>
            <a:headEnd len="sm" w="sm" type="none"/>
            <a:tailEnd len="sm" w="sm" type="none"/>
          </a:ln>
        </p:spPr>
      </p:pic>
      <p:grpSp>
        <p:nvGrpSpPr>
          <p:cNvPr id="4904" name="Google Shape;4904;p295"/>
          <p:cNvGrpSpPr/>
          <p:nvPr/>
        </p:nvGrpSpPr>
        <p:grpSpPr>
          <a:xfrm>
            <a:off x="1221468" y="2999175"/>
            <a:ext cx="3524468" cy="1673599"/>
            <a:chOff x="1060450" y="2999175"/>
            <a:chExt cx="3524468" cy="1673599"/>
          </a:xfrm>
        </p:grpSpPr>
        <p:pic>
          <p:nvPicPr>
            <p:cNvPr id="4905" name="Google Shape;4905;p295"/>
            <p:cNvPicPr preferRelativeResize="0"/>
            <p:nvPr/>
          </p:nvPicPr>
          <p:blipFill rotWithShape="1">
            <a:blip r:embed="rId5">
              <a:alphaModFix/>
            </a:blip>
            <a:srcRect b="-5046" l="12529" r="30748" t="65341"/>
            <a:stretch/>
          </p:blipFill>
          <p:spPr>
            <a:xfrm>
              <a:off x="1060450" y="2999175"/>
              <a:ext cx="3522174" cy="1673599"/>
            </a:xfrm>
            <a:prstGeom prst="rect">
              <a:avLst/>
            </a:prstGeom>
            <a:noFill/>
            <a:ln cap="flat" cmpd="sng" w="9525">
              <a:solidFill>
                <a:srgbClr val="D9D9D9"/>
              </a:solidFill>
              <a:prstDash val="solid"/>
              <a:round/>
              <a:headEnd len="sm" w="sm" type="none"/>
              <a:tailEnd len="sm" w="sm" type="none"/>
            </a:ln>
          </p:spPr>
        </p:pic>
        <p:sp>
          <p:nvSpPr>
            <p:cNvPr id="4906" name="Google Shape;4906;p295"/>
            <p:cNvSpPr/>
            <p:nvPr/>
          </p:nvSpPr>
          <p:spPr>
            <a:xfrm>
              <a:off x="1103150" y="2999175"/>
              <a:ext cx="3473100" cy="293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7" name="Google Shape;4907;p295"/>
            <p:cNvSpPr/>
            <p:nvPr/>
          </p:nvSpPr>
          <p:spPr>
            <a:xfrm>
              <a:off x="1062618" y="4326375"/>
              <a:ext cx="3522300" cy="346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1" name="Shape 4911"/>
        <p:cNvGrpSpPr/>
        <p:nvPr/>
      </p:nvGrpSpPr>
      <p:grpSpPr>
        <a:xfrm>
          <a:off x="0" y="0"/>
          <a:ext cx="0" cy="0"/>
          <a:chOff x="0" y="0"/>
          <a:chExt cx="0" cy="0"/>
        </a:xfrm>
      </p:grpSpPr>
      <p:sp>
        <p:nvSpPr>
          <p:cNvPr id="4912" name="Google Shape;4912;p296"/>
          <p:cNvSpPr/>
          <p:nvPr/>
        </p:nvSpPr>
        <p:spPr>
          <a:xfrm>
            <a:off x="3438788" y="2023150"/>
            <a:ext cx="2459400" cy="17508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CONTAINER METRICS</a:t>
            </a:r>
            <a:endParaRPr b="1" sz="800">
              <a:latin typeface="Proxima Nova"/>
              <a:ea typeface="Proxima Nova"/>
              <a:cs typeface="Proxima Nova"/>
              <a:sym typeface="Proxima Nova"/>
            </a:endParaRPr>
          </a:p>
        </p:txBody>
      </p:sp>
      <p:cxnSp>
        <p:nvCxnSpPr>
          <p:cNvPr id="4913" name="Google Shape;4913;p296"/>
          <p:cNvCxnSpPr/>
          <p:nvPr/>
        </p:nvCxnSpPr>
        <p:spPr>
          <a:xfrm>
            <a:off x="2404111" y="2396875"/>
            <a:ext cx="874500" cy="0"/>
          </a:xfrm>
          <a:prstGeom prst="straightConnector1">
            <a:avLst/>
          </a:prstGeom>
          <a:noFill/>
          <a:ln cap="flat" cmpd="sng" w="9525">
            <a:solidFill>
              <a:schemeClr val="dk2"/>
            </a:solidFill>
            <a:prstDash val="solid"/>
            <a:round/>
            <a:headEnd len="med" w="med" type="none"/>
            <a:tailEnd len="med" w="med" type="triangle"/>
          </a:ln>
        </p:spPr>
      </p:cxnSp>
      <p:cxnSp>
        <p:nvCxnSpPr>
          <p:cNvPr id="4914" name="Google Shape;4914;p296"/>
          <p:cNvCxnSpPr/>
          <p:nvPr/>
        </p:nvCxnSpPr>
        <p:spPr>
          <a:xfrm>
            <a:off x="2533262" y="2977328"/>
            <a:ext cx="745500" cy="0"/>
          </a:xfrm>
          <a:prstGeom prst="straightConnector1">
            <a:avLst/>
          </a:prstGeom>
          <a:noFill/>
          <a:ln cap="flat" cmpd="sng" w="9525">
            <a:solidFill>
              <a:schemeClr val="dk2"/>
            </a:solidFill>
            <a:prstDash val="solid"/>
            <a:round/>
            <a:headEnd len="med" w="med" type="none"/>
            <a:tailEnd len="med" w="med" type="triangle"/>
          </a:ln>
        </p:spPr>
      </p:cxnSp>
      <p:sp>
        <p:nvSpPr>
          <p:cNvPr id="4915" name="Google Shape;4915;p29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4916" name="Google Shape;4916;p296"/>
          <p:cNvGrpSpPr/>
          <p:nvPr/>
        </p:nvGrpSpPr>
        <p:grpSpPr>
          <a:xfrm>
            <a:off x="1053100" y="1508525"/>
            <a:ext cx="1195500" cy="1602300"/>
            <a:chOff x="1053100" y="1432325"/>
            <a:chExt cx="1195500" cy="1602300"/>
          </a:xfrm>
        </p:grpSpPr>
        <p:sp>
          <p:nvSpPr>
            <p:cNvPr id="4917" name="Google Shape;4917;p296"/>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4918" name="Google Shape;4918;p296"/>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4919" name="Google Shape;4919;p296"/>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0" name="Google Shape;4920;p296"/>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1" name="Google Shape;4921;p296"/>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22" name="Google Shape;4922;p296"/>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23" name="Google Shape;4923;p296"/>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24" name="Google Shape;4924;p296"/>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25" name="Google Shape;4925;p296"/>
            <p:cNvSpPr/>
            <p:nvPr/>
          </p:nvSpPr>
          <p:spPr>
            <a:xfrm rot="-5400000">
              <a:off x="1687125" y="2155975"/>
              <a:ext cx="755700" cy="1770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sp>
        <p:nvSpPr>
          <p:cNvPr id="4926" name="Google Shape;4926;p296"/>
          <p:cNvSpPr txBox="1"/>
          <p:nvPr>
            <p:ph type="title"/>
          </p:nvPr>
        </p:nvSpPr>
        <p:spPr>
          <a:xfrm>
            <a:off x="826650" y="0"/>
            <a:ext cx="75462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CONTAINER METRICS</a:t>
            </a:r>
            <a:endParaRPr/>
          </a:p>
        </p:txBody>
      </p:sp>
      <p:grpSp>
        <p:nvGrpSpPr>
          <p:cNvPr id="4927" name="Google Shape;4927;p296"/>
          <p:cNvGrpSpPr/>
          <p:nvPr/>
        </p:nvGrpSpPr>
        <p:grpSpPr>
          <a:xfrm>
            <a:off x="1281700" y="2118125"/>
            <a:ext cx="1195500" cy="1602300"/>
            <a:chOff x="1053100" y="1432325"/>
            <a:chExt cx="1195500" cy="1602300"/>
          </a:xfrm>
        </p:grpSpPr>
        <p:sp>
          <p:nvSpPr>
            <p:cNvPr id="4928" name="Google Shape;4928;p296"/>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4929" name="Google Shape;4929;p296"/>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4930" name="Google Shape;4930;p296"/>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1" name="Google Shape;4931;p296"/>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2" name="Google Shape;4932;p296"/>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33" name="Google Shape;4933;p296"/>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34" name="Google Shape;4934;p296"/>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35" name="Google Shape;4935;p296"/>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36" name="Google Shape;4936;p296"/>
            <p:cNvSpPr/>
            <p:nvPr/>
          </p:nvSpPr>
          <p:spPr>
            <a:xfrm rot="-5400000">
              <a:off x="1687125" y="2155975"/>
              <a:ext cx="755700" cy="1770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sp>
        <p:nvSpPr>
          <p:cNvPr id="4937" name="Google Shape;4937;p296"/>
          <p:cNvSpPr/>
          <p:nvPr/>
        </p:nvSpPr>
        <p:spPr>
          <a:xfrm>
            <a:off x="3599589" y="2472887"/>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HEAPSTER</a:t>
            </a:r>
            <a:endParaRPr sz="700">
              <a:solidFill>
                <a:srgbClr val="FFFFFF"/>
              </a:solidFill>
              <a:latin typeface="Proxima Nova"/>
              <a:ea typeface="Proxima Nova"/>
              <a:cs typeface="Proxima Nova"/>
              <a:sym typeface="Proxima Nova"/>
            </a:endParaRPr>
          </a:p>
        </p:txBody>
      </p:sp>
      <p:grpSp>
        <p:nvGrpSpPr>
          <p:cNvPr id="4938" name="Google Shape;4938;p296"/>
          <p:cNvGrpSpPr/>
          <p:nvPr/>
        </p:nvGrpSpPr>
        <p:grpSpPr>
          <a:xfrm>
            <a:off x="1510300" y="2727725"/>
            <a:ext cx="1195500" cy="1602300"/>
            <a:chOff x="1053100" y="1432325"/>
            <a:chExt cx="1195500" cy="1602300"/>
          </a:xfrm>
        </p:grpSpPr>
        <p:sp>
          <p:nvSpPr>
            <p:cNvPr id="4939" name="Google Shape;4939;p296"/>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4940" name="Google Shape;4940;p296"/>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4941" name="Google Shape;4941;p296"/>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2" name="Google Shape;4942;p296"/>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3" name="Google Shape;4943;p296"/>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44" name="Google Shape;4944;p296"/>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45" name="Google Shape;4945;p296"/>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46" name="Google Shape;4946;p296"/>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4947" name="Google Shape;4947;p296"/>
            <p:cNvSpPr/>
            <p:nvPr/>
          </p:nvSpPr>
          <p:spPr>
            <a:xfrm rot="-5400000">
              <a:off x="1687125" y="2155975"/>
              <a:ext cx="755700" cy="1770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CADVISOR</a:t>
              </a:r>
              <a:endParaRPr sz="600">
                <a:solidFill>
                  <a:srgbClr val="FFFFFF"/>
                </a:solidFill>
              </a:endParaRPr>
            </a:p>
          </p:txBody>
        </p:sp>
      </p:grpSp>
      <p:cxnSp>
        <p:nvCxnSpPr>
          <p:cNvPr id="4948" name="Google Shape;4948;p296"/>
          <p:cNvCxnSpPr/>
          <p:nvPr/>
        </p:nvCxnSpPr>
        <p:spPr>
          <a:xfrm>
            <a:off x="2607101" y="3539875"/>
            <a:ext cx="671700" cy="0"/>
          </a:xfrm>
          <a:prstGeom prst="straightConnector1">
            <a:avLst/>
          </a:prstGeom>
          <a:noFill/>
          <a:ln cap="flat" cmpd="sng" w="9525">
            <a:solidFill>
              <a:schemeClr val="dk2"/>
            </a:solidFill>
            <a:prstDash val="solid"/>
            <a:round/>
            <a:headEnd len="med" w="med" type="none"/>
            <a:tailEnd len="med" w="med" type="triangle"/>
          </a:ln>
        </p:spPr>
      </p:cxnSp>
      <p:sp>
        <p:nvSpPr>
          <p:cNvPr id="4949" name="Google Shape;4949;p296"/>
          <p:cNvSpPr/>
          <p:nvPr/>
        </p:nvSpPr>
        <p:spPr>
          <a:xfrm>
            <a:off x="4818789" y="2472887"/>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HAWKULAR</a:t>
            </a:r>
            <a:endParaRPr sz="700">
              <a:solidFill>
                <a:srgbClr val="FFFFFF"/>
              </a:solidFill>
              <a:latin typeface="Proxima Nova"/>
              <a:ea typeface="Proxima Nova"/>
              <a:cs typeface="Proxima Nova"/>
              <a:sym typeface="Proxima Nova"/>
            </a:endParaRPr>
          </a:p>
        </p:txBody>
      </p:sp>
      <p:sp>
        <p:nvSpPr>
          <p:cNvPr id="4950" name="Google Shape;4950;p296"/>
          <p:cNvSpPr/>
          <p:nvPr/>
        </p:nvSpPr>
        <p:spPr>
          <a:xfrm>
            <a:off x="6603814" y="2472887"/>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OPENSHIFT</a:t>
            </a:r>
            <a:endParaRPr sz="7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WEB CONSOLE</a:t>
            </a:r>
            <a:endParaRPr sz="700">
              <a:solidFill>
                <a:srgbClr val="FFFFFF"/>
              </a:solidFill>
              <a:latin typeface="Proxima Nova"/>
              <a:ea typeface="Proxima Nova"/>
              <a:cs typeface="Proxima Nova"/>
              <a:sym typeface="Proxima Nova"/>
            </a:endParaRPr>
          </a:p>
        </p:txBody>
      </p:sp>
      <p:cxnSp>
        <p:nvCxnSpPr>
          <p:cNvPr id="4951" name="Google Shape;4951;p296"/>
          <p:cNvCxnSpPr>
            <a:stCxn id="4937" idx="3"/>
            <a:endCxn id="4949" idx="1"/>
          </p:cNvCxnSpPr>
          <p:nvPr/>
        </p:nvCxnSpPr>
        <p:spPr>
          <a:xfrm>
            <a:off x="4551489" y="2623787"/>
            <a:ext cx="267300" cy="0"/>
          </a:xfrm>
          <a:prstGeom prst="straightConnector1">
            <a:avLst/>
          </a:prstGeom>
          <a:noFill/>
          <a:ln cap="flat" cmpd="sng" w="9525">
            <a:solidFill>
              <a:schemeClr val="dk2"/>
            </a:solidFill>
            <a:prstDash val="solid"/>
            <a:round/>
            <a:headEnd len="med" w="med" type="none"/>
            <a:tailEnd len="med" w="med" type="triangle"/>
          </a:ln>
        </p:spPr>
      </p:cxnSp>
      <p:cxnSp>
        <p:nvCxnSpPr>
          <p:cNvPr id="4952" name="Google Shape;4952;p296"/>
          <p:cNvCxnSpPr>
            <a:stCxn id="4949" idx="3"/>
            <a:endCxn id="4950" idx="1"/>
          </p:cNvCxnSpPr>
          <p:nvPr/>
        </p:nvCxnSpPr>
        <p:spPr>
          <a:xfrm>
            <a:off x="5770689" y="2623787"/>
            <a:ext cx="833100" cy="0"/>
          </a:xfrm>
          <a:prstGeom prst="straightConnector1">
            <a:avLst/>
          </a:prstGeom>
          <a:noFill/>
          <a:ln cap="flat" cmpd="sng" w="9525">
            <a:solidFill>
              <a:schemeClr val="dk2"/>
            </a:solidFill>
            <a:prstDash val="solid"/>
            <a:round/>
            <a:headEnd len="med" w="med" type="none"/>
            <a:tailEnd len="med" w="med" type="triangle"/>
          </a:ln>
        </p:spPr>
      </p:cxnSp>
      <p:sp>
        <p:nvSpPr>
          <p:cNvPr id="4953" name="Google Shape;4953;p296"/>
          <p:cNvSpPr/>
          <p:nvPr/>
        </p:nvSpPr>
        <p:spPr>
          <a:xfrm>
            <a:off x="4647419" y="3164855"/>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4954" name="Google Shape;4954;p296"/>
          <p:cNvSpPr/>
          <p:nvPr/>
        </p:nvSpPr>
        <p:spPr>
          <a:xfrm>
            <a:off x="4733104" y="3241055"/>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4955" name="Google Shape;4955;p296"/>
          <p:cNvSpPr/>
          <p:nvPr/>
        </p:nvSpPr>
        <p:spPr>
          <a:xfrm>
            <a:off x="4818789" y="3317255"/>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CASSANDRA</a:t>
            </a:r>
            <a:endParaRPr sz="700">
              <a:solidFill>
                <a:srgbClr val="FFFFFF"/>
              </a:solidFill>
              <a:latin typeface="Proxima Nova"/>
              <a:ea typeface="Proxima Nova"/>
              <a:cs typeface="Proxima Nova"/>
              <a:sym typeface="Proxima Nova"/>
            </a:endParaRPr>
          </a:p>
        </p:txBody>
      </p:sp>
      <p:cxnSp>
        <p:nvCxnSpPr>
          <p:cNvPr id="4956" name="Google Shape;4956;p296"/>
          <p:cNvCxnSpPr>
            <a:stCxn id="4949" idx="2"/>
          </p:cNvCxnSpPr>
          <p:nvPr/>
        </p:nvCxnSpPr>
        <p:spPr>
          <a:xfrm>
            <a:off x="5294739" y="2774687"/>
            <a:ext cx="0" cy="370500"/>
          </a:xfrm>
          <a:prstGeom prst="straightConnector1">
            <a:avLst/>
          </a:prstGeom>
          <a:noFill/>
          <a:ln cap="flat" cmpd="sng" w="9525">
            <a:solidFill>
              <a:schemeClr val="dk2"/>
            </a:solidFill>
            <a:prstDash val="solid"/>
            <a:round/>
            <a:headEnd len="med" w="med" type="none"/>
            <a:tailEnd len="med" w="med" type="triangle"/>
          </a:ln>
        </p:spPr>
      </p:cxnSp>
      <p:sp>
        <p:nvSpPr>
          <p:cNvPr id="4957" name="Google Shape;4957;p296"/>
          <p:cNvSpPr/>
          <p:nvPr/>
        </p:nvSpPr>
        <p:spPr>
          <a:xfrm>
            <a:off x="6603814" y="1939287"/>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RED HAT</a:t>
            </a:r>
            <a:endParaRPr sz="7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CLOUDFORMS</a:t>
            </a:r>
            <a:endParaRPr sz="700">
              <a:solidFill>
                <a:srgbClr val="FFFFFF"/>
              </a:solidFill>
              <a:latin typeface="Proxima Nova"/>
              <a:ea typeface="Proxima Nova"/>
              <a:cs typeface="Proxima Nova"/>
              <a:sym typeface="Proxima Nova"/>
            </a:endParaRPr>
          </a:p>
        </p:txBody>
      </p:sp>
      <p:sp>
        <p:nvSpPr>
          <p:cNvPr id="4958" name="Google Shape;4958;p296"/>
          <p:cNvSpPr/>
          <p:nvPr/>
        </p:nvSpPr>
        <p:spPr>
          <a:xfrm>
            <a:off x="6603814" y="3006475"/>
            <a:ext cx="951900" cy="3018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CUSTOM</a:t>
            </a:r>
            <a:endParaRPr sz="7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DASHBOARDS</a:t>
            </a:r>
            <a:endParaRPr sz="700">
              <a:solidFill>
                <a:srgbClr val="FFFFFF"/>
              </a:solidFill>
              <a:latin typeface="Proxima Nova"/>
              <a:ea typeface="Proxima Nova"/>
              <a:cs typeface="Proxima Nova"/>
              <a:sym typeface="Proxima Nova"/>
            </a:endParaRPr>
          </a:p>
        </p:txBody>
      </p:sp>
      <p:cxnSp>
        <p:nvCxnSpPr>
          <p:cNvPr id="4959" name="Google Shape;4959;p296"/>
          <p:cNvCxnSpPr>
            <a:stCxn id="4949" idx="3"/>
            <a:endCxn id="4957" idx="1"/>
          </p:cNvCxnSpPr>
          <p:nvPr/>
        </p:nvCxnSpPr>
        <p:spPr>
          <a:xfrm flipH="1" rot="10800000">
            <a:off x="5770689" y="2090087"/>
            <a:ext cx="833100" cy="533700"/>
          </a:xfrm>
          <a:prstGeom prst="bentConnector3">
            <a:avLst>
              <a:gd fmla="val 50002" name="adj1"/>
            </a:avLst>
          </a:prstGeom>
          <a:noFill/>
          <a:ln cap="flat" cmpd="sng" w="9525">
            <a:solidFill>
              <a:schemeClr val="dk2"/>
            </a:solidFill>
            <a:prstDash val="solid"/>
            <a:round/>
            <a:headEnd len="med" w="med" type="none"/>
            <a:tailEnd len="med" w="med" type="triangle"/>
          </a:ln>
        </p:spPr>
      </p:cxnSp>
      <p:cxnSp>
        <p:nvCxnSpPr>
          <p:cNvPr id="4960" name="Google Shape;4960;p296"/>
          <p:cNvCxnSpPr>
            <a:stCxn id="4949" idx="3"/>
            <a:endCxn id="4958" idx="1"/>
          </p:cNvCxnSpPr>
          <p:nvPr/>
        </p:nvCxnSpPr>
        <p:spPr>
          <a:xfrm>
            <a:off x="5770689" y="2623787"/>
            <a:ext cx="833100" cy="533700"/>
          </a:xfrm>
          <a:prstGeom prst="bentConnector3">
            <a:avLst>
              <a:gd fmla="val 50002" name="adj1"/>
            </a:avLst>
          </a:prstGeom>
          <a:noFill/>
          <a:ln cap="flat" cmpd="sng" w="9525">
            <a:solidFill>
              <a:schemeClr val="dk2"/>
            </a:solidFill>
            <a:prstDash val="solid"/>
            <a:round/>
            <a:headEnd len="med" w="med" type="none"/>
            <a:tailEnd len="med" w="med" type="triangle"/>
          </a:ln>
        </p:spPr>
      </p:cxnSp>
      <p:sp>
        <p:nvSpPr>
          <p:cNvPr id="4961" name="Google Shape;4961;p296"/>
          <p:cNvSpPr txBox="1"/>
          <p:nvPr/>
        </p:nvSpPr>
        <p:spPr>
          <a:xfrm>
            <a:off x="5859726" y="2396286"/>
            <a:ext cx="427500" cy="26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latin typeface="Proxima Nova"/>
                <a:ea typeface="Proxima Nova"/>
                <a:cs typeface="Proxima Nova"/>
                <a:sym typeface="Proxima Nova"/>
              </a:rPr>
              <a:t>API</a:t>
            </a:r>
            <a:endParaRPr sz="800">
              <a:latin typeface="Proxima Nova"/>
              <a:ea typeface="Proxima Nova"/>
              <a:cs typeface="Proxima Nova"/>
              <a:sym typeface="Proxima Nova"/>
            </a:endParaRPr>
          </a:p>
        </p:txBody>
      </p:sp>
      <p:grpSp>
        <p:nvGrpSpPr>
          <p:cNvPr id="4962" name="Google Shape;4962;p296"/>
          <p:cNvGrpSpPr/>
          <p:nvPr/>
        </p:nvGrpSpPr>
        <p:grpSpPr>
          <a:xfrm>
            <a:off x="7739075" y="2221163"/>
            <a:ext cx="805200" cy="805213"/>
            <a:chOff x="7889250" y="2266400"/>
            <a:chExt cx="805200" cy="805213"/>
          </a:xfrm>
        </p:grpSpPr>
        <p:grpSp>
          <p:nvGrpSpPr>
            <p:cNvPr id="4963" name="Google Shape;4963;p296"/>
            <p:cNvGrpSpPr/>
            <p:nvPr/>
          </p:nvGrpSpPr>
          <p:grpSpPr>
            <a:xfrm>
              <a:off x="7996751" y="2343033"/>
              <a:ext cx="560400" cy="728579"/>
              <a:chOff x="7749450" y="3013671"/>
              <a:chExt cx="560400" cy="728579"/>
            </a:xfrm>
          </p:grpSpPr>
          <p:pic>
            <p:nvPicPr>
              <p:cNvPr id="4964" name="Google Shape;4964;p296"/>
              <p:cNvPicPr preferRelativeResize="0"/>
              <p:nvPr/>
            </p:nvPicPr>
            <p:blipFill>
              <a:blip r:embed="rId3">
                <a:alphaModFix/>
              </a:blip>
              <a:stretch>
                <a:fillRect/>
              </a:stretch>
            </p:blipFill>
            <p:spPr>
              <a:xfrm>
                <a:off x="7861372" y="3013671"/>
                <a:ext cx="336555" cy="520127"/>
              </a:xfrm>
              <a:prstGeom prst="rect">
                <a:avLst/>
              </a:prstGeom>
              <a:noFill/>
              <a:ln>
                <a:noFill/>
              </a:ln>
            </p:spPr>
          </p:pic>
          <p:sp>
            <p:nvSpPr>
              <p:cNvPr id="4965" name="Google Shape;4965;p296"/>
              <p:cNvSpPr txBox="1"/>
              <p:nvPr/>
            </p:nvSpPr>
            <p:spPr>
              <a:xfrm>
                <a:off x="7749450" y="3508550"/>
                <a:ext cx="560400" cy="2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USER</a:t>
                </a:r>
                <a:endParaRPr b="1" sz="800">
                  <a:latin typeface="Proxima Nova"/>
                  <a:ea typeface="Proxima Nova"/>
                  <a:cs typeface="Proxima Nova"/>
                  <a:sym typeface="Proxima Nova"/>
                </a:endParaRPr>
              </a:p>
            </p:txBody>
          </p:sp>
        </p:grpSp>
        <p:sp>
          <p:nvSpPr>
            <p:cNvPr id="4966" name="Google Shape;4966;p296"/>
            <p:cNvSpPr/>
            <p:nvPr/>
          </p:nvSpPr>
          <p:spPr>
            <a:xfrm>
              <a:off x="7889250" y="2266400"/>
              <a:ext cx="805200" cy="805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53"/>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2800"/>
              <a:t>CLOUD NATIVE CHARACTERISTICS</a:t>
            </a:r>
            <a:endParaRPr/>
          </a:p>
        </p:txBody>
      </p:sp>
      <p:sp>
        <p:nvSpPr>
          <p:cNvPr id="1050" name="Google Shape;1050;p153"/>
          <p:cNvSpPr/>
          <p:nvPr/>
        </p:nvSpPr>
        <p:spPr>
          <a:xfrm>
            <a:off x="422550" y="1216575"/>
            <a:ext cx="3399600" cy="581700"/>
          </a:xfrm>
          <a:prstGeom prst="rect">
            <a:avLst/>
          </a:prstGeom>
          <a:solidFill>
            <a:srgbClr val="0041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1" name="Google Shape;1051;p153"/>
          <p:cNvSpPr txBox="1"/>
          <p:nvPr/>
        </p:nvSpPr>
        <p:spPr>
          <a:xfrm>
            <a:off x="946925" y="1236725"/>
            <a:ext cx="2915700" cy="528600"/>
          </a:xfrm>
          <a:prstGeom prst="rect">
            <a:avLst/>
          </a:prstGeom>
          <a:noFill/>
          <a:ln>
            <a:noFill/>
          </a:ln>
        </p:spPr>
        <p:txBody>
          <a:bodyPr anchorCtr="0" anchor="ctr" bIns="91425" lIns="91425" spcFirstLastPara="1" rIns="91425" wrap="square" tIns="91425">
            <a:noAutofit/>
          </a:bodyPr>
          <a:lstStyle/>
          <a:p>
            <a:pPr indent="0" lvl="0" marL="0" rtl="0">
              <a:lnSpc>
                <a:spcPct val="110000"/>
              </a:lnSpc>
              <a:spcBef>
                <a:spcPts val="0"/>
              </a:spcBef>
              <a:spcAft>
                <a:spcPts val="0"/>
              </a:spcAft>
              <a:buNone/>
            </a:pPr>
            <a:r>
              <a:rPr b="1" lang="en" sz="1200">
                <a:solidFill>
                  <a:srgbClr val="FFFF00"/>
                </a:solidFill>
                <a:latin typeface="Overpass"/>
                <a:ea typeface="Overpass"/>
                <a:cs typeface="Overpass"/>
                <a:sym typeface="Overpass"/>
              </a:rPr>
              <a:t>Applications</a:t>
            </a:r>
            <a:r>
              <a:rPr lang="en" sz="1200">
                <a:solidFill>
                  <a:srgbClr val="FFFFFF"/>
                </a:solidFill>
                <a:latin typeface="Overpass"/>
                <a:ea typeface="Overpass"/>
                <a:cs typeface="Overpass"/>
                <a:sym typeface="Overpass"/>
              </a:rPr>
              <a:t> adopting the principles of</a:t>
            </a:r>
            <a:endParaRPr sz="1200">
              <a:solidFill>
                <a:srgbClr val="FFFFFF"/>
              </a:solidFill>
              <a:latin typeface="Overpass"/>
              <a:ea typeface="Overpass"/>
              <a:cs typeface="Overpass"/>
              <a:sym typeface="Overpass"/>
            </a:endParaRPr>
          </a:p>
        </p:txBody>
      </p:sp>
      <p:sp>
        <p:nvSpPr>
          <p:cNvPr id="1052" name="Google Shape;1052;p153"/>
          <p:cNvSpPr/>
          <p:nvPr/>
        </p:nvSpPr>
        <p:spPr>
          <a:xfrm>
            <a:off x="511800" y="1284075"/>
            <a:ext cx="453000" cy="421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3" name="Google Shape;1053;p153"/>
          <p:cNvSpPr/>
          <p:nvPr/>
        </p:nvSpPr>
        <p:spPr>
          <a:xfrm>
            <a:off x="422550" y="1846425"/>
            <a:ext cx="3399600" cy="581700"/>
          </a:xfrm>
          <a:prstGeom prst="rect">
            <a:avLst/>
          </a:prstGeom>
          <a:solidFill>
            <a:srgbClr val="0041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4" name="Google Shape;1054;p153"/>
          <p:cNvSpPr txBox="1"/>
          <p:nvPr/>
        </p:nvSpPr>
        <p:spPr>
          <a:xfrm>
            <a:off x="946925" y="1866575"/>
            <a:ext cx="2915700" cy="528600"/>
          </a:xfrm>
          <a:prstGeom prst="rect">
            <a:avLst/>
          </a:prstGeom>
          <a:noFill/>
          <a:ln>
            <a:noFill/>
          </a:ln>
        </p:spPr>
        <p:txBody>
          <a:bodyPr anchorCtr="0" anchor="ctr" bIns="91425" lIns="91425" spcFirstLastPara="1" rIns="91425" wrap="square" tIns="91425">
            <a:noAutofit/>
          </a:bodyPr>
          <a:lstStyle/>
          <a:p>
            <a:pPr indent="0" lvl="0" marL="0" rtl="0">
              <a:lnSpc>
                <a:spcPct val="110000"/>
              </a:lnSpc>
              <a:spcBef>
                <a:spcPts val="0"/>
              </a:spcBef>
              <a:spcAft>
                <a:spcPts val="0"/>
              </a:spcAft>
              <a:buNone/>
            </a:pPr>
            <a:r>
              <a:rPr b="1" lang="en" sz="1200">
                <a:solidFill>
                  <a:srgbClr val="FFFF00"/>
                </a:solidFill>
                <a:latin typeface="Overpass"/>
                <a:ea typeface="Overpass"/>
                <a:cs typeface="Overpass"/>
                <a:sym typeface="Overpass"/>
              </a:rPr>
              <a:t>Microservices</a:t>
            </a:r>
            <a:r>
              <a:rPr lang="en" sz="1200">
                <a:solidFill>
                  <a:srgbClr val="FFFFFF"/>
                </a:solidFill>
                <a:latin typeface="Overpass"/>
                <a:ea typeface="Overpass"/>
                <a:cs typeface="Overpass"/>
                <a:sym typeface="Overpass"/>
              </a:rPr>
              <a:t> packaged as</a:t>
            </a:r>
            <a:endParaRPr sz="1200">
              <a:solidFill>
                <a:srgbClr val="FFFFFF"/>
              </a:solidFill>
              <a:latin typeface="Overpass"/>
              <a:ea typeface="Overpass"/>
              <a:cs typeface="Overpass"/>
              <a:sym typeface="Overpass"/>
            </a:endParaRPr>
          </a:p>
        </p:txBody>
      </p:sp>
      <p:sp>
        <p:nvSpPr>
          <p:cNvPr id="1055" name="Google Shape;1055;p153"/>
          <p:cNvSpPr/>
          <p:nvPr/>
        </p:nvSpPr>
        <p:spPr>
          <a:xfrm>
            <a:off x="511800" y="1939256"/>
            <a:ext cx="453000" cy="421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6" name="Google Shape;1056;p153"/>
          <p:cNvSpPr/>
          <p:nvPr/>
        </p:nvSpPr>
        <p:spPr>
          <a:xfrm>
            <a:off x="422550" y="2484975"/>
            <a:ext cx="3399600" cy="581700"/>
          </a:xfrm>
          <a:prstGeom prst="rect">
            <a:avLst/>
          </a:prstGeom>
          <a:solidFill>
            <a:srgbClr val="0041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7" name="Google Shape;1057;p153"/>
          <p:cNvSpPr txBox="1"/>
          <p:nvPr/>
        </p:nvSpPr>
        <p:spPr>
          <a:xfrm>
            <a:off x="946925" y="2505125"/>
            <a:ext cx="2915700" cy="528600"/>
          </a:xfrm>
          <a:prstGeom prst="rect">
            <a:avLst/>
          </a:prstGeom>
          <a:noFill/>
          <a:ln>
            <a:noFill/>
          </a:ln>
        </p:spPr>
        <p:txBody>
          <a:bodyPr anchorCtr="0" anchor="ctr" bIns="91425" lIns="91425" spcFirstLastPara="1" rIns="91425" wrap="square" tIns="91425">
            <a:noAutofit/>
          </a:bodyPr>
          <a:lstStyle/>
          <a:p>
            <a:pPr indent="0" lvl="0" marL="0" rtl="0">
              <a:lnSpc>
                <a:spcPct val="110000"/>
              </a:lnSpc>
              <a:spcBef>
                <a:spcPts val="0"/>
              </a:spcBef>
              <a:spcAft>
                <a:spcPts val="0"/>
              </a:spcAft>
              <a:buNone/>
            </a:pPr>
            <a:r>
              <a:rPr b="1" lang="en" sz="1200">
                <a:solidFill>
                  <a:srgbClr val="FFFF00"/>
                </a:solidFill>
                <a:latin typeface="Overpass"/>
                <a:ea typeface="Overpass"/>
                <a:cs typeface="Overpass"/>
                <a:sym typeface="Overpass"/>
              </a:rPr>
              <a:t>Containers</a:t>
            </a:r>
            <a:r>
              <a:rPr lang="en" sz="1200">
                <a:solidFill>
                  <a:srgbClr val="FFFFFF"/>
                </a:solidFill>
                <a:latin typeface="Overpass"/>
                <a:ea typeface="Overpass"/>
                <a:cs typeface="Overpass"/>
                <a:sym typeface="Overpass"/>
              </a:rPr>
              <a:t> orchestrated by</a:t>
            </a:r>
            <a:endParaRPr sz="1200">
              <a:solidFill>
                <a:srgbClr val="FFFFFF"/>
              </a:solidFill>
              <a:latin typeface="Overpass"/>
              <a:ea typeface="Overpass"/>
              <a:cs typeface="Overpass"/>
              <a:sym typeface="Overpass"/>
            </a:endParaRPr>
          </a:p>
        </p:txBody>
      </p:sp>
      <p:sp>
        <p:nvSpPr>
          <p:cNvPr id="1058" name="Google Shape;1058;p153"/>
          <p:cNvSpPr/>
          <p:nvPr/>
        </p:nvSpPr>
        <p:spPr>
          <a:xfrm>
            <a:off x="511800" y="2560916"/>
            <a:ext cx="453000" cy="421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9" name="Google Shape;1059;p153"/>
          <p:cNvSpPr/>
          <p:nvPr/>
        </p:nvSpPr>
        <p:spPr>
          <a:xfrm>
            <a:off x="422550" y="3130275"/>
            <a:ext cx="3399600" cy="581700"/>
          </a:xfrm>
          <a:prstGeom prst="rect">
            <a:avLst/>
          </a:prstGeom>
          <a:solidFill>
            <a:srgbClr val="0041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0" name="Google Shape;1060;p153"/>
          <p:cNvSpPr txBox="1"/>
          <p:nvPr/>
        </p:nvSpPr>
        <p:spPr>
          <a:xfrm>
            <a:off x="946925" y="3150425"/>
            <a:ext cx="2915700" cy="528600"/>
          </a:xfrm>
          <a:prstGeom prst="rect">
            <a:avLst/>
          </a:prstGeom>
          <a:noFill/>
          <a:ln>
            <a:noFill/>
          </a:ln>
        </p:spPr>
        <p:txBody>
          <a:bodyPr anchorCtr="0" anchor="ctr" bIns="91425" lIns="91425" spcFirstLastPara="1" rIns="91425" wrap="square" tIns="91425">
            <a:noAutofit/>
          </a:bodyPr>
          <a:lstStyle/>
          <a:p>
            <a:pPr indent="0" lvl="0" marL="0" rtl="0">
              <a:lnSpc>
                <a:spcPct val="110000"/>
              </a:lnSpc>
              <a:spcBef>
                <a:spcPts val="0"/>
              </a:spcBef>
              <a:spcAft>
                <a:spcPts val="0"/>
              </a:spcAft>
              <a:buNone/>
            </a:pPr>
            <a:r>
              <a:rPr b="1" lang="en" sz="1200">
                <a:solidFill>
                  <a:srgbClr val="FFFF00"/>
                </a:solidFill>
                <a:latin typeface="Overpass"/>
                <a:ea typeface="Overpass"/>
                <a:cs typeface="Overpass"/>
                <a:sym typeface="Overpass"/>
              </a:rPr>
              <a:t>Platforms</a:t>
            </a:r>
            <a:r>
              <a:rPr lang="en" sz="1200">
                <a:solidFill>
                  <a:srgbClr val="FFFFFF"/>
                </a:solidFill>
                <a:latin typeface="Overpass"/>
                <a:ea typeface="Overpass"/>
                <a:cs typeface="Overpass"/>
                <a:sym typeface="Overpass"/>
              </a:rPr>
              <a:t> running on top of</a:t>
            </a:r>
            <a:endParaRPr sz="1200">
              <a:solidFill>
                <a:srgbClr val="FFFFFF"/>
              </a:solidFill>
              <a:latin typeface="Overpass"/>
              <a:ea typeface="Overpass"/>
              <a:cs typeface="Overpass"/>
              <a:sym typeface="Overpass"/>
            </a:endParaRPr>
          </a:p>
        </p:txBody>
      </p:sp>
      <p:sp>
        <p:nvSpPr>
          <p:cNvPr id="1061" name="Google Shape;1061;p153"/>
          <p:cNvSpPr/>
          <p:nvPr/>
        </p:nvSpPr>
        <p:spPr>
          <a:xfrm>
            <a:off x="511800" y="3201055"/>
            <a:ext cx="453000" cy="421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2" name="Google Shape;1062;p153"/>
          <p:cNvSpPr/>
          <p:nvPr/>
        </p:nvSpPr>
        <p:spPr>
          <a:xfrm>
            <a:off x="422550" y="3787125"/>
            <a:ext cx="3399600" cy="581700"/>
          </a:xfrm>
          <a:prstGeom prst="rect">
            <a:avLst/>
          </a:prstGeom>
          <a:solidFill>
            <a:srgbClr val="0041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3" name="Google Shape;1063;p153"/>
          <p:cNvSpPr txBox="1"/>
          <p:nvPr/>
        </p:nvSpPr>
        <p:spPr>
          <a:xfrm>
            <a:off x="946925" y="3807275"/>
            <a:ext cx="2915700" cy="528600"/>
          </a:xfrm>
          <a:prstGeom prst="rect">
            <a:avLst/>
          </a:prstGeom>
          <a:noFill/>
          <a:ln>
            <a:noFill/>
          </a:ln>
        </p:spPr>
        <p:txBody>
          <a:bodyPr anchorCtr="0" anchor="ctr" bIns="91425" lIns="91425" spcFirstLastPara="1" rIns="91425" wrap="square" tIns="91425">
            <a:noAutofit/>
          </a:bodyPr>
          <a:lstStyle/>
          <a:p>
            <a:pPr indent="0" lvl="0" marL="0" rtl="0">
              <a:lnSpc>
                <a:spcPct val="110000"/>
              </a:lnSpc>
              <a:spcBef>
                <a:spcPts val="0"/>
              </a:spcBef>
              <a:spcAft>
                <a:spcPts val="0"/>
              </a:spcAft>
              <a:buNone/>
            </a:pPr>
            <a:r>
              <a:rPr b="1" lang="en" sz="1200">
                <a:solidFill>
                  <a:srgbClr val="FFFF00"/>
                </a:solidFill>
                <a:latin typeface="Overpass"/>
                <a:ea typeface="Overpass"/>
                <a:cs typeface="Overpass"/>
                <a:sym typeface="Overpass"/>
              </a:rPr>
              <a:t>Cloud infrastructure</a:t>
            </a:r>
            <a:r>
              <a:rPr lang="en" sz="1200">
                <a:solidFill>
                  <a:srgbClr val="FFFFFF"/>
                </a:solidFill>
                <a:latin typeface="Overpass"/>
                <a:ea typeface="Overpass"/>
                <a:cs typeface="Overpass"/>
                <a:sym typeface="Overpass"/>
              </a:rPr>
              <a:t>.</a:t>
            </a:r>
            <a:endParaRPr sz="1200">
              <a:solidFill>
                <a:srgbClr val="FFFFFF"/>
              </a:solidFill>
              <a:latin typeface="Overpass"/>
              <a:ea typeface="Overpass"/>
              <a:cs typeface="Overpass"/>
              <a:sym typeface="Overpass"/>
            </a:endParaRPr>
          </a:p>
        </p:txBody>
      </p:sp>
      <p:sp>
        <p:nvSpPr>
          <p:cNvPr id="1064" name="Google Shape;1064;p153"/>
          <p:cNvSpPr/>
          <p:nvPr/>
        </p:nvSpPr>
        <p:spPr>
          <a:xfrm>
            <a:off x="511800" y="3854999"/>
            <a:ext cx="453000" cy="421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065" name="Google Shape;1065;p153"/>
          <p:cNvPicPr preferRelativeResize="0"/>
          <p:nvPr/>
        </p:nvPicPr>
        <p:blipFill>
          <a:blip r:embed="rId3">
            <a:alphaModFix/>
          </a:blip>
          <a:stretch>
            <a:fillRect/>
          </a:stretch>
        </p:blipFill>
        <p:spPr>
          <a:xfrm>
            <a:off x="563780" y="3955398"/>
            <a:ext cx="321150" cy="233070"/>
          </a:xfrm>
          <a:prstGeom prst="rect">
            <a:avLst/>
          </a:prstGeom>
          <a:noFill/>
          <a:ln>
            <a:noFill/>
          </a:ln>
        </p:spPr>
      </p:pic>
      <p:grpSp>
        <p:nvGrpSpPr>
          <p:cNvPr id="1066" name="Google Shape;1066;p153"/>
          <p:cNvGrpSpPr/>
          <p:nvPr/>
        </p:nvGrpSpPr>
        <p:grpSpPr>
          <a:xfrm>
            <a:off x="619137" y="1350962"/>
            <a:ext cx="265317" cy="272784"/>
            <a:chOff x="6979500" y="1839675"/>
            <a:chExt cx="1230600" cy="995925"/>
          </a:xfrm>
        </p:grpSpPr>
        <p:pic>
          <p:nvPicPr>
            <p:cNvPr id="1067" name="Google Shape;1067;p153"/>
            <p:cNvPicPr preferRelativeResize="0"/>
            <p:nvPr/>
          </p:nvPicPr>
          <p:blipFill rotWithShape="1">
            <a:blip r:embed="rId4">
              <a:alphaModFix/>
            </a:blip>
            <a:srcRect b="22609" l="21702" r="22129" t="20136"/>
            <a:stretch/>
          </p:blipFill>
          <p:spPr>
            <a:xfrm>
              <a:off x="6979500" y="1839675"/>
              <a:ext cx="627750" cy="581700"/>
            </a:xfrm>
            <a:prstGeom prst="rect">
              <a:avLst/>
            </a:prstGeom>
            <a:noFill/>
            <a:ln>
              <a:noFill/>
            </a:ln>
          </p:spPr>
        </p:pic>
        <p:pic>
          <p:nvPicPr>
            <p:cNvPr id="1068" name="Google Shape;1068;p153"/>
            <p:cNvPicPr preferRelativeResize="0"/>
            <p:nvPr/>
          </p:nvPicPr>
          <p:blipFill rotWithShape="1">
            <a:blip r:embed="rId4">
              <a:alphaModFix/>
            </a:blip>
            <a:srcRect b="22609" l="21702" r="22129" t="20136"/>
            <a:stretch/>
          </p:blipFill>
          <p:spPr>
            <a:xfrm>
              <a:off x="7284300" y="2039325"/>
              <a:ext cx="627750" cy="581700"/>
            </a:xfrm>
            <a:prstGeom prst="rect">
              <a:avLst/>
            </a:prstGeom>
            <a:noFill/>
            <a:ln>
              <a:noFill/>
            </a:ln>
          </p:spPr>
        </p:pic>
        <p:pic>
          <p:nvPicPr>
            <p:cNvPr id="1069" name="Google Shape;1069;p153"/>
            <p:cNvPicPr preferRelativeResize="0"/>
            <p:nvPr/>
          </p:nvPicPr>
          <p:blipFill rotWithShape="1">
            <a:blip r:embed="rId4">
              <a:alphaModFix/>
            </a:blip>
            <a:srcRect b="22609" l="21702" r="22129" t="20136"/>
            <a:stretch/>
          </p:blipFill>
          <p:spPr>
            <a:xfrm>
              <a:off x="7582350" y="2253900"/>
              <a:ext cx="627750" cy="581700"/>
            </a:xfrm>
            <a:prstGeom prst="rect">
              <a:avLst/>
            </a:prstGeom>
            <a:noFill/>
            <a:ln>
              <a:noFill/>
            </a:ln>
          </p:spPr>
        </p:pic>
      </p:grpSp>
      <p:pic>
        <p:nvPicPr>
          <p:cNvPr descr="RH_Icon_Network-Community_Shiny.png.tmp$$" id="1070" name="Google Shape;1070;p153"/>
          <p:cNvPicPr preferRelativeResize="0"/>
          <p:nvPr/>
        </p:nvPicPr>
        <p:blipFill rotWithShape="1">
          <a:blip r:embed="rId5">
            <a:alphaModFix/>
          </a:blip>
          <a:srcRect b="0" l="0" r="0" t="0"/>
          <a:stretch/>
        </p:blipFill>
        <p:spPr>
          <a:xfrm>
            <a:off x="586199" y="1989249"/>
            <a:ext cx="321000" cy="339300"/>
          </a:xfrm>
          <a:prstGeom prst="rect">
            <a:avLst/>
          </a:prstGeom>
          <a:noFill/>
          <a:ln>
            <a:noFill/>
          </a:ln>
        </p:spPr>
      </p:pic>
      <p:pic>
        <p:nvPicPr>
          <p:cNvPr id="1071" name="Google Shape;1071;p153"/>
          <p:cNvPicPr preferRelativeResize="0"/>
          <p:nvPr/>
        </p:nvPicPr>
        <p:blipFill rotWithShape="1">
          <a:blip r:embed="rId6">
            <a:alphaModFix/>
          </a:blip>
          <a:srcRect b="0" l="0" r="0" t="0"/>
          <a:stretch/>
        </p:blipFill>
        <p:spPr>
          <a:xfrm>
            <a:off x="605700" y="2637445"/>
            <a:ext cx="265200" cy="283500"/>
          </a:xfrm>
          <a:prstGeom prst="rect">
            <a:avLst/>
          </a:prstGeom>
          <a:noFill/>
          <a:ln>
            <a:noFill/>
          </a:ln>
        </p:spPr>
      </p:pic>
      <p:pic>
        <p:nvPicPr>
          <p:cNvPr id="1072" name="Google Shape;1072;p153"/>
          <p:cNvPicPr preferRelativeResize="0"/>
          <p:nvPr/>
        </p:nvPicPr>
        <p:blipFill rotWithShape="1">
          <a:blip r:embed="rId7">
            <a:alphaModFix/>
          </a:blip>
          <a:srcRect b="9113" l="8053" r="8061" t="9519"/>
          <a:stretch/>
        </p:blipFill>
        <p:spPr>
          <a:xfrm>
            <a:off x="584550" y="3300413"/>
            <a:ext cx="320999" cy="225984"/>
          </a:xfrm>
          <a:prstGeom prst="rect">
            <a:avLst/>
          </a:prstGeom>
          <a:noFill/>
          <a:ln>
            <a:noFill/>
          </a:ln>
        </p:spPr>
      </p:pic>
      <p:sp>
        <p:nvSpPr>
          <p:cNvPr id="1073" name="Google Shape;1073;p153"/>
          <p:cNvSpPr txBox="1"/>
          <p:nvPr/>
        </p:nvSpPr>
        <p:spPr>
          <a:xfrm>
            <a:off x="4065450" y="1074725"/>
            <a:ext cx="4726500" cy="5817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2800">
                <a:solidFill>
                  <a:srgbClr val="000000"/>
                </a:solidFill>
                <a:latin typeface="Proxima Nova"/>
                <a:ea typeface="Proxima Nova"/>
                <a:cs typeface="Proxima Nova"/>
                <a:sym typeface="Proxima Nova"/>
              </a:rPr>
              <a:t>Cloud-ready architecture</a:t>
            </a:r>
            <a:endParaRPr sz="2800">
              <a:solidFill>
                <a:srgbClr val="000000"/>
              </a:solidFill>
              <a:latin typeface="Proxima Nova"/>
              <a:ea typeface="Proxima Nova"/>
              <a:cs typeface="Proxima Nova"/>
              <a:sym typeface="Proxima Nova"/>
            </a:endParaRPr>
          </a:p>
        </p:txBody>
      </p:sp>
      <p:sp>
        <p:nvSpPr>
          <p:cNvPr id="1074" name="Google Shape;1074;p153"/>
          <p:cNvSpPr txBox="1"/>
          <p:nvPr/>
        </p:nvSpPr>
        <p:spPr>
          <a:xfrm>
            <a:off x="4065475" y="1656425"/>
            <a:ext cx="4726500" cy="26361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High degree of automation</a:t>
            </a:r>
            <a:endParaRPr sz="1800">
              <a:solidFill>
                <a:srgbClr val="000000"/>
              </a:solidFill>
              <a:latin typeface="Proxima Nova"/>
              <a:ea typeface="Proxima Nova"/>
              <a:cs typeface="Proxima Nova"/>
              <a:sym typeface="Proxima Nova"/>
            </a:endParaRPr>
          </a:p>
          <a:p>
            <a:pPr indent="-342900" lvl="0" marL="457200" rtl="0">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Flexible management</a:t>
            </a:r>
            <a:endParaRPr sz="1800">
              <a:solidFill>
                <a:srgbClr val="000000"/>
              </a:solidFill>
              <a:latin typeface="Proxima Nova"/>
              <a:ea typeface="Proxima Nova"/>
              <a:cs typeface="Proxima Nova"/>
              <a:sym typeface="Proxima Nova"/>
            </a:endParaRPr>
          </a:p>
          <a:p>
            <a:pPr indent="-342900" lvl="0" marL="457200" rtl="0">
              <a:lnSpc>
                <a:spcPct val="115000"/>
              </a:lnSpc>
              <a:spcBef>
                <a:spcPts val="0"/>
              </a:spcBef>
              <a:spcAft>
                <a:spcPts val="0"/>
              </a:spcAft>
              <a:buClr>
                <a:srgbClr val="000000"/>
              </a:buClr>
              <a:buSzPts val="1800"/>
              <a:buFont typeface="Proxima Nova"/>
              <a:buChar char="●"/>
            </a:pPr>
            <a:r>
              <a:rPr lang="en" sz="1800">
                <a:latin typeface="Proxima Nova"/>
                <a:ea typeface="Proxima Nova"/>
                <a:cs typeface="Proxima Nova"/>
                <a:sym typeface="Proxima Nova"/>
              </a:rPr>
              <a:t>Minimum</a:t>
            </a:r>
            <a:r>
              <a:rPr lang="en" sz="1800">
                <a:solidFill>
                  <a:srgbClr val="000000"/>
                </a:solidFill>
                <a:latin typeface="Proxima Nova"/>
                <a:ea typeface="Proxima Nova"/>
                <a:cs typeface="Proxima Nova"/>
                <a:sym typeface="Proxima Nova"/>
              </a:rPr>
              <a:t> use of resources</a:t>
            </a:r>
            <a:endParaRPr sz="1800">
              <a:solidFill>
                <a:srgbClr val="000000"/>
              </a:solidFill>
              <a:latin typeface="Proxima Nova"/>
              <a:ea typeface="Proxima Nova"/>
              <a:cs typeface="Proxima Nova"/>
              <a:sym typeface="Proxima Nova"/>
            </a:endParaRPr>
          </a:p>
          <a:p>
            <a:pPr indent="-342900" lvl="0" marL="457200" rtl="0">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Lean, agile development</a:t>
            </a:r>
            <a:endParaRPr sz="1800">
              <a:solidFill>
                <a:srgbClr val="000000"/>
              </a:solidFill>
              <a:latin typeface="Proxima Nova"/>
              <a:ea typeface="Proxima Nova"/>
              <a:cs typeface="Proxima Nova"/>
              <a:sym typeface="Proxima Nova"/>
            </a:endParaRPr>
          </a:p>
          <a:p>
            <a:pPr indent="-342900" lvl="0" marL="457200" rtl="0">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Open platform</a:t>
            </a:r>
            <a:endParaRPr sz="1800">
              <a:solidFill>
                <a:srgbClr val="000000"/>
              </a:solidFill>
              <a:latin typeface="Proxima Nova"/>
              <a:ea typeface="Proxima Nova"/>
              <a:cs typeface="Proxima Nova"/>
              <a:sym typeface="Proxima Nova"/>
            </a:endParaRPr>
          </a:p>
          <a:p>
            <a:pPr indent="-342900" lvl="0" marL="457200" rtl="0">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High isolation and security (containers)</a:t>
            </a:r>
            <a:endParaRPr sz="1800">
              <a:solidFill>
                <a:srgbClr val="000000"/>
              </a:solidFill>
              <a:latin typeface="Proxima Nova"/>
              <a:ea typeface="Proxima Nova"/>
              <a:cs typeface="Proxima Nova"/>
              <a:sym typeface="Proxima Nova"/>
            </a:endParaRPr>
          </a:p>
          <a:p>
            <a:pPr indent="-342900" lvl="0" marL="457200" rtl="0">
              <a:lnSpc>
                <a:spcPct val="115000"/>
              </a:lnSpc>
              <a:spcBef>
                <a:spcPts val="0"/>
              </a:spcBef>
              <a:spcAft>
                <a:spcPts val="0"/>
              </a:spcAft>
              <a:buClr>
                <a:srgbClr val="000000"/>
              </a:buClr>
              <a:buSzPts val="1800"/>
              <a:buFont typeface="Proxima Nova"/>
              <a:buChar char="●"/>
            </a:pPr>
            <a:r>
              <a:rPr lang="en" sz="1800">
                <a:latin typeface="Proxima Nova"/>
                <a:ea typeface="Proxima Nova"/>
                <a:cs typeface="Proxima Nova"/>
                <a:sym typeface="Proxima Nova"/>
              </a:rPr>
              <a:t>Self Healing</a:t>
            </a:r>
            <a:endParaRPr sz="1800">
              <a:latin typeface="Proxima Nova"/>
              <a:ea typeface="Proxima Nova"/>
              <a:cs typeface="Proxima Nova"/>
              <a:sym typeface="Proxima Nova"/>
            </a:endParaRPr>
          </a:p>
          <a:p>
            <a:pPr indent="-342900" lvl="0" marL="457200" rtl="0">
              <a:lnSpc>
                <a:spcPct val="115000"/>
              </a:lnSpc>
              <a:spcBef>
                <a:spcPts val="0"/>
              </a:spcBef>
              <a:spcAft>
                <a:spcPts val="0"/>
              </a:spcAft>
              <a:buClr>
                <a:srgbClr val="000000"/>
              </a:buClr>
              <a:buSzPts val="1800"/>
              <a:buFont typeface="Proxima Nova"/>
              <a:buChar char="●"/>
            </a:pPr>
            <a:r>
              <a:rPr lang="en" sz="1800">
                <a:latin typeface="Proxima Nova"/>
                <a:ea typeface="Proxima Nova"/>
                <a:cs typeface="Proxima Nova"/>
                <a:sym typeface="Proxima Nova"/>
              </a:rPr>
              <a:t>Auto Scaling</a:t>
            </a:r>
            <a:endParaRPr sz="1800">
              <a:latin typeface="Proxima Nova"/>
              <a:ea typeface="Proxima Nova"/>
              <a:cs typeface="Proxima Nova"/>
              <a:sym typeface="Proxima Nova"/>
            </a:endParaRPr>
          </a:p>
        </p:txBody>
      </p:sp>
      <p:sp>
        <p:nvSpPr>
          <p:cNvPr id="1075" name="Google Shape;1075;p153"/>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0" name="Shape 4970"/>
        <p:cNvGrpSpPr/>
        <p:nvPr/>
      </p:nvGrpSpPr>
      <p:grpSpPr>
        <a:xfrm>
          <a:off x="0" y="0"/>
          <a:ext cx="0" cy="0"/>
          <a:chOff x="0" y="0"/>
          <a:chExt cx="0" cy="0"/>
        </a:xfrm>
      </p:grpSpPr>
      <p:sp>
        <p:nvSpPr>
          <p:cNvPr id="4971" name="Google Shape;4971;p297"/>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PERSISTENT STORAGE</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5" name="Shape 4975"/>
        <p:cNvGrpSpPr/>
        <p:nvPr/>
      </p:nvGrpSpPr>
      <p:grpSpPr>
        <a:xfrm>
          <a:off x="0" y="0"/>
          <a:ext cx="0" cy="0"/>
          <a:chOff x="0" y="0"/>
          <a:chExt cx="0" cy="0"/>
        </a:xfrm>
      </p:grpSpPr>
      <p:sp>
        <p:nvSpPr>
          <p:cNvPr id="4976" name="Google Shape;4976;p29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977" name="Google Shape;4977;p298"/>
          <p:cNvSpPr txBox="1"/>
          <p:nvPr>
            <p:ph idx="4294967295" type="body"/>
          </p:nvPr>
        </p:nvSpPr>
        <p:spPr>
          <a:xfrm>
            <a:off x="424075" y="1233775"/>
            <a:ext cx="6666600" cy="1212900"/>
          </a:xfrm>
          <a:prstGeom prst="rect">
            <a:avLst/>
          </a:prstGeom>
        </p:spPr>
        <p:txBody>
          <a:bodyPr anchorCtr="0" anchor="t" bIns="91425" lIns="91425" spcFirstLastPara="1" rIns="91425" wrap="square" tIns="91425">
            <a:noAutofit/>
          </a:bodyPr>
          <a:lstStyle/>
          <a:p>
            <a:pPr indent="-317500" lvl="0" marL="457200" rtl="0">
              <a:spcBef>
                <a:spcPts val="600"/>
              </a:spcBef>
              <a:spcAft>
                <a:spcPts val="0"/>
              </a:spcAft>
              <a:buSzPts val="1400"/>
              <a:buChar char="●"/>
            </a:pPr>
            <a:r>
              <a:rPr lang="en"/>
              <a:t>Persistent Volume</a:t>
            </a:r>
            <a:endParaRPr/>
          </a:p>
          <a:p>
            <a:pPr indent="-317500" lvl="1" marL="914400" rtl="0">
              <a:spcBef>
                <a:spcPts val="0"/>
              </a:spcBef>
              <a:spcAft>
                <a:spcPts val="0"/>
              </a:spcAft>
              <a:buSzPts val="1400"/>
              <a:buChar char="○"/>
            </a:pPr>
            <a:r>
              <a:rPr lang="en"/>
              <a:t>Tied to a piece of network storage</a:t>
            </a:r>
            <a:endParaRPr/>
          </a:p>
          <a:p>
            <a:pPr indent="-317500" lvl="1" marL="914400" rtl="0">
              <a:spcBef>
                <a:spcPts val="0"/>
              </a:spcBef>
              <a:spcAft>
                <a:spcPts val="0"/>
              </a:spcAft>
              <a:buSzPts val="1400"/>
              <a:buChar char="○"/>
            </a:pPr>
            <a:r>
              <a:rPr lang="en"/>
              <a:t>Provisioned by an administrator (static or </a:t>
            </a:r>
            <a:r>
              <a:rPr lang="en"/>
              <a:t>dynamically</a:t>
            </a:r>
            <a:r>
              <a:rPr lang="en"/>
              <a:t>)</a:t>
            </a:r>
            <a:endParaRPr/>
          </a:p>
          <a:p>
            <a:pPr indent="-317500" lvl="1" marL="914400">
              <a:spcBef>
                <a:spcPts val="0"/>
              </a:spcBef>
              <a:spcAft>
                <a:spcPts val="0"/>
              </a:spcAft>
              <a:buSzPts val="1400"/>
              <a:buChar char="○"/>
            </a:pPr>
            <a:r>
              <a:rPr lang="en"/>
              <a:t>Allows admins to describe storage and users to request storage</a:t>
            </a:r>
            <a:endParaRPr/>
          </a:p>
        </p:txBody>
      </p:sp>
      <p:sp>
        <p:nvSpPr>
          <p:cNvPr id="4978" name="Google Shape;4978;p29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PERSISTENT STORAGE</a:t>
            </a:r>
            <a:endParaRPr/>
          </a:p>
        </p:txBody>
      </p:sp>
      <p:sp>
        <p:nvSpPr>
          <p:cNvPr id="4979" name="Google Shape;4979;p298"/>
          <p:cNvSpPr/>
          <p:nvPr/>
        </p:nvSpPr>
        <p:spPr>
          <a:xfrm>
            <a:off x="133625" y="3470125"/>
            <a:ext cx="862200" cy="7941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4980" name="Google Shape;4980;p298"/>
          <p:cNvSpPr txBox="1"/>
          <p:nvPr/>
        </p:nvSpPr>
        <p:spPr>
          <a:xfrm>
            <a:off x="217568" y="3721604"/>
            <a:ext cx="693900" cy="291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000">
                <a:latin typeface="Proxima Nova"/>
                <a:ea typeface="Proxima Nova"/>
                <a:cs typeface="Proxima Nova"/>
                <a:sym typeface="Proxima Nova"/>
              </a:rPr>
              <a:t>NFS</a:t>
            </a:r>
            <a:endParaRPr sz="1000">
              <a:latin typeface="Proxima Nova"/>
              <a:ea typeface="Proxima Nova"/>
              <a:cs typeface="Proxima Nova"/>
              <a:sym typeface="Proxima Nova"/>
            </a:endParaRPr>
          </a:p>
        </p:txBody>
      </p:sp>
      <p:sp>
        <p:nvSpPr>
          <p:cNvPr id="4981" name="Google Shape;4981;p298"/>
          <p:cNvSpPr/>
          <p:nvPr/>
        </p:nvSpPr>
        <p:spPr>
          <a:xfrm>
            <a:off x="1094696" y="3470125"/>
            <a:ext cx="862200" cy="7941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4982" name="Google Shape;4982;p298"/>
          <p:cNvSpPr txBox="1"/>
          <p:nvPr/>
        </p:nvSpPr>
        <p:spPr>
          <a:xfrm>
            <a:off x="1094696" y="3721604"/>
            <a:ext cx="862200" cy="2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GlusterFS</a:t>
            </a:r>
            <a:endParaRPr sz="1000">
              <a:latin typeface="Proxima Nova"/>
              <a:ea typeface="Proxima Nova"/>
              <a:cs typeface="Proxima Nova"/>
              <a:sym typeface="Proxima Nova"/>
            </a:endParaRPr>
          </a:p>
        </p:txBody>
      </p:sp>
      <p:sp>
        <p:nvSpPr>
          <p:cNvPr id="4983" name="Google Shape;4983;p298"/>
          <p:cNvSpPr/>
          <p:nvPr/>
        </p:nvSpPr>
        <p:spPr>
          <a:xfrm>
            <a:off x="2055768" y="3470125"/>
            <a:ext cx="862200" cy="7941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4984" name="Google Shape;4984;p298"/>
          <p:cNvSpPr txBox="1"/>
          <p:nvPr/>
        </p:nvSpPr>
        <p:spPr>
          <a:xfrm>
            <a:off x="2055791" y="3657999"/>
            <a:ext cx="8622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OpenStack Cinder</a:t>
            </a:r>
            <a:endParaRPr sz="1000">
              <a:latin typeface="Proxima Nova"/>
              <a:ea typeface="Proxima Nova"/>
              <a:cs typeface="Proxima Nova"/>
              <a:sym typeface="Proxima Nova"/>
            </a:endParaRPr>
          </a:p>
        </p:txBody>
      </p:sp>
      <p:sp>
        <p:nvSpPr>
          <p:cNvPr id="4985" name="Google Shape;4985;p298"/>
          <p:cNvSpPr/>
          <p:nvPr/>
        </p:nvSpPr>
        <p:spPr>
          <a:xfrm>
            <a:off x="3016863" y="3470125"/>
            <a:ext cx="862200" cy="7941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4986" name="Google Shape;4986;p298"/>
          <p:cNvSpPr txBox="1"/>
          <p:nvPr/>
        </p:nvSpPr>
        <p:spPr>
          <a:xfrm>
            <a:off x="3016863" y="3721604"/>
            <a:ext cx="862200" cy="2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Ceph RBD</a:t>
            </a:r>
            <a:endParaRPr sz="1000">
              <a:solidFill>
                <a:schemeClr val="dk1"/>
              </a:solidFill>
              <a:latin typeface="Proxima Nova"/>
              <a:ea typeface="Proxima Nova"/>
              <a:cs typeface="Proxima Nova"/>
              <a:sym typeface="Proxima Nova"/>
            </a:endParaRPr>
          </a:p>
        </p:txBody>
      </p:sp>
      <p:sp>
        <p:nvSpPr>
          <p:cNvPr id="4987" name="Google Shape;4987;p298"/>
          <p:cNvSpPr/>
          <p:nvPr/>
        </p:nvSpPr>
        <p:spPr>
          <a:xfrm>
            <a:off x="3977934" y="3470192"/>
            <a:ext cx="862200" cy="7941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000">
              <a:latin typeface="Proxima Nova"/>
              <a:ea typeface="Proxima Nova"/>
              <a:cs typeface="Proxima Nova"/>
              <a:sym typeface="Proxima Nova"/>
            </a:endParaRPr>
          </a:p>
        </p:txBody>
      </p:sp>
      <p:sp>
        <p:nvSpPr>
          <p:cNvPr id="4988" name="Google Shape;4988;p298"/>
          <p:cNvSpPr txBox="1"/>
          <p:nvPr/>
        </p:nvSpPr>
        <p:spPr>
          <a:xfrm>
            <a:off x="3977934" y="3595865"/>
            <a:ext cx="8622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AWS Elastic Block Store (EBS)</a:t>
            </a:r>
            <a:endParaRPr sz="1000">
              <a:solidFill>
                <a:schemeClr val="dk1"/>
              </a:solidFill>
              <a:latin typeface="Proxima Nova"/>
              <a:ea typeface="Proxima Nova"/>
              <a:cs typeface="Proxima Nova"/>
              <a:sym typeface="Proxima Nova"/>
            </a:endParaRPr>
          </a:p>
        </p:txBody>
      </p:sp>
      <p:sp>
        <p:nvSpPr>
          <p:cNvPr id="4989" name="Google Shape;4989;p298"/>
          <p:cNvSpPr/>
          <p:nvPr/>
        </p:nvSpPr>
        <p:spPr>
          <a:xfrm>
            <a:off x="4939005" y="3484303"/>
            <a:ext cx="862200" cy="7941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000">
              <a:latin typeface="Proxima Nova"/>
              <a:ea typeface="Proxima Nova"/>
              <a:cs typeface="Proxima Nova"/>
              <a:sym typeface="Proxima Nova"/>
            </a:endParaRPr>
          </a:p>
        </p:txBody>
      </p:sp>
      <p:sp>
        <p:nvSpPr>
          <p:cNvPr id="4990" name="Google Shape;4990;p298"/>
          <p:cNvSpPr txBox="1"/>
          <p:nvPr/>
        </p:nvSpPr>
        <p:spPr>
          <a:xfrm>
            <a:off x="4939005" y="3595865"/>
            <a:ext cx="862200" cy="5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GCE Persistent Disk</a:t>
            </a:r>
            <a:endParaRPr sz="1000">
              <a:solidFill>
                <a:schemeClr val="dk1"/>
              </a:solidFill>
              <a:latin typeface="Proxima Nova"/>
              <a:ea typeface="Proxima Nova"/>
              <a:cs typeface="Proxima Nova"/>
              <a:sym typeface="Proxima Nova"/>
            </a:endParaRPr>
          </a:p>
        </p:txBody>
      </p:sp>
      <p:sp>
        <p:nvSpPr>
          <p:cNvPr id="4991" name="Google Shape;4991;p298"/>
          <p:cNvSpPr/>
          <p:nvPr/>
        </p:nvSpPr>
        <p:spPr>
          <a:xfrm>
            <a:off x="5900077" y="3470125"/>
            <a:ext cx="862200" cy="7941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000">
              <a:latin typeface="Proxima Nova"/>
              <a:ea typeface="Proxima Nova"/>
              <a:cs typeface="Proxima Nova"/>
              <a:sym typeface="Proxima Nova"/>
            </a:endParaRPr>
          </a:p>
        </p:txBody>
      </p:sp>
      <p:sp>
        <p:nvSpPr>
          <p:cNvPr id="4992" name="Google Shape;4992;p298"/>
          <p:cNvSpPr txBox="1"/>
          <p:nvPr/>
        </p:nvSpPr>
        <p:spPr>
          <a:xfrm>
            <a:off x="5900077" y="3721604"/>
            <a:ext cx="862200" cy="2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iSCSI</a:t>
            </a:r>
            <a:endParaRPr sz="1000">
              <a:solidFill>
                <a:schemeClr val="dk1"/>
              </a:solidFill>
              <a:latin typeface="Proxima Nova"/>
              <a:ea typeface="Proxima Nova"/>
              <a:cs typeface="Proxima Nova"/>
              <a:sym typeface="Proxima Nova"/>
            </a:endParaRPr>
          </a:p>
        </p:txBody>
      </p:sp>
      <p:sp>
        <p:nvSpPr>
          <p:cNvPr id="4993" name="Google Shape;4993;p298"/>
          <p:cNvSpPr/>
          <p:nvPr/>
        </p:nvSpPr>
        <p:spPr>
          <a:xfrm>
            <a:off x="6861148" y="3470125"/>
            <a:ext cx="862200" cy="7941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000">
              <a:latin typeface="Proxima Nova"/>
              <a:ea typeface="Proxima Nova"/>
              <a:cs typeface="Proxima Nova"/>
              <a:sym typeface="Proxima Nova"/>
            </a:endParaRPr>
          </a:p>
        </p:txBody>
      </p:sp>
      <p:sp>
        <p:nvSpPr>
          <p:cNvPr id="4994" name="Google Shape;4994;p298"/>
          <p:cNvSpPr txBox="1"/>
          <p:nvPr/>
        </p:nvSpPr>
        <p:spPr>
          <a:xfrm>
            <a:off x="6861148" y="3658635"/>
            <a:ext cx="8622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Fibre Channel</a:t>
            </a:r>
            <a:endParaRPr sz="1000">
              <a:solidFill>
                <a:schemeClr val="dk1"/>
              </a:solidFill>
              <a:latin typeface="Proxima Nova"/>
              <a:ea typeface="Proxima Nova"/>
              <a:cs typeface="Proxima Nova"/>
              <a:sym typeface="Proxima Nova"/>
            </a:endParaRPr>
          </a:p>
        </p:txBody>
      </p:sp>
      <p:sp>
        <p:nvSpPr>
          <p:cNvPr id="4995" name="Google Shape;4995;p298"/>
          <p:cNvSpPr/>
          <p:nvPr/>
        </p:nvSpPr>
        <p:spPr>
          <a:xfrm>
            <a:off x="7827788" y="3470125"/>
            <a:ext cx="862200" cy="794100"/>
          </a:xfrm>
          <a:prstGeom prst="ellipse">
            <a:avLst/>
          </a:prstGeom>
          <a:solidFill>
            <a:srgbClr val="92D4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4996" name="Google Shape;4996;p298"/>
          <p:cNvSpPr txBox="1"/>
          <p:nvPr/>
        </p:nvSpPr>
        <p:spPr>
          <a:xfrm>
            <a:off x="7827800" y="3534499"/>
            <a:ext cx="862200" cy="6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Azure</a:t>
            </a:r>
            <a:endParaRPr sz="10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Storage Services</a:t>
            </a:r>
            <a:endParaRPr sz="1000">
              <a:solidFill>
                <a:schemeClr val="dk1"/>
              </a:solidFill>
              <a:latin typeface="Proxima Nova"/>
              <a:ea typeface="Proxima Nova"/>
              <a:cs typeface="Proxima Nova"/>
              <a:sym typeface="Proxima Nova"/>
            </a:endParaRPr>
          </a:p>
        </p:txBody>
      </p:sp>
      <p:pic>
        <p:nvPicPr>
          <p:cNvPr id="4997" name="Google Shape;4997;p298"/>
          <p:cNvPicPr preferRelativeResize="0"/>
          <p:nvPr/>
        </p:nvPicPr>
        <p:blipFill rotWithShape="1">
          <a:blip r:embed="rId3">
            <a:alphaModFix/>
          </a:blip>
          <a:srcRect b="0" l="0" r="0" t="0"/>
          <a:stretch/>
        </p:blipFill>
        <p:spPr>
          <a:xfrm>
            <a:off x="5138049" y="2818302"/>
            <a:ext cx="616500" cy="610800"/>
          </a:xfrm>
          <a:prstGeom prst="rect">
            <a:avLst/>
          </a:prstGeom>
          <a:noFill/>
          <a:ln>
            <a:noFill/>
          </a:ln>
        </p:spPr>
      </p:pic>
      <p:pic>
        <p:nvPicPr>
          <p:cNvPr id="4998" name="Google Shape;4998;p298"/>
          <p:cNvPicPr preferRelativeResize="0"/>
          <p:nvPr/>
        </p:nvPicPr>
        <p:blipFill rotWithShape="1">
          <a:blip r:embed="rId4">
            <a:alphaModFix/>
          </a:blip>
          <a:srcRect b="0" l="0" r="0" t="0"/>
          <a:stretch/>
        </p:blipFill>
        <p:spPr>
          <a:xfrm>
            <a:off x="379365" y="2980302"/>
            <a:ext cx="448800" cy="448800"/>
          </a:xfrm>
          <a:prstGeom prst="rect">
            <a:avLst/>
          </a:prstGeom>
          <a:noFill/>
          <a:ln>
            <a:noFill/>
          </a:ln>
        </p:spPr>
      </p:pic>
      <p:pic>
        <p:nvPicPr>
          <p:cNvPr id="4999" name="Google Shape;4999;p298"/>
          <p:cNvPicPr preferRelativeResize="0"/>
          <p:nvPr/>
        </p:nvPicPr>
        <p:blipFill rotWithShape="1">
          <a:blip r:embed="rId5">
            <a:alphaModFix/>
          </a:blip>
          <a:srcRect b="18835" l="23748" r="22895" t="19792"/>
          <a:stretch/>
        </p:blipFill>
        <p:spPr>
          <a:xfrm>
            <a:off x="3023707" y="3188802"/>
            <a:ext cx="778200" cy="240300"/>
          </a:xfrm>
          <a:prstGeom prst="rect">
            <a:avLst/>
          </a:prstGeom>
          <a:noFill/>
          <a:ln>
            <a:noFill/>
          </a:ln>
        </p:spPr>
      </p:pic>
      <p:pic>
        <p:nvPicPr>
          <p:cNvPr id="5000" name="Google Shape;5000;p298"/>
          <p:cNvPicPr preferRelativeResize="0"/>
          <p:nvPr/>
        </p:nvPicPr>
        <p:blipFill rotWithShape="1">
          <a:blip r:embed="rId6">
            <a:alphaModFix/>
          </a:blip>
          <a:srcRect b="0" l="0" r="0" t="0"/>
          <a:stretch/>
        </p:blipFill>
        <p:spPr>
          <a:xfrm>
            <a:off x="1033815" y="3188802"/>
            <a:ext cx="1067700" cy="240300"/>
          </a:xfrm>
          <a:prstGeom prst="rect">
            <a:avLst/>
          </a:prstGeom>
          <a:noFill/>
          <a:ln>
            <a:noFill/>
          </a:ln>
        </p:spPr>
      </p:pic>
      <p:pic>
        <p:nvPicPr>
          <p:cNvPr id="5001" name="Google Shape;5001;p298"/>
          <p:cNvPicPr preferRelativeResize="0"/>
          <p:nvPr/>
        </p:nvPicPr>
        <p:blipFill rotWithShape="1">
          <a:blip r:embed="rId7">
            <a:alphaModFix/>
          </a:blip>
          <a:srcRect b="26616" l="0" r="0" t="0"/>
          <a:stretch/>
        </p:blipFill>
        <p:spPr>
          <a:xfrm>
            <a:off x="2253015" y="3052302"/>
            <a:ext cx="513600" cy="376800"/>
          </a:xfrm>
          <a:prstGeom prst="rect">
            <a:avLst/>
          </a:prstGeom>
          <a:noFill/>
          <a:ln>
            <a:noFill/>
          </a:ln>
        </p:spPr>
      </p:pic>
      <p:pic>
        <p:nvPicPr>
          <p:cNvPr id="5002" name="Google Shape;5002;p298"/>
          <p:cNvPicPr preferRelativeResize="0"/>
          <p:nvPr/>
        </p:nvPicPr>
        <p:blipFill rotWithShape="1">
          <a:blip r:embed="rId8">
            <a:alphaModFix/>
          </a:blip>
          <a:srcRect b="0" l="0" r="0" t="0"/>
          <a:stretch/>
        </p:blipFill>
        <p:spPr>
          <a:xfrm>
            <a:off x="4191474" y="2847102"/>
            <a:ext cx="448800" cy="582000"/>
          </a:xfrm>
          <a:prstGeom prst="rect">
            <a:avLst/>
          </a:prstGeom>
          <a:noFill/>
          <a:ln>
            <a:noFill/>
          </a:ln>
        </p:spPr>
      </p:pic>
      <p:pic>
        <p:nvPicPr>
          <p:cNvPr id="5003" name="Google Shape;5003;p298"/>
          <p:cNvPicPr preferRelativeResize="0"/>
          <p:nvPr/>
        </p:nvPicPr>
        <p:blipFill rotWithShape="1">
          <a:blip r:embed="rId9">
            <a:alphaModFix/>
          </a:blip>
          <a:srcRect b="0" l="0" r="0" t="0"/>
          <a:stretch/>
        </p:blipFill>
        <p:spPr>
          <a:xfrm>
            <a:off x="6047604" y="3097002"/>
            <a:ext cx="580800" cy="332100"/>
          </a:xfrm>
          <a:prstGeom prst="rect">
            <a:avLst/>
          </a:prstGeom>
          <a:noFill/>
          <a:ln>
            <a:noFill/>
          </a:ln>
        </p:spPr>
      </p:pic>
      <p:pic>
        <p:nvPicPr>
          <p:cNvPr id="5004" name="Google Shape;5004;p298"/>
          <p:cNvPicPr preferRelativeResize="0"/>
          <p:nvPr/>
        </p:nvPicPr>
        <p:blipFill rotWithShape="1">
          <a:blip r:embed="rId10">
            <a:alphaModFix/>
          </a:blip>
          <a:srcRect b="0" l="0" r="0" t="0"/>
          <a:stretch/>
        </p:blipFill>
        <p:spPr>
          <a:xfrm>
            <a:off x="7090657" y="2915502"/>
            <a:ext cx="376500" cy="5136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8" name="Shape 5008"/>
        <p:cNvGrpSpPr/>
        <p:nvPr/>
      </p:nvGrpSpPr>
      <p:grpSpPr>
        <a:xfrm>
          <a:off x="0" y="0"/>
          <a:ext cx="0" cy="0"/>
          <a:chOff x="0" y="0"/>
          <a:chExt cx="0" cy="0"/>
        </a:xfrm>
      </p:grpSpPr>
      <p:sp>
        <p:nvSpPr>
          <p:cNvPr id="5009" name="Google Shape;5009;p299"/>
          <p:cNvSpPr/>
          <p:nvPr/>
        </p:nvSpPr>
        <p:spPr>
          <a:xfrm>
            <a:off x="3519225" y="3124775"/>
            <a:ext cx="4565400" cy="1334700"/>
          </a:xfrm>
          <a:prstGeom prst="rect">
            <a:avLst/>
          </a:prstGeom>
          <a:solidFill>
            <a:srgbClr val="A3DBE8"/>
          </a:solidFill>
          <a:ln>
            <a:noFill/>
          </a:ln>
        </p:spPr>
        <p:txBody>
          <a:bodyPr anchorCtr="0" anchor="t" bIns="91425" lIns="91425" spcFirstLastPara="1" rIns="91425" wrap="square" tIns="91425">
            <a:noAutofit/>
          </a:bodyPr>
          <a:lstStyle/>
          <a:p>
            <a:pPr indent="0" lvl="0" marL="0">
              <a:spcBef>
                <a:spcPts val="0"/>
              </a:spcBef>
              <a:spcAft>
                <a:spcPts val="0"/>
              </a:spcAft>
              <a:buNone/>
            </a:pPr>
            <a:r>
              <a:rPr b="1" lang="en" sz="1200">
                <a:latin typeface="Proxima Nova"/>
                <a:ea typeface="Proxima Nova"/>
                <a:cs typeface="Proxima Nova"/>
                <a:sym typeface="Proxima Nova"/>
              </a:rPr>
              <a:t>PROJECT</a:t>
            </a:r>
            <a:endParaRPr b="1" sz="1200">
              <a:latin typeface="Proxima Nova"/>
              <a:ea typeface="Proxima Nova"/>
              <a:cs typeface="Proxima Nova"/>
              <a:sym typeface="Proxima Nova"/>
            </a:endParaRPr>
          </a:p>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5010" name="Google Shape;5010;p299"/>
          <p:cNvSpPr/>
          <p:nvPr/>
        </p:nvSpPr>
        <p:spPr>
          <a:xfrm>
            <a:off x="3496175" y="1448325"/>
            <a:ext cx="4565400" cy="1429800"/>
          </a:xfrm>
          <a:prstGeom prst="rect">
            <a:avLst/>
          </a:prstGeom>
          <a:solidFill>
            <a:srgbClr val="A3DBE8"/>
          </a:solidFill>
          <a:ln>
            <a:noFill/>
          </a:ln>
        </p:spPr>
        <p:txBody>
          <a:bodyPr anchorCtr="0" anchor="t" bIns="91425" lIns="91425" spcFirstLastPara="1" rIns="91425" wrap="square" tIns="91425">
            <a:noAutofit/>
          </a:bodyPr>
          <a:lstStyle/>
          <a:p>
            <a:pPr indent="0" lvl="0" marL="0">
              <a:spcBef>
                <a:spcPts val="0"/>
              </a:spcBef>
              <a:spcAft>
                <a:spcPts val="0"/>
              </a:spcAft>
              <a:buNone/>
            </a:pPr>
            <a:r>
              <a:rPr b="1" lang="en" sz="1200">
                <a:latin typeface="Proxima Nova"/>
                <a:ea typeface="Proxima Nova"/>
                <a:cs typeface="Proxima Nova"/>
                <a:sym typeface="Proxima Nova"/>
              </a:rPr>
              <a:t>POOL OF PERSISTENT VOLUMES</a:t>
            </a:r>
            <a:endParaRPr sz="1000">
              <a:latin typeface="Proxima Nova"/>
              <a:ea typeface="Proxima Nova"/>
              <a:cs typeface="Proxima Nova"/>
              <a:sym typeface="Proxima Nova"/>
            </a:endParaRPr>
          </a:p>
        </p:txBody>
      </p:sp>
      <p:sp>
        <p:nvSpPr>
          <p:cNvPr id="5011" name="Google Shape;5011;p29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012" name="Google Shape;5012;p29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PERSISTENT STORAGE</a:t>
            </a:r>
            <a:endParaRPr/>
          </a:p>
        </p:txBody>
      </p:sp>
      <p:pic>
        <p:nvPicPr>
          <p:cNvPr id="5013" name="Google Shape;5013;p299"/>
          <p:cNvPicPr preferRelativeResize="0"/>
          <p:nvPr/>
        </p:nvPicPr>
        <p:blipFill>
          <a:blip r:embed="rId3">
            <a:alphaModFix/>
          </a:blip>
          <a:stretch>
            <a:fillRect/>
          </a:stretch>
        </p:blipFill>
        <p:spPr>
          <a:xfrm>
            <a:off x="1364176" y="1958150"/>
            <a:ext cx="394500" cy="609661"/>
          </a:xfrm>
          <a:prstGeom prst="rect">
            <a:avLst/>
          </a:prstGeom>
          <a:noFill/>
          <a:ln>
            <a:noFill/>
          </a:ln>
        </p:spPr>
      </p:pic>
      <p:pic>
        <p:nvPicPr>
          <p:cNvPr id="5014" name="Google Shape;5014;p299"/>
          <p:cNvPicPr preferRelativeResize="0"/>
          <p:nvPr/>
        </p:nvPicPr>
        <p:blipFill>
          <a:blip r:embed="rId3">
            <a:alphaModFix/>
          </a:blip>
          <a:stretch>
            <a:fillRect/>
          </a:stretch>
        </p:blipFill>
        <p:spPr>
          <a:xfrm>
            <a:off x="1364176" y="3483267"/>
            <a:ext cx="394500" cy="609661"/>
          </a:xfrm>
          <a:prstGeom prst="rect">
            <a:avLst/>
          </a:prstGeom>
          <a:noFill/>
          <a:ln>
            <a:noFill/>
          </a:ln>
        </p:spPr>
      </p:pic>
      <p:sp>
        <p:nvSpPr>
          <p:cNvPr id="5015" name="Google Shape;5015;p299"/>
          <p:cNvSpPr/>
          <p:nvPr/>
        </p:nvSpPr>
        <p:spPr>
          <a:xfrm>
            <a:off x="6572557"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800">
                <a:solidFill>
                  <a:srgbClr val="FFFFFF"/>
                </a:solidFill>
                <a:latin typeface="Proxima Nova"/>
                <a:ea typeface="Proxima Nova"/>
                <a:cs typeface="Proxima Nova"/>
                <a:sym typeface="Proxima Nova"/>
              </a:rPr>
              <a:t>NFSPV</a:t>
            </a:r>
            <a:endParaRPr sz="800">
              <a:solidFill>
                <a:srgbClr val="FFFFFF"/>
              </a:solidFill>
              <a:latin typeface="Proxima Nova"/>
              <a:ea typeface="Proxima Nova"/>
              <a:cs typeface="Proxima Nova"/>
              <a:sym typeface="Proxima Nova"/>
            </a:endParaRPr>
          </a:p>
        </p:txBody>
      </p:sp>
      <p:sp>
        <p:nvSpPr>
          <p:cNvPr id="5016" name="Google Shape;5016;p299"/>
          <p:cNvSpPr/>
          <p:nvPr/>
        </p:nvSpPr>
        <p:spPr>
          <a:xfrm>
            <a:off x="3675006"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iSC</a:t>
            </a:r>
            <a:r>
              <a:rPr lang="en" sz="800">
                <a:solidFill>
                  <a:srgbClr val="FFFFFF"/>
                </a:solidFill>
                <a:latin typeface="Proxima Nova"/>
                <a:ea typeface="Proxima Nova"/>
                <a:cs typeface="Proxima Nova"/>
                <a:sym typeface="Proxima Nova"/>
              </a:rPr>
              <a:t>SI</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PV</a:t>
            </a:r>
            <a:endParaRPr sz="800">
              <a:solidFill>
                <a:srgbClr val="FFFFFF"/>
              </a:solidFill>
              <a:latin typeface="Proxima Nova"/>
              <a:ea typeface="Proxima Nova"/>
              <a:cs typeface="Proxima Nova"/>
              <a:sym typeface="Proxima Nova"/>
            </a:endParaRPr>
          </a:p>
        </p:txBody>
      </p:sp>
      <p:sp>
        <p:nvSpPr>
          <p:cNvPr id="5017" name="Google Shape;5017;p299"/>
          <p:cNvSpPr/>
          <p:nvPr/>
        </p:nvSpPr>
        <p:spPr>
          <a:xfrm>
            <a:off x="5868344"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NFSPV</a:t>
            </a:r>
            <a:endParaRPr sz="800">
              <a:solidFill>
                <a:srgbClr val="FFFFFF"/>
              </a:solidFill>
              <a:latin typeface="Proxima Nova"/>
              <a:ea typeface="Proxima Nova"/>
              <a:cs typeface="Proxima Nova"/>
              <a:sym typeface="Proxima Nova"/>
            </a:endParaRPr>
          </a:p>
        </p:txBody>
      </p:sp>
      <p:sp>
        <p:nvSpPr>
          <p:cNvPr id="5018" name="Google Shape;5018;p299"/>
          <p:cNvSpPr txBox="1"/>
          <p:nvPr/>
        </p:nvSpPr>
        <p:spPr>
          <a:xfrm>
            <a:off x="990826" y="2526584"/>
            <a:ext cx="1141200" cy="297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200">
                <a:latin typeface="Proxima Nova"/>
                <a:ea typeface="Proxima Nova"/>
                <a:cs typeface="Proxima Nova"/>
                <a:sym typeface="Proxima Nova"/>
              </a:rPr>
              <a:t>Admin</a:t>
            </a:r>
            <a:endParaRPr sz="1200">
              <a:latin typeface="Proxima Nova"/>
              <a:ea typeface="Proxima Nova"/>
              <a:cs typeface="Proxima Nova"/>
              <a:sym typeface="Proxima Nova"/>
            </a:endParaRPr>
          </a:p>
        </p:txBody>
      </p:sp>
      <p:sp>
        <p:nvSpPr>
          <p:cNvPr id="5019" name="Google Shape;5019;p299"/>
          <p:cNvSpPr txBox="1"/>
          <p:nvPr/>
        </p:nvSpPr>
        <p:spPr>
          <a:xfrm>
            <a:off x="990826" y="4031483"/>
            <a:ext cx="11412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User</a:t>
            </a:r>
            <a:endParaRPr sz="1200">
              <a:latin typeface="Proxima Nova"/>
              <a:ea typeface="Proxima Nova"/>
              <a:cs typeface="Proxima Nova"/>
              <a:sym typeface="Proxima Nova"/>
            </a:endParaRPr>
          </a:p>
        </p:txBody>
      </p:sp>
      <p:cxnSp>
        <p:nvCxnSpPr>
          <p:cNvPr id="5020" name="Google Shape;5020;p299"/>
          <p:cNvCxnSpPr/>
          <p:nvPr/>
        </p:nvCxnSpPr>
        <p:spPr>
          <a:xfrm>
            <a:off x="1928850" y="2317675"/>
            <a:ext cx="1516500" cy="0"/>
          </a:xfrm>
          <a:prstGeom prst="straightConnector1">
            <a:avLst/>
          </a:prstGeom>
          <a:noFill/>
          <a:ln cap="flat" cmpd="sng" w="9525">
            <a:solidFill>
              <a:schemeClr val="dk2"/>
            </a:solidFill>
            <a:prstDash val="dash"/>
            <a:round/>
            <a:headEnd len="med" w="med" type="none"/>
            <a:tailEnd len="med" w="med" type="triangle"/>
          </a:ln>
        </p:spPr>
      </p:cxnSp>
      <p:cxnSp>
        <p:nvCxnSpPr>
          <p:cNvPr id="5021" name="Google Shape;5021;p299"/>
          <p:cNvCxnSpPr/>
          <p:nvPr/>
        </p:nvCxnSpPr>
        <p:spPr>
          <a:xfrm>
            <a:off x="1893650" y="3836274"/>
            <a:ext cx="1516500" cy="0"/>
          </a:xfrm>
          <a:prstGeom prst="straightConnector1">
            <a:avLst/>
          </a:prstGeom>
          <a:noFill/>
          <a:ln cap="flat" cmpd="sng" w="9525">
            <a:solidFill>
              <a:schemeClr val="dk2"/>
            </a:solidFill>
            <a:prstDash val="dash"/>
            <a:round/>
            <a:headEnd len="med" w="med" type="none"/>
            <a:tailEnd len="med" w="med" type="triangle"/>
          </a:ln>
        </p:spPr>
      </p:cxnSp>
      <p:sp>
        <p:nvSpPr>
          <p:cNvPr id="5022" name="Google Shape;5022;p299"/>
          <p:cNvSpPr txBox="1"/>
          <p:nvPr/>
        </p:nvSpPr>
        <p:spPr>
          <a:xfrm>
            <a:off x="2165050" y="2038040"/>
            <a:ext cx="882900" cy="2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register PV</a:t>
            </a:r>
            <a:endParaRPr sz="1000">
              <a:latin typeface="Proxima Nova"/>
              <a:ea typeface="Proxima Nova"/>
              <a:cs typeface="Proxima Nova"/>
              <a:sym typeface="Proxima Nova"/>
            </a:endParaRPr>
          </a:p>
        </p:txBody>
      </p:sp>
      <p:sp>
        <p:nvSpPr>
          <p:cNvPr id="5023" name="Google Shape;5023;p299"/>
          <p:cNvSpPr txBox="1"/>
          <p:nvPr/>
        </p:nvSpPr>
        <p:spPr>
          <a:xfrm>
            <a:off x="2089300" y="3565500"/>
            <a:ext cx="1034400" cy="2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create claim</a:t>
            </a:r>
            <a:endParaRPr sz="1000">
              <a:latin typeface="Proxima Nova"/>
              <a:ea typeface="Proxima Nova"/>
              <a:cs typeface="Proxima Nova"/>
              <a:sym typeface="Proxima Nova"/>
            </a:endParaRPr>
          </a:p>
        </p:txBody>
      </p:sp>
      <p:sp>
        <p:nvSpPr>
          <p:cNvPr id="5024" name="Google Shape;5024;p299"/>
          <p:cNvSpPr/>
          <p:nvPr/>
        </p:nvSpPr>
        <p:spPr>
          <a:xfrm>
            <a:off x="7276770"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NFSPV</a:t>
            </a:r>
            <a:endParaRPr sz="800">
              <a:solidFill>
                <a:srgbClr val="FFFFFF"/>
              </a:solidFill>
              <a:latin typeface="Proxima Nova"/>
              <a:ea typeface="Proxima Nova"/>
              <a:cs typeface="Proxima Nova"/>
              <a:sym typeface="Proxima Nova"/>
            </a:endParaRPr>
          </a:p>
        </p:txBody>
      </p:sp>
      <p:sp>
        <p:nvSpPr>
          <p:cNvPr id="5025" name="Google Shape;5025;p299"/>
          <p:cNvSpPr/>
          <p:nvPr/>
        </p:nvSpPr>
        <p:spPr>
          <a:xfrm>
            <a:off x="5125529"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p:txBody>
      </p:sp>
      <p:sp>
        <p:nvSpPr>
          <p:cNvPr id="5026" name="Google Shape;5026;p299"/>
          <p:cNvSpPr txBox="1"/>
          <p:nvPr/>
        </p:nvSpPr>
        <p:spPr>
          <a:xfrm>
            <a:off x="5083431" y="2174959"/>
            <a:ext cx="6879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FFFFFF"/>
                </a:solidFill>
                <a:latin typeface="Proxima Nova"/>
                <a:ea typeface="Proxima Nova"/>
                <a:cs typeface="Proxima Nova"/>
                <a:sym typeface="Proxima Nova"/>
              </a:rPr>
              <a:t>GlusterFS</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PV</a:t>
            </a:r>
            <a:endParaRPr sz="800">
              <a:solidFill>
                <a:srgbClr val="FFFFFF"/>
              </a:solidFill>
              <a:latin typeface="Proxima Nova"/>
              <a:ea typeface="Proxima Nova"/>
              <a:cs typeface="Proxima Nova"/>
              <a:sym typeface="Proxima Nova"/>
            </a:endParaRPr>
          </a:p>
        </p:txBody>
      </p:sp>
      <p:grpSp>
        <p:nvGrpSpPr>
          <p:cNvPr id="5027" name="Google Shape;5027;p299"/>
          <p:cNvGrpSpPr/>
          <p:nvPr/>
        </p:nvGrpSpPr>
        <p:grpSpPr>
          <a:xfrm>
            <a:off x="7122435" y="3179496"/>
            <a:ext cx="607208" cy="1080439"/>
            <a:chOff x="7274835" y="3027096"/>
            <a:chExt cx="607208" cy="1080439"/>
          </a:xfrm>
        </p:grpSpPr>
        <p:pic>
          <p:nvPicPr>
            <p:cNvPr id="5028" name="Google Shape;5028;p299"/>
            <p:cNvPicPr preferRelativeResize="0"/>
            <p:nvPr/>
          </p:nvPicPr>
          <p:blipFill>
            <a:blip r:embed="rId4">
              <a:alphaModFix/>
            </a:blip>
            <a:stretch>
              <a:fillRect/>
            </a:stretch>
          </p:blipFill>
          <p:spPr>
            <a:xfrm>
              <a:off x="7274835" y="3330733"/>
              <a:ext cx="607200" cy="602392"/>
            </a:xfrm>
            <a:prstGeom prst="rect">
              <a:avLst/>
            </a:prstGeom>
            <a:noFill/>
            <a:ln>
              <a:noFill/>
            </a:ln>
          </p:spPr>
        </p:pic>
        <p:sp>
          <p:nvSpPr>
            <p:cNvPr id="5029" name="Google Shape;5029;p299"/>
            <p:cNvSpPr txBox="1"/>
            <p:nvPr/>
          </p:nvSpPr>
          <p:spPr>
            <a:xfrm>
              <a:off x="7347743" y="3027096"/>
              <a:ext cx="5238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Pod</a:t>
              </a:r>
              <a:endParaRPr sz="1000">
                <a:latin typeface="Proxima Nova"/>
                <a:ea typeface="Proxima Nova"/>
                <a:cs typeface="Proxima Nova"/>
                <a:sym typeface="Proxima Nova"/>
              </a:endParaRPr>
            </a:p>
          </p:txBody>
        </p:sp>
        <p:sp>
          <p:nvSpPr>
            <p:cNvPr id="5030" name="Google Shape;5030;p299"/>
            <p:cNvSpPr/>
            <p:nvPr/>
          </p:nvSpPr>
          <p:spPr>
            <a:xfrm>
              <a:off x="7274843" y="3927834"/>
              <a:ext cx="607200" cy="179700"/>
            </a:xfrm>
            <a:prstGeom prst="rect">
              <a:avLst/>
            </a:prstGeom>
            <a:solidFill>
              <a:srgbClr val="0084D1"/>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claim</a:t>
              </a:r>
              <a:endParaRPr sz="800">
                <a:solidFill>
                  <a:srgbClr val="FFFFFF"/>
                </a:solidFill>
                <a:latin typeface="Proxima Nova"/>
                <a:ea typeface="Proxima Nova"/>
                <a:cs typeface="Proxima Nova"/>
                <a:sym typeface="Proxima Nova"/>
              </a:endParaRPr>
            </a:p>
          </p:txBody>
        </p:sp>
      </p:grpSp>
      <p:grpSp>
        <p:nvGrpSpPr>
          <p:cNvPr id="5031" name="Google Shape;5031;p299"/>
          <p:cNvGrpSpPr/>
          <p:nvPr/>
        </p:nvGrpSpPr>
        <p:grpSpPr>
          <a:xfrm>
            <a:off x="6035484" y="3179749"/>
            <a:ext cx="607208" cy="1080439"/>
            <a:chOff x="6187884" y="3027349"/>
            <a:chExt cx="607208" cy="1080439"/>
          </a:xfrm>
        </p:grpSpPr>
        <p:pic>
          <p:nvPicPr>
            <p:cNvPr id="5032" name="Google Shape;5032;p299"/>
            <p:cNvPicPr preferRelativeResize="0"/>
            <p:nvPr/>
          </p:nvPicPr>
          <p:blipFill>
            <a:blip r:embed="rId4">
              <a:alphaModFix/>
            </a:blip>
            <a:stretch>
              <a:fillRect/>
            </a:stretch>
          </p:blipFill>
          <p:spPr>
            <a:xfrm>
              <a:off x="6187884" y="3330987"/>
              <a:ext cx="607200" cy="602392"/>
            </a:xfrm>
            <a:prstGeom prst="rect">
              <a:avLst/>
            </a:prstGeom>
            <a:noFill/>
            <a:ln>
              <a:noFill/>
            </a:ln>
          </p:spPr>
        </p:pic>
        <p:sp>
          <p:nvSpPr>
            <p:cNvPr id="5033" name="Google Shape;5033;p299"/>
            <p:cNvSpPr txBox="1"/>
            <p:nvPr/>
          </p:nvSpPr>
          <p:spPr>
            <a:xfrm>
              <a:off x="6260792" y="3027349"/>
              <a:ext cx="5238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Pod</a:t>
              </a:r>
              <a:endParaRPr sz="1000">
                <a:latin typeface="Proxima Nova"/>
                <a:ea typeface="Proxima Nova"/>
                <a:cs typeface="Proxima Nova"/>
                <a:sym typeface="Proxima Nova"/>
              </a:endParaRPr>
            </a:p>
          </p:txBody>
        </p:sp>
        <p:sp>
          <p:nvSpPr>
            <p:cNvPr id="5034" name="Google Shape;5034;p299"/>
            <p:cNvSpPr/>
            <p:nvPr/>
          </p:nvSpPr>
          <p:spPr>
            <a:xfrm>
              <a:off x="6187892" y="3928088"/>
              <a:ext cx="607200" cy="179700"/>
            </a:xfrm>
            <a:prstGeom prst="rect">
              <a:avLst/>
            </a:prstGeom>
            <a:solidFill>
              <a:srgbClr val="0084D1"/>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claim</a:t>
              </a:r>
              <a:endParaRPr sz="800">
                <a:solidFill>
                  <a:srgbClr val="FFFFFF"/>
                </a:solidFill>
                <a:latin typeface="Proxima Nova"/>
                <a:ea typeface="Proxima Nova"/>
                <a:cs typeface="Proxima Nova"/>
                <a:sym typeface="Proxima Nova"/>
              </a:endParaRPr>
            </a:p>
          </p:txBody>
        </p:sp>
      </p:grpSp>
      <p:cxnSp>
        <p:nvCxnSpPr>
          <p:cNvPr id="5035" name="Google Shape;5035;p299"/>
          <p:cNvCxnSpPr>
            <a:stCxn id="5034" idx="3"/>
          </p:cNvCxnSpPr>
          <p:nvPr/>
        </p:nvCxnSpPr>
        <p:spPr>
          <a:xfrm flipH="1" rot="10800000">
            <a:off x="6642692" y="2668238"/>
            <a:ext cx="167100" cy="1502100"/>
          </a:xfrm>
          <a:prstGeom prst="bentConnector2">
            <a:avLst/>
          </a:prstGeom>
          <a:noFill/>
          <a:ln cap="flat" cmpd="sng" w="9525">
            <a:solidFill>
              <a:schemeClr val="dk2"/>
            </a:solidFill>
            <a:prstDash val="solid"/>
            <a:round/>
            <a:headEnd len="med" w="med" type="none"/>
            <a:tailEnd len="med" w="med" type="triangle"/>
          </a:ln>
        </p:spPr>
      </p:cxnSp>
      <p:cxnSp>
        <p:nvCxnSpPr>
          <p:cNvPr id="5036" name="Google Shape;5036;p299"/>
          <p:cNvCxnSpPr/>
          <p:nvPr/>
        </p:nvCxnSpPr>
        <p:spPr>
          <a:xfrm rot="10800000">
            <a:off x="6947501" y="2668248"/>
            <a:ext cx="167100" cy="1502100"/>
          </a:xfrm>
          <a:prstGeom prst="bentConnector2">
            <a:avLst/>
          </a:prstGeom>
          <a:noFill/>
          <a:ln cap="flat" cmpd="sng" w="9525">
            <a:solidFill>
              <a:schemeClr val="dk2"/>
            </a:solidFill>
            <a:prstDash val="solid"/>
            <a:round/>
            <a:headEnd len="med" w="med" type="none"/>
            <a:tailEnd len="med" w="med" type="triangle"/>
          </a:ln>
        </p:spPr>
      </p:cxnSp>
      <p:grpSp>
        <p:nvGrpSpPr>
          <p:cNvPr id="5037" name="Google Shape;5037;p299"/>
          <p:cNvGrpSpPr/>
          <p:nvPr/>
        </p:nvGrpSpPr>
        <p:grpSpPr>
          <a:xfrm>
            <a:off x="4617684" y="3179487"/>
            <a:ext cx="607208" cy="1080439"/>
            <a:chOff x="4770084" y="3027087"/>
            <a:chExt cx="607208" cy="1080439"/>
          </a:xfrm>
        </p:grpSpPr>
        <p:pic>
          <p:nvPicPr>
            <p:cNvPr id="5038" name="Google Shape;5038;p299"/>
            <p:cNvPicPr preferRelativeResize="0"/>
            <p:nvPr/>
          </p:nvPicPr>
          <p:blipFill>
            <a:blip r:embed="rId4">
              <a:alphaModFix/>
            </a:blip>
            <a:stretch>
              <a:fillRect/>
            </a:stretch>
          </p:blipFill>
          <p:spPr>
            <a:xfrm>
              <a:off x="4770084" y="3330724"/>
              <a:ext cx="607200" cy="602392"/>
            </a:xfrm>
            <a:prstGeom prst="rect">
              <a:avLst/>
            </a:prstGeom>
            <a:noFill/>
            <a:ln>
              <a:noFill/>
            </a:ln>
          </p:spPr>
        </p:pic>
        <p:sp>
          <p:nvSpPr>
            <p:cNvPr id="5039" name="Google Shape;5039;p299"/>
            <p:cNvSpPr txBox="1"/>
            <p:nvPr/>
          </p:nvSpPr>
          <p:spPr>
            <a:xfrm>
              <a:off x="4842992" y="3027087"/>
              <a:ext cx="5238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Pod</a:t>
              </a:r>
              <a:endParaRPr sz="1000">
                <a:latin typeface="Proxima Nova"/>
                <a:ea typeface="Proxima Nova"/>
                <a:cs typeface="Proxima Nova"/>
                <a:sym typeface="Proxima Nova"/>
              </a:endParaRPr>
            </a:p>
          </p:txBody>
        </p:sp>
        <p:sp>
          <p:nvSpPr>
            <p:cNvPr id="5040" name="Google Shape;5040;p299"/>
            <p:cNvSpPr/>
            <p:nvPr/>
          </p:nvSpPr>
          <p:spPr>
            <a:xfrm>
              <a:off x="4770092" y="3927826"/>
              <a:ext cx="607200" cy="179700"/>
            </a:xfrm>
            <a:prstGeom prst="rect">
              <a:avLst/>
            </a:prstGeom>
            <a:solidFill>
              <a:srgbClr val="0084D1"/>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claim</a:t>
              </a:r>
              <a:endParaRPr sz="800">
                <a:solidFill>
                  <a:srgbClr val="FFFFFF"/>
                </a:solidFill>
                <a:latin typeface="Proxima Nova"/>
                <a:ea typeface="Proxima Nova"/>
                <a:cs typeface="Proxima Nova"/>
                <a:sym typeface="Proxima Nova"/>
              </a:endParaRPr>
            </a:p>
          </p:txBody>
        </p:sp>
      </p:grpSp>
      <p:cxnSp>
        <p:nvCxnSpPr>
          <p:cNvPr id="5041" name="Google Shape;5041;p299"/>
          <p:cNvCxnSpPr>
            <a:stCxn id="5040" idx="3"/>
            <a:endCxn id="5025" idx="4"/>
          </p:cNvCxnSpPr>
          <p:nvPr/>
        </p:nvCxnSpPr>
        <p:spPr>
          <a:xfrm flipH="1" rot="10800000">
            <a:off x="5224892" y="2667976"/>
            <a:ext cx="204300" cy="1502100"/>
          </a:xfrm>
          <a:prstGeom prst="bentConnector2">
            <a:avLst/>
          </a:prstGeom>
          <a:noFill/>
          <a:ln cap="flat" cmpd="sng" w="9525">
            <a:solidFill>
              <a:schemeClr val="dk2"/>
            </a:solidFill>
            <a:prstDash val="solid"/>
            <a:round/>
            <a:headEnd len="med" w="med" type="none"/>
            <a:tailEnd len="med" w="med" type="triangle"/>
          </a:ln>
        </p:spPr>
      </p:cxnSp>
      <p:sp>
        <p:nvSpPr>
          <p:cNvPr id="5042" name="Google Shape;5042;p299"/>
          <p:cNvSpPr/>
          <p:nvPr/>
        </p:nvSpPr>
        <p:spPr>
          <a:xfrm>
            <a:off x="4379206"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Ceph</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RBD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PV</a:t>
            </a:r>
            <a:endParaRPr sz="800">
              <a:solidFill>
                <a:srgbClr val="FFFFFF"/>
              </a:solidFill>
              <a:latin typeface="Proxima Nova"/>
              <a:ea typeface="Proxima Nova"/>
              <a:cs typeface="Proxima Nova"/>
              <a:sym typeface="Proxima Nova"/>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6" name="Shape 5046"/>
        <p:cNvGrpSpPr/>
        <p:nvPr/>
      </p:nvGrpSpPr>
      <p:grpSpPr>
        <a:xfrm>
          <a:off x="0" y="0"/>
          <a:ext cx="0" cy="0"/>
          <a:chOff x="0" y="0"/>
          <a:chExt cx="0" cy="0"/>
        </a:xfrm>
      </p:grpSpPr>
      <p:sp>
        <p:nvSpPr>
          <p:cNvPr id="5047" name="Google Shape;5047;p30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048" name="Google Shape;5048;p30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DYNAMIC VOLUME PROVISIONING</a:t>
            </a:r>
            <a:endParaRPr/>
          </a:p>
        </p:txBody>
      </p:sp>
      <p:pic>
        <p:nvPicPr>
          <p:cNvPr id="5049" name="Google Shape;5049;p300"/>
          <p:cNvPicPr preferRelativeResize="0"/>
          <p:nvPr/>
        </p:nvPicPr>
        <p:blipFill>
          <a:blip r:embed="rId3">
            <a:alphaModFix/>
          </a:blip>
          <a:stretch>
            <a:fillRect/>
          </a:stretch>
        </p:blipFill>
        <p:spPr>
          <a:xfrm>
            <a:off x="1745176" y="1881950"/>
            <a:ext cx="394500" cy="609661"/>
          </a:xfrm>
          <a:prstGeom prst="rect">
            <a:avLst/>
          </a:prstGeom>
          <a:noFill/>
          <a:ln>
            <a:noFill/>
          </a:ln>
        </p:spPr>
      </p:pic>
      <p:pic>
        <p:nvPicPr>
          <p:cNvPr id="5050" name="Google Shape;5050;p300"/>
          <p:cNvPicPr preferRelativeResize="0"/>
          <p:nvPr/>
        </p:nvPicPr>
        <p:blipFill>
          <a:blip r:embed="rId3">
            <a:alphaModFix/>
          </a:blip>
          <a:stretch>
            <a:fillRect/>
          </a:stretch>
        </p:blipFill>
        <p:spPr>
          <a:xfrm>
            <a:off x="1745176" y="3407067"/>
            <a:ext cx="394500" cy="609661"/>
          </a:xfrm>
          <a:prstGeom prst="rect">
            <a:avLst/>
          </a:prstGeom>
          <a:noFill/>
          <a:ln>
            <a:noFill/>
          </a:ln>
        </p:spPr>
      </p:pic>
      <p:sp>
        <p:nvSpPr>
          <p:cNvPr id="5051" name="Google Shape;5051;p300"/>
          <p:cNvSpPr txBox="1"/>
          <p:nvPr/>
        </p:nvSpPr>
        <p:spPr>
          <a:xfrm>
            <a:off x="1371826" y="2450384"/>
            <a:ext cx="11412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Admin</a:t>
            </a:r>
            <a:endParaRPr sz="1200">
              <a:latin typeface="Proxima Nova"/>
              <a:ea typeface="Proxima Nova"/>
              <a:cs typeface="Proxima Nova"/>
              <a:sym typeface="Proxima Nova"/>
            </a:endParaRPr>
          </a:p>
        </p:txBody>
      </p:sp>
      <p:sp>
        <p:nvSpPr>
          <p:cNvPr id="5052" name="Google Shape;5052;p300"/>
          <p:cNvSpPr txBox="1"/>
          <p:nvPr/>
        </p:nvSpPr>
        <p:spPr>
          <a:xfrm>
            <a:off x="1371826" y="3955283"/>
            <a:ext cx="11412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User</a:t>
            </a:r>
            <a:endParaRPr sz="1200">
              <a:latin typeface="Proxima Nova"/>
              <a:ea typeface="Proxima Nova"/>
              <a:cs typeface="Proxima Nova"/>
              <a:sym typeface="Proxima Nova"/>
            </a:endParaRPr>
          </a:p>
        </p:txBody>
      </p:sp>
      <p:cxnSp>
        <p:nvCxnSpPr>
          <p:cNvPr id="5053" name="Google Shape;5053;p300"/>
          <p:cNvCxnSpPr/>
          <p:nvPr/>
        </p:nvCxnSpPr>
        <p:spPr>
          <a:xfrm>
            <a:off x="2309850" y="2241475"/>
            <a:ext cx="1516500" cy="0"/>
          </a:xfrm>
          <a:prstGeom prst="straightConnector1">
            <a:avLst/>
          </a:prstGeom>
          <a:noFill/>
          <a:ln cap="flat" cmpd="sng" w="9525">
            <a:solidFill>
              <a:schemeClr val="dk2"/>
            </a:solidFill>
            <a:prstDash val="dash"/>
            <a:round/>
            <a:headEnd len="med" w="med" type="none"/>
            <a:tailEnd len="med" w="med" type="triangle"/>
          </a:ln>
        </p:spPr>
      </p:cxnSp>
      <p:cxnSp>
        <p:nvCxnSpPr>
          <p:cNvPr id="5054" name="Google Shape;5054;p300"/>
          <p:cNvCxnSpPr/>
          <p:nvPr/>
        </p:nvCxnSpPr>
        <p:spPr>
          <a:xfrm>
            <a:off x="2274650" y="3760074"/>
            <a:ext cx="1516500" cy="0"/>
          </a:xfrm>
          <a:prstGeom prst="straightConnector1">
            <a:avLst/>
          </a:prstGeom>
          <a:noFill/>
          <a:ln cap="flat" cmpd="sng" w="9525">
            <a:solidFill>
              <a:schemeClr val="dk2"/>
            </a:solidFill>
            <a:prstDash val="dash"/>
            <a:round/>
            <a:headEnd len="med" w="med" type="none"/>
            <a:tailEnd len="med" w="med" type="triangle"/>
          </a:ln>
        </p:spPr>
      </p:cxnSp>
      <p:sp>
        <p:nvSpPr>
          <p:cNvPr id="5055" name="Google Shape;5055;p300"/>
          <p:cNvSpPr txBox="1"/>
          <p:nvPr/>
        </p:nvSpPr>
        <p:spPr>
          <a:xfrm>
            <a:off x="2237500" y="1961850"/>
            <a:ext cx="1516500" cy="2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define</a:t>
            </a:r>
            <a:r>
              <a:rPr lang="en" sz="1000">
                <a:latin typeface="Proxima Nova"/>
                <a:ea typeface="Proxima Nova"/>
                <a:cs typeface="Proxima Nova"/>
                <a:sym typeface="Proxima Nova"/>
              </a:rPr>
              <a:t> StorageClass</a:t>
            </a:r>
            <a:endParaRPr sz="1000">
              <a:latin typeface="Proxima Nova"/>
              <a:ea typeface="Proxima Nova"/>
              <a:cs typeface="Proxima Nova"/>
              <a:sym typeface="Proxima Nova"/>
            </a:endParaRPr>
          </a:p>
        </p:txBody>
      </p:sp>
      <p:sp>
        <p:nvSpPr>
          <p:cNvPr id="5056" name="Google Shape;5056;p300"/>
          <p:cNvSpPr txBox="1"/>
          <p:nvPr/>
        </p:nvSpPr>
        <p:spPr>
          <a:xfrm>
            <a:off x="2203450" y="3504925"/>
            <a:ext cx="1516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create c</a:t>
            </a:r>
            <a:r>
              <a:rPr lang="en" sz="1000">
                <a:latin typeface="Proxima Nova"/>
                <a:ea typeface="Proxima Nova"/>
                <a:cs typeface="Proxima Nova"/>
                <a:sym typeface="Proxima Nova"/>
              </a:rPr>
              <a:t>laim: Fastest</a:t>
            </a:r>
            <a:endParaRPr sz="1000">
              <a:latin typeface="Proxima Nova"/>
              <a:ea typeface="Proxima Nova"/>
              <a:cs typeface="Proxima Nova"/>
              <a:sym typeface="Proxima Nova"/>
            </a:endParaRPr>
          </a:p>
        </p:txBody>
      </p:sp>
      <p:sp>
        <p:nvSpPr>
          <p:cNvPr id="5057" name="Google Shape;5057;p300"/>
          <p:cNvSpPr/>
          <p:nvPr/>
        </p:nvSpPr>
        <p:spPr>
          <a:xfrm>
            <a:off x="3900225" y="1576624"/>
            <a:ext cx="1141200" cy="4134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Slow</a:t>
            </a:r>
            <a:br>
              <a:rPr lang="en" sz="1000">
                <a:latin typeface="Proxima Nova"/>
                <a:ea typeface="Proxima Nova"/>
                <a:cs typeface="Proxima Nova"/>
                <a:sym typeface="Proxima Nova"/>
              </a:rPr>
            </a:br>
            <a:r>
              <a:rPr lang="en" sz="700">
                <a:latin typeface="Proxima Nova"/>
                <a:ea typeface="Proxima Nova"/>
                <a:cs typeface="Proxima Nova"/>
                <a:sym typeface="Proxima Nova"/>
              </a:rPr>
              <a:t>Azure-Disk</a:t>
            </a:r>
            <a:endParaRPr sz="700">
              <a:latin typeface="Proxima Nova"/>
              <a:ea typeface="Proxima Nova"/>
              <a:cs typeface="Proxima Nova"/>
              <a:sym typeface="Proxima Nova"/>
            </a:endParaRPr>
          </a:p>
        </p:txBody>
      </p:sp>
      <p:sp>
        <p:nvSpPr>
          <p:cNvPr id="5058" name="Google Shape;5058;p300"/>
          <p:cNvSpPr/>
          <p:nvPr/>
        </p:nvSpPr>
        <p:spPr>
          <a:xfrm>
            <a:off x="3900225" y="2035727"/>
            <a:ext cx="1141200" cy="413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Fast</a:t>
            </a:r>
            <a:br>
              <a:rPr lang="en" sz="1000">
                <a:latin typeface="Proxima Nova"/>
                <a:ea typeface="Proxima Nova"/>
                <a:cs typeface="Proxima Nova"/>
                <a:sym typeface="Proxima Nova"/>
              </a:rPr>
            </a:br>
            <a:r>
              <a:rPr lang="en" sz="700">
                <a:latin typeface="Proxima Nova"/>
                <a:ea typeface="Proxima Nova"/>
                <a:cs typeface="Proxima Nova"/>
                <a:sym typeface="Proxima Nova"/>
              </a:rPr>
              <a:t>AWS-SSD</a:t>
            </a:r>
            <a:endParaRPr sz="700">
              <a:latin typeface="Proxima Nova"/>
              <a:ea typeface="Proxima Nova"/>
              <a:cs typeface="Proxima Nova"/>
              <a:sym typeface="Proxima Nova"/>
            </a:endParaRPr>
          </a:p>
        </p:txBody>
      </p:sp>
      <p:sp>
        <p:nvSpPr>
          <p:cNvPr id="5059" name="Google Shape;5059;p300"/>
          <p:cNvSpPr/>
          <p:nvPr/>
        </p:nvSpPr>
        <p:spPr>
          <a:xfrm>
            <a:off x="3900225" y="2492927"/>
            <a:ext cx="1141200" cy="4134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Fastest</a:t>
            </a:r>
            <a:br>
              <a:rPr lang="en" sz="1000">
                <a:latin typeface="Proxima Nova"/>
                <a:ea typeface="Proxima Nova"/>
                <a:cs typeface="Proxima Nova"/>
                <a:sym typeface="Proxima Nova"/>
              </a:rPr>
            </a:br>
            <a:r>
              <a:rPr lang="en" sz="700">
                <a:latin typeface="Proxima Nova"/>
                <a:ea typeface="Proxima Nova"/>
                <a:cs typeface="Proxima Nova"/>
                <a:sym typeface="Proxima Nova"/>
              </a:rPr>
              <a:t>NetApp-Flash</a:t>
            </a:r>
            <a:endParaRPr sz="700">
              <a:latin typeface="Proxima Nova"/>
              <a:ea typeface="Proxima Nova"/>
              <a:cs typeface="Proxima Nova"/>
              <a:sym typeface="Proxima Nova"/>
            </a:endParaRPr>
          </a:p>
        </p:txBody>
      </p:sp>
      <p:sp>
        <p:nvSpPr>
          <p:cNvPr id="5060" name="Google Shape;5060;p300"/>
          <p:cNvSpPr/>
          <p:nvPr/>
        </p:nvSpPr>
        <p:spPr>
          <a:xfrm>
            <a:off x="5810925" y="2493877"/>
            <a:ext cx="1141200" cy="41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NetApp</a:t>
            </a:r>
            <a:br>
              <a:rPr lang="en" sz="900">
                <a:latin typeface="Proxima Nova"/>
                <a:ea typeface="Proxima Nova"/>
                <a:cs typeface="Proxima Nova"/>
                <a:sym typeface="Proxima Nova"/>
              </a:rPr>
            </a:br>
            <a:r>
              <a:rPr lang="en" sz="900">
                <a:latin typeface="Proxima Nova"/>
                <a:ea typeface="Proxima Nova"/>
                <a:cs typeface="Proxima Nova"/>
                <a:sym typeface="Proxima Nova"/>
              </a:rPr>
              <a:t>Provisioner</a:t>
            </a:r>
            <a:endParaRPr sz="900">
              <a:latin typeface="Proxima Nova"/>
              <a:ea typeface="Proxima Nova"/>
              <a:cs typeface="Proxima Nova"/>
              <a:sym typeface="Proxima Nova"/>
            </a:endParaRPr>
          </a:p>
        </p:txBody>
      </p:sp>
      <p:sp>
        <p:nvSpPr>
          <p:cNvPr id="5061" name="Google Shape;5061;p300"/>
          <p:cNvSpPr/>
          <p:nvPr/>
        </p:nvSpPr>
        <p:spPr>
          <a:xfrm>
            <a:off x="5810925" y="2035727"/>
            <a:ext cx="1141200" cy="41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AWS</a:t>
            </a:r>
            <a:br>
              <a:rPr lang="en" sz="900">
                <a:latin typeface="Proxima Nova"/>
                <a:ea typeface="Proxima Nova"/>
                <a:cs typeface="Proxima Nova"/>
                <a:sym typeface="Proxima Nova"/>
              </a:rPr>
            </a:br>
            <a:r>
              <a:rPr lang="en" sz="900">
                <a:latin typeface="Proxima Nova"/>
                <a:ea typeface="Proxima Nova"/>
                <a:cs typeface="Proxima Nova"/>
                <a:sym typeface="Proxima Nova"/>
              </a:rPr>
              <a:t>Provisioner</a:t>
            </a:r>
            <a:endParaRPr sz="900">
              <a:latin typeface="Proxima Nova"/>
              <a:ea typeface="Proxima Nova"/>
              <a:cs typeface="Proxima Nova"/>
              <a:sym typeface="Proxima Nova"/>
            </a:endParaRPr>
          </a:p>
        </p:txBody>
      </p:sp>
      <p:grpSp>
        <p:nvGrpSpPr>
          <p:cNvPr id="5062" name="Google Shape;5062;p300"/>
          <p:cNvGrpSpPr/>
          <p:nvPr/>
        </p:nvGrpSpPr>
        <p:grpSpPr>
          <a:xfrm>
            <a:off x="6033834" y="3092939"/>
            <a:ext cx="607208" cy="1080439"/>
            <a:chOff x="4770084" y="3027087"/>
            <a:chExt cx="607208" cy="1080439"/>
          </a:xfrm>
        </p:grpSpPr>
        <p:pic>
          <p:nvPicPr>
            <p:cNvPr id="5063" name="Google Shape;5063;p300"/>
            <p:cNvPicPr preferRelativeResize="0"/>
            <p:nvPr/>
          </p:nvPicPr>
          <p:blipFill>
            <a:blip r:embed="rId4">
              <a:alphaModFix/>
            </a:blip>
            <a:stretch>
              <a:fillRect/>
            </a:stretch>
          </p:blipFill>
          <p:spPr>
            <a:xfrm>
              <a:off x="4770084" y="3330724"/>
              <a:ext cx="607200" cy="602392"/>
            </a:xfrm>
            <a:prstGeom prst="rect">
              <a:avLst/>
            </a:prstGeom>
            <a:noFill/>
            <a:ln>
              <a:noFill/>
            </a:ln>
          </p:spPr>
        </p:pic>
        <p:sp>
          <p:nvSpPr>
            <p:cNvPr id="5064" name="Google Shape;5064;p300"/>
            <p:cNvSpPr txBox="1"/>
            <p:nvPr/>
          </p:nvSpPr>
          <p:spPr>
            <a:xfrm>
              <a:off x="4842992" y="3027087"/>
              <a:ext cx="5238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Pod</a:t>
              </a:r>
              <a:endParaRPr sz="1000">
                <a:latin typeface="Proxima Nova"/>
                <a:ea typeface="Proxima Nova"/>
                <a:cs typeface="Proxima Nova"/>
                <a:sym typeface="Proxima Nova"/>
              </a:endParaRPr>
            </a:p>
          </p:txBody>
        </p:sp>
        <p:sp>
          <p:nvSpPr>
            <p:cNvPr id="5065" name="Google Shape;5065;p300"/>
            <p:cNvSpPr/>
            <p:nvPr/>
          </p:nvSpPr>
          <p:spPr>
            <a:xfrm>
              <a:off x="4770092" y="3927826"/>
              <a:ext cx="607200" cy="179700"/>
            </a:xfrm>
            <a:prstGeom prst="rect">
              <a:avLst/>
            </a:prstGeom>
            <a:solidFill>
              <a:srgbClr val="0084D1"/>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claim</a:t>
              </a:r>
              <a:endParaRPr sz="800">
                <a:solidFill>
                  <a:srgbClr val="FFFFFF"/>
                </a:solidFill>
                <a:latin typeface="Proxima Nova"/>
                <a:ea typeface="Proxima Nova"/>
                <a:cs typeface="Proxima Nova"/>
                <a:sym typeface="Proxima Nova"/>
              </a:endParaRPr>
            </a:p>
          </p:txBody>
        </p:sp>
      </p:grpSp>
      <p:cxnSp>
        <p:nvCxnSpPr>
          <p:cNvPr id="5066" name="Google Shape;5066;p300"/>
          <p:cNvCxnSpPr>
            <a:stCxn id="5059" idx="3"/>
            <a:endCxn id="5060" idx="1"/>
          </p:cNvCxnSpPr>
          <p:nvPr/>
        </p:nvCxnSpPr>
        <p:spPr>
          <a:xfrm>
            <a:off x="5041425" y="2699627"/>
            <a:ext cx="769500" cy="900"/>
          </a:xfrm>
          <a:prstGeom prst="straightConnector1">
            <a:avLst/>
          </a:prstGeom>
          <a:noFill/>
          <a:ln cap="flat" cmpd="sng" w="9525">
            <a:solidFill>
              <a:schemeClr val="dk2"/>
            </a:solidFill>
            <a:prstDash val="solid"/>
            <a:round/>
            <a:headEnd len="med" w="med" type="none"/>
            <a:tailEnd len="med" w="med" type="triangle"/>
          </a:ln>
        </p:spPr>
      </p:cxnSp>
      <p:sp>
        <p:nvSpPr>
          <p:cNvPr id="5067" name="Google Shape;5067;p300"/>
          <p:cNvSpPr/>
          <p:nvPr/>
        </p:nvSpPr>
        <p:spPr>
          <a:xfrm>
            <a:off x="7400324" y="2445423"/>
            <a:ext cx="510300" cy="5103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PV</a:t>
            </a:r>
            <a:endParaRPr sz="800">
              <a:solidFill>
                <a:srgbClr val="FFFFFF"/>
              </a:solidFill>
              <a:latin typeface="Proxima Nova"/>
              <a:ea typeface="Proxima Nova"/>
              <a:cs typeface="Proxima Nova"/>
              <a:sym typeface="Proxima Nova"/>
            </a:endParaRPr>
          </a:p>
        </p:txBody>
      </p:sp>
      <p:cxnSp>
        <p:nvCxnSpPr>
          <p:cNvPr id="5068" name="Google Shape;5068;p300"/>
          <p:cNvCxnSpPr>
            <a:stCxn id="5060" idx="3"/>
            <a:endCxn id="5067" idx="2"/>
          </p:cNvCxnSpPr>
          <p:nvPr/>
        </p:nvCxnSpPr>
        <p:spPr>
          <a:xfrm>
            <a:off x="6952125" y="2700577"/>
            <a:ext cx="448200" cy="0"/>
          </a:xfrm>
          <a:prstGeom prst="straightConnector1">
            <a:avLst/>
          </a:prstGeom>
          <a:noFill/>
          <a:ln cap="flat" cmpd="sng" w="9525">
            <a:solidFill>
              <a:schemeClr val="dk2"/>
            </a:solidFill>
            <a:prstDash val="solid"/>
            <a:round/>
            <a:headEnd len="med" w="med" type="none"/>
            <a:tailEnd len="med" w="med" type="triangle"/>
          </a:ln>
        </p:spPr>
      </p:cxnSp>
      <p:cxnSp>
        <p:nvCxnSpPr>
          <p:cNvPr id="5069" name="Google Shape;5069;p300"/>
          <p:cNvCxnSpPr>
            <a:stCxn id="5065" idx="3"/>
            <a:endCxn id="5067" idx="4"/>
          </p:cNvCxnSpPr>
          <p:nvPr/>
        </p:nvCxnSpPr>
        <p:spPr>
          <a:xfrm flipH="1" rot="10800000">
            <a:off x="6641042" y="2955828"/>
            <a:ext cx="1014300" cy="1127700"/>
          </a:xfrm>
          <a:prstGeom prst="bentConnector2">
            <a:avLst/>
          </a:prstGeom>
          <a:noFill/>
          <a:ln cap="flat" cmpd="sng" w="9525">
            <a:solidFill>
              <a:schemeClr val="dk2"/>
            </a:solidFill>
            <a:prstDash val="solid"/>
            <a:round/>
            <a:headEnd len="med" w="med" type="none"/>
            <a:tailEnd len="med" w="med" type="stealth"/>
          </a:ln>
        </p:spPr>
      </p:cxnSp>
      <p:sp>
        <p:nvSpPr>
          <p:cNvPr id="5070" name="Google Shape;5070;p300"/>
          <p:cNvSpPr/>
          <p:nvPr/>
        </p:nvSpPr>
        <p:spPr>
          <a:xfrm>
            <a:off x="3900225" y="3333026"/>
            <a:ext cx="1141200" cy="8910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OpenShift</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PV Controller</a:t>
            </a:r>
            <a:endParaRPr sz="1000">
              <a:latin typeface="Proxima Nova"/>
              <a:ea typeface="Proxima Nova"/>
              <a:cs typeface="Proxima Nova"/>
              <a:sym typeface="Proxima Nova"/>
            </a:endParaRPr>
          </a:p>
        </p:txBody>
      </p:sp>
      <p:cxnSp>
        <p:nvCxnSpPr>
          <p:cNvPr id="5071" name="Google Shape;5071;p300"/>
          <p:cNvCxnSpPr>
            <a:stCxn id="5070" idx="0"/>
            <a:endCxn id="5059" idx="2"/>
          </p:cNvCxnSpPr>
          <p:nvPr/>
        </p:nvCxnSpPr>
        <p:spPr>
          <a:xfrm rot="10800000">
            <a:off x="4470825" y="2906426"/>
            <a:ext cx="0" cy="426600"/>
          </a:xfrm>
          <a:prstGeom prst="straightConnector1">
            <a:avLst/>
          </a:prstGeom>
          <a:noFill/>
          <a:ln cap="flat" cmpd="sng" w="9525">
            <a:solidFill>
              <a:schemeClr val="dk2"/>
            </a:solidFill>
            <a:prstDash val="dot"/>
            <a:round/>
            <a:headEnd len="med" w="med" type="none"/>
            <a:tailEnd len="med" w="med" type="triangle"/>
          </a:ln>
        </p:spPr>
      </p:cxnSp>
      <p:sp>
        <p:nvSpPr>
          <p:cNvPr id="5072" name="Google Shape;5072;p300"/>
          <p:cNvSpPr txBox="1"/>
          <p:nvPr/>
        </p:nvSpPr>
        <p:spPr>
          <a:xfrm>
            <a:off x="5059502" y="2422572"/>
            <a:ext cx="7350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Proxima Nova"/>
                <a:ea typeface="Proxima Nova"/>
                <a:cs typeface="Proxima Nova"/>
                <a:sym typeface="Proxima Nova"/>
              </a:rPr>
              <a:t>provision</a:t>
            </a:r>
            <a:endParaRPr sz="900">
              <a:latin typeface="Proxima Nova"/>
              <a:ea typeface="Proxima Nova"/>
              <a:cs typeface="Proxima Nova"/>
              <a:sym typeface="Proxima Nova"/>
            </a:endParaRPr>
          </a:p>
        </p:txBody>
      </p:sp>
      <p:sp>
        <p:nvSpPr>
          <p:cNvPr id="5073" name="Google Shape;5073;p300"/>
          <p:cNvSpPr/>
          <p:nvPr/>
        </p:nvSpPr>
        <p:spPr>
          <a:xfrm>
            <a:off x="5810925" y="1578527"/>
            <a:ext cx="1141200" cy="41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Azure</a:t>
            </a:r>
            <a:br>
              <a:rPr lang="en" sz="900">
                <a:latin typeface="Proxima Nova"/>
                <a:ea typeface="Proxima Nova"/>
                <a:cs typeface="Proxima Nova"/>
                <a:sym typeface="Proxima Nova"/>
              </a:rPr>
            </a:br>
            <a:r>
              <a:rPr lang="en" sz="900">
                <a:latin typeface="Proxima Nova"/>
                <a:ea typeface="Proxima Nova"/>
                <a:cs typeface="Proxima Nova"/>
                <a:sym typeface="Proxima Nova"/>
              </a:rPr>
              <a:t>Provisioner</a:t>
            </a:r>
            <a:endParaRPr sz="900">
              <a:latin typeface="Proxima Nova"/>
              <a:ea typeface="Proxima Nova"/>
              <a:cs typeface="Proxima Nova"/>
              <a:sym typeface="Proxima Nova"/>
            </a:endParaRPr>
          </a:p>
        </p:txBody>
      </p:sp>
      <p:sp>
        <p:nvSpPr>
          <p:cNvPr id="5074" name="Google Shape;5074;p300"/>
          <p:cNvSpPr txBox="1"/>
          <p:nvPr/>
        </p:nvSpPr>
        <p:spPr>
          <a:xfrm>
            <a:off x="6851008" y="3813628"/>
            <a:ext cx="5103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Proxima Nova"/>
                <a:ea typeface="Proxima Nova"/>
                <a:cs typeface="Proxima Nova"/>
                <a:sym typeface="Proxima Nova"/>
              </a:rPr>
              <a:t>bound</a:t>
            </a:r>
            <a:endParaRPr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8" name="Shape 5078"/>
        <p:cNvGrpSpPr/>
        <p:nvPr/>
      </p:nvGrpSpPr>
      <p:grpSpPr>
        <a:xfrm>
          <a:off x="0" y="0"/>
          <a:ext cx="0" cy="0"/>
          <a:chOff x="0" y="0"/>
          <a:chExt cx="0" cy="0"/>
        </a:xfrm>
      </p:grpSpPr>
      <p:sp>
        <p:nvSpPr>
          <p:cNvPr id="5079" name="Google Shape;5079;p30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080" name="Google Shape;5080;p301"/>
          <p:cNvSpPr txBox="1"/>
          <p:nvPr>
            <p:ph idx="1" type="body"/>
          </p:nvPr>
        </p:nvSpPr>
        <p:spPr>
          <a:xfrm>
            <a:off x="826700" y="1233775"/>
            <a:ext cx="4141500" cy="3290100"/>
          </a:xfrm>
          <a:prstGeom prst="rect">
            <a:avLst/>
          </a:prstGeom>
        </p:spPr>
        <p:txBody>
          <a:bodyPr anchorCtr="0" anchor="t" bIns="91425" lIns="91425" spcFirstLastPara="1" rIns="91425" wrap="square" tIns="91425">
            <a:noAutofit/>
          </a:bodyPr>
          <a:lstStyle/>
          <a:p>
            <a:pPr indent="-292100" lvl="0" marL="457200">
              <a:lnSpc>
                <a:spcPct val="150000"/>
              </a:lnSpc>
              <a:spcBef>
                <a:spcPts val="600"/>
              </a:spcBef>
              <a:spcAft>
                <a:spcPts val="0"/>
              </a:spcAft>
              <a:buSzPts val="1000"/>
              <a:buChar char="●"/>
            </a:pPr>
            <a:r>
              <a:rPr lang="en"/>
              <a:t>Containerized Red Hat Gluster Storage</a:t>
            </a:r>
            <a:endParaRPr/>
          </a:p>
          <a:p>
            <a:pPr indent="-292100" lvl="0" marL="457200">
              <a:lnSpc>
                <a:spcPct val="150000"/>
              </a:lnSpc>
              <a:spcBef>
                <a:spcPts val="0"/>
              </a:spcBef>
              <a:spcAft>
                <a:spcPts val="0"/>
              </a:spcAft>
              <a:buSzPts val="1000"/>
              <a:buChar char="●"/>
            </a:pPr>
            <a:r>
              <a:rPr lang="en"/>
              <a:t>Native integration with OpenShift </a:t>
            </a:r>
            <a:endParaRPr/>
          </a:p>
          <a:p>
            <a:pPr indent="-292100" lvl="0" marL="457200">
              <a:lnSpc>
                <a:spcPct val="150000"/>
              </a:lnSpc>
              <a:spcBef>
                <a:spcPts val="0"/>
              </a:spcBef>
              <a:spcAft>
                <a:spcPts val="0"/>
              </a:spcAft>
              <a:buSzPts val="1000"/>
              <a:buChar char="●"/>
            </a:pPr>
            <a:r>
              <a:rPr lang="en"/>
              <a:t>Unified Orchestration using Kubernetes for applications and storage </a:t>
            </a:r>
            <a:endParaRPr/>
          </a:p>
          <a:p>
            <a:pPr indent="-292100" lvl="0" marL="457200">
              <a:lnSpc>
                <a:spcPct val="150000"/>
              </a:lnSpc>
              <a:spcBef>
                <a:spcPts val="0"/>
              </a:spcBef>
              <a:spcAft>
                <a:spcPts val="0"/>
              </a:spcAft>
              <a:buSzPts val="1000"/>
              <a:buChar char="●"/>
            </a:pPr>
            <a:r>
              <a:rPr lang="en"/>
              <a:t>Greater control &amp; ease of use for developers</a:t>
            </a:r>
            <a:endParaRPr/>
          </a:p>
          <a:p>
            <a:pPr indent="-292100" lvl="0" marL="457200">
              <a:lnSpc>
                <a:spcPct val="150000"/>
              </a:lnSpc>
              <a:spcBef>
                <a:spcPts val="0"/>
              </a:spcBef>
              <a:spcAft>
                <a:spcPts val="0"/>
              </a:spcAft>
              <a:buSzPts val="1000"/>
              <a:buChar char="●"/>
            </a:pPr>
            <a:r>
              <a:rPr lang="en"/>
              <a:t>Lower TCO through convergence</a:t>
            </a:r>
            <a:endParaRPr/>
          </a:p>
          <a:p>
            <a:pPr indent="-292100" lvl="0" marL="457200" rtl="0">
              <a:lnSpc>
                <a:spcPct val="150000"/>
              </a:lnSpc>
              <a:spcBef>
                <a:spcPts val="0"/>
              </a:spcBef>
              <a:spcAft>
                <a:spcPts val="0"/>
              </a:spcAft>
              <a:buSzPts val="1000"/>
              <a:buChar char="●"/>
            </a:pPr>
            <a:r>
              <a:rPr lang="en"/>
              <a:t>Single vendor Support</a:t>
            </a:r>
            <a:endParaRPr/>
          </a:p>
        </p:txBody>
      </p:sp>
      <p:grpSp>
        <p:nvGrpSpPr>
          <p:cNvPr id="5081" name="Google Shape;5081;p301"/>
          <p:cNvGrpSpPr/>
          <p:nvPr/>
        </p:nvGrpSpPr>
        <p:grpSpPr>
          <a:xfrm>
            <a:off x="5044505" y="1395262"/>
            <a:ext cx="3522846" cy="2681049"/>
            <a:chOff x="437650" y="1468300"/>
            <a:chExt cx="3698526" cy="2814750"/>
          </a:xfrm>
        </p:grpSpPr>
        <p:pic>
          <p:nvPicPr>
            <p:cNvPr descr="Infrastructure.png" id="5082" name="Google Shape;5082;p301"/>
            <p:cNvPicPr preferRelativeResize="0"/>
            <p:nvPr/>
          </p:nvPicPr>
          <p:blipFill rotWithShape="1">
            <a:blip r:embed="rId3">
              <a:alphaModFix/>
            </a:blip>
            <a:srcRect b="0" l="18433" r="71334" t="0"/>
            <a:stretch/>
          </p:blipFill>
          <p:spPr>
            <a:xfrm>
              <a:off x="437650" y="1468300"/>
              <a:ext cx="3698526" cy="2814750"/>
            </a:xfrm>
            <a:prstGeom prst="rect">
              <a:avLst/>
            </a:prstGeom>
            <a:noFill/>
            <a:ln>
              <a:noFill/>
            </a:ln>
          </p:spPr>
        </p:pic>
        <p:sp>
          <p:nvSpPr>
            <p:cNvPr id="5083" name="Google Shape;5083;p301"/>
            <p:cNvSpPr txBox="1"/>
            <p:nvPr/>
          </p:nvSpPr>
          <p:spPr>
            <a:xfrm>
              <a:off x="604830" y="2881221"/>
              <a:ext cx="3371700" cy="1178700"/>
            </a:xfrm>
            <a:prstGeom prst="rect">
              <a:avLst/>
            </a:prstGeom>
            <a:solidFill>
              <a:srgbClr val="0084D1"/>
            </a:solidFill>
            <a:ln cap="flat" cmpd="sng" w="1907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sz="10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Font typeface="Arial"/>
                <a:buNone/>
              </a:pPr>
              <a:r>
                <a:t/>
              </a:r>
              <a:endParaRPr sz="10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FFFFFF"/>
                </a:buClr>
                <a:buFont typeface="Arial"/>
                <a:buNone/>
              </a:pPr>
              <a:r>
                <a:rPr lang="en" sz="1000">
                  <a:solidFill>
                    <a:srgbClr val="FFFFFF"/>
                  </a:solidFill>
                  <a:latin typeface="Proxima Nova"/>
                  <a:ea typeface="Proxima Nova"/>
                  <a:cs typeface="Proxima Nova"/>
                  <a:sym typeface="Proxima Nova"/>
                </a:rPr>
                <a:t>DISTRIBUTED, SECURE, SCALE-OUT STORAGE CLUSTER</a:t>
              </a:r>
              <a:endParaRPr sz="1000">
                <a:solidFill>
                  <a:srgbClr val="FFFFFF"/>
                </a:solidFill>
                <a:latin typeface="Proxima Nova"/>
                <a:ea typeface="Proxima Nova"/>
                <a:cs typeface="Proxima Nova"/>
                <a:sym typeface="Proxima Nova"/>
              </a:endParaRPr>
            </a:p>
          </p:txBody>
        </p:sp>
        <p:sp>
          <p:nvSpPr>
            <p:cNvPr id="5084" name="Google Shape;5084;p301"/>
            <p:cNvSpPr txBox="1"/>
            <p:nvPr/>
          </p:nvSpPr>
          <p:spPr>
            <a:xfrm>
              <a:off x="655032" y="2457868"/>
              <a:ext cx="1048500" cy="5175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APPLICATION</a:t>
              </a:r>
              <a:endParaRPr sz="800">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CONTAINER</a:t>
              </a:r>
              <a:endParaRPr sz="800">
                <a:latin typeface="Proxima Nova"/>
                <a:ea typeface="Proxima Nova"/>
                <a:cs typeface="Proxima Nova"/>
                <a:sym typeface="Proxima Nova"/>
              </a:endParaRPr>
            </a:p>
          </p:txBody>
        </p:sp>
        <p:sp>
          <p:nvSpPr>
            <p:cNvPr id="5085" name="Google Shape;5085;p301"/>
            <p:cNvSpPr txBox="1"/>
            <p:nvPr/>
          </p:nvSpPr>
          <p:spPr>
            <a:xfrm>
              <a:off x="1753928" y="2457868"/>
              <a:ext cx="1048500" cy="5175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APPLICATION CONTAINER</a:t>
              </a:r>
              <a:endParaRPr sz="800">
                <a:latin typeface="Proxima Nova"/>
                <a:ea typeface="Proxima Nova"/>
                <a:cs typeface="Proxima Nova"/>
                <a:sym typeface="Proxima Nova"/>
              </a:endParaRPr>
            </a:p>
          </p:txBody>
        </p:sp>
        <p:sp>
          <p:nvSpPr>
            <p:cNvPr id="5086" name="Google Shape;5086;p301"/>
            <p:cNvSpPr txBox="1"/>
            <p:nvPr/>
          </p:nvSpPr>
          <p:spPr>
            <a:xfrm>
              <a:off x="2852823" y="2457868"/>
              <a:ext cx="1048500" cy="5175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APPLICATION CONTAINER</a:t>
              </a:r>
              <a:endParaRPr sz="900">
                <a:latin typeface="Proxima Nova"/>
                <a:ea typeface="Proxima Nova"/>
                <a:cs typeface="Proxima Nova"/>
                <a:sym typeface="Proxima Nova"/>
              </a:endParaRPr>
            </a:p>
          </p:txBody>
        </p:sp>
        <p:sp>
          <p:nvSpPr>
            <p:cNvPr id="5087" name="Google Shape;5087;p301"/>
            <p:cNvSpPr txBox="1"/>
            <p:nvPr/>
          </p:nvSpPr>
          <p:spPr>
            <a:xfrm>
              <a:off x="655046" y="2975489"/>
              <a:ext cx="1048500" cy="447000"/>
            </a:xfrm>
            <a:prstGeom prst="rect">
              <a:avLst/>
            </a:prstGeom>
            <a:solidFill>
              <a:srgbClr val="3F9C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STORAGE</a:t>
              </a:r>
              <a:endParaRPr sz="800">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CONTAINER</a:t>
              </a:r>
              <a:endParaRPr sz="800">
                <a:solidFill>
                  <a:srgbClr val="FFFFFF"/>
                </a:solidFill>
                <a:latin typeface="Proxima Nova"/>
                <a:ea typeface="Proxima Nova"/>
                <a:cs typeface="Proxima Nova"/>
                <a:sym typeface="Proxima Nova"/>
              </a:endParaRPr>
            </a:p>
          </p:txBody>
        </p:sp>
        <p:sp>
          <p:nvSpPr>
            <p:cNvPr id="5088" name="Google Shape;5088;p301"/>
            <p:cNvSpPr txBox="1"/>
            <p:nvPr/>
          </p:nvSpPr>
          <p:spPr>
            <a:xfrm>
              <a:off x="1755407" y="2975489"/>
              <a:ext cx="1048500" cy="447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STORAGE</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CONTAINER</a:t>
              </a:r>
              <a:endParaRPr sz="900">
                <a:solidFill>
                  <a:srgbClr val="FFFFFF"/>
                </a:solidFill>
                <a:latin typeface="Proxima Nova"/>
                <a:ea typeface="Proxima Nova"/>
                <a:cs typeface="Proxima Nova"/>
                <a:sym typeface="Proxima Nova"/>
              </a:endParaRPr>
            </a:p>
          </p:txBody>
        </p:sp>
        <p:sp>
          <p:nvSpPr>
            <p:cNvPr id="5089" name="Google Shape;5089;p301"/>
            <p:cNvSpPr txBox="1"/>
            <p:nvPr/>
          </p:nvSpPr>
          <p:spPr>
            <a:xfrm>
              <a:off x="2855769" y="2975489"/>
              <a:ext cx="1048500" cy="447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STORAGE</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CONTAINER</a:t>
              </a:r>
              <a:endParaRPr sz="900">
                <a:solidFill>
                  <a:srgbClr val="FFFFFF"/>
                </a:solidFill>
                <a:latin typeface="Proxima Nova"/>
                <a:ea typeface="Proxima Nova"/>
                <a:cs typeface="Proxima Nova"/>
                <a:sym typeface="Proxima Nova"/>
              </a:endParaRPr>
            </a:p>
          </p:txBody>
        </p:sp>
        <p:pic>
          <p:nvPicPr>
            <p:cNvPr id="5090" name="Google Shape;5090;p301"/>
            <p:cNvPicPr preferRelativeResize="0"/>
            <p:nvPr/>
          </p:nvPicPr>
          <p:blipFill>
            <a:blip r:embed="rId4">
              <a:alphaModFix/>
            </a:blip>
            <a:stretch>
              <a:fillRect/>
            </a:stretch>
          </p:blipFill>
          <p:spPr>
            <a:xfrm>
              <a:off x="713201" y="1525429"/>
              <a:ext cx="3129927" cy="804575"/>
            </a:xfrm>
            <a:prstGeom prst="rect">
              <a:avLst/>
            </a:prstGeom>
            <a:noFill/>
            <a:ln>
              <a:noFill/>
            </a:ln>
          </p:spPr>
        </p:pic>
      </p:grpSp>
      <p:sp>
        <p:nvSpPr>
          <p:cNvPr id="5091" name="Google Shape;5091;p30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CONTAINER-NATIVE STORAGE</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5" name="Shape 5095"/>
        <p:cNvGrpSpPr/>
        <p:nvPr/>
      </p:nvGrpSpPr>
      <p:grpSpPr>
        <a:xfrm>
          <a:off x="0" y="0"/>
          <a:ext cx="0" cy="0"/>
          <a:chOff x="0" y="0"/>
          <a:chExt cx="0" cy="0"/>
        </a:xfrm>
      </p:grpSpPr>
      <p:sp>
        <p:nvSpPr>
          <p:cNvPr id="5096" name="Google Shape;5096;p302"/>
          <p:cNvSpPr/>
          <p:nvPr/>
        </p:nvSpPr>
        <p:spPr>
          <a:xfrm>
            <a:off x="4766275" y="2407725"/>
            <a:ext cx="1302300" cy="1561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NODE</a:t>
            </a:r>
            <a:endParaRPr b="1" sz="1000"/>
          </a:p>
        </p:txBody>
      </p:sp>
      <p:sp>
        <p:nvSpPr>
          <p:cNvPr id="5097" name="Google Shape;5097;p302"/>
          <p:cNvSpPr/>
          <p:nvPr/>
        </p:nvSpPr>
        <p:spPr>
          <a:xfrm>
            <a:off x="3312400" y="2407725"/>
            <a:ext cx="1302300" cy="1561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NODE</a:t>
            </a:r>
            <a:endParaRPr b="1" sz="1000"/>
          </a:p>
        </p:txBody>
      </p:sp>
      <p:sp>
        <p:nvSpPr>
          <p:cNvPr id="5098" name="Google Shape;5098;p302"/>
          <p:cNvSpPr/>
          <p:nvPr/>
        </p:nvSpPr>
        <p:spPr>
          <a:xfrm>
            <a:off x="1858525" y="2407725"/>
            <a:ext cx="1302300" cy="1561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NODE</a:t>
            </a:r>
            <a:endParaRPr b="1" sz="1000"/>
          </a:p>
        </p:txBody>
      </p:sp>
      <p:sp>
        <p:nvSpPr>
          <p:cNvPr id="5099" name="Google Shape;5099;p302"/>
          <p:cNvSpPr/>
          <p:nvPr/>
        </p:nvSpPr>
        <p:spPr>
          <a:xfrm>
            <a:off x="1933400" y="3279575"/>
            <a:ext cx="4054200" cy="1227300"/>
          </a:xfrm>
          <a:prstGeom prst="rect">
            <a:avLst/>
          </a:prstGeom>
          <a:solidFill>
            <a:srgbClr val="EA6D6D">
              <a:alpha val="45380"/>
            </a:srgbClr>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0" name="Google Shape;5100;p30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CONTAINER-NATIVE STORAGE</a:t>
            </a:r>
            <a:endParaRPr/>
          </a:p>
        </p:txBody>
      </p:sp>
      <p:sp>
        <p:nvSpPr>
          <p:cNvPr id="5101" name="Google Shape;5101;p30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102" name="Google Shape;5102;p302"/>
          <p:cNvSpPr/>
          <p:nvPr/>
        </p:nvSpPr>
        <p:spPr>
          <a:xfrm>
            <a:off x="6220150" y="2407725"/>
            <a:ext cx="1302300" cy="1561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NODE</a:t>
            </a:r>
            <a:endParaRPr b="1" sz="1000"/>
          </a:p>
        </p:txBody>
      </p:sp>
      <p:sp>
        <p:nvSpPr>
          <p:cNvPr id="5103" name="Google Shape;5103;p302"/>
          <p:cNvSpPr/>
          <p:nvPr/>
        </p:nvSpPr>
        <p:spPr>
          <a:xfrm>
            <a:off x="3790594" y="273622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04" name="Google Shape;5104;p302"/>
          <p:cNvSpPr/>
          <p:nvPr/>
        </p:nvSpPr>
        <p:spPr>
          <a:xfrm>
            <a:off x="4182732" y="273622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05" name="Google Shape;5105;p302"/>
          <p:cNvSpPr/>
          <p:nvPr/>
        </p:nvSpPr>
        <p:spPr>
          <a:xfrm>
            <a:off x="5239832" y="273622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06" name="Google Shape;5106;p302"/>
          <p:cNvSpPr/>
          <p:nvPr/>
        </p:nvSpPr>
        <p:spPr>
          <a:xfrm>
            <a:off x="5631970" y="273622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07" name="Google Shape;5107;p302"/>
          <p:cNvSpPr/>
          <p:nvPr/>
        </p:nvSpPr>
        <p:spPr>
          <a:xfrm>
            <a:off x="6311980" y="2736208"/>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08" name="Google Shape;5108;p302"/>
          <p:cNvSpPr/>
          <p:nvPr/>
        </p:nvSpPr>
        <p:spPr>
          <a:xfrm>
            <a:off x="6704117" y="2736208"/>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09" name="Google Shape;5109;p302"/>
          <p:cNvSpPr/>
          <p:nvPr/>
        </p:nvSpPr>
        <p:spPr>
          <a:xfrm>
            <a:off x="7096255" y="2736208"/>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10" name="Google Shape;5110;p302"/>
          <p:cNvSpPr/>
          <p:nvPr/>
        </p:nvSpPr>
        <p:spPr>
          <a:xfrm>
            <a:off x="6311980" y="312431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11" name="Google Shape;5111;p302"/>
          <p:cNvSpPr/>
          <p:nvPr/>
        </p:nvSpPr>
        <p:spPr>
          <a:xfrm>
            <a:off x="6704117" y="312431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12" name="Google Shape;5112;p302"/>
          <p:cNvSpPr/>
          <p:nvPr/>
        </p:nvSpPr>
        <p:spPr>
          <a:xfrm>
            <a:off x="7096255" y="312431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pic>
        <p:nvPicPr>
          <p:cNvPr id="5113" name="Google Shape;5113;p302"/>
          <p:cNvPicPr preferRelativeResize="0"/>
          <p:nvPr/>
        </p:nvPicPr>
        <p:blipFill>
          <a:blip r:embed="rId3">
            <a:alphaModFix/>
          </a:blip>
          <a:stretch>
            <a:fillRect/>
          </a:stretch>
        </p:blipFill>
        <p:spPr>
          <a:xfrm>
            <a:off x="3449888" y="3499311"/>
            <a:ext cx="189225" cy="249824"/>
          </a:xfrm>
          <a:prstGeom prst="rect">
            <a:avLst/>
          </a:prstGeom>
          <a:noFill/>
          <a:ln>
            <a:noFill/>
          </a:ln>
        </p:spPr>
      </p:pic>
      <p:pic>
        <p:nvPicPr>
          <p:cNvPr id="5114" name="Google Shape;5114;p302"/>
          <p:cNvPicPr preferRelativeResize="0"/>
          <p:nvPr/>
        </p:nvPicPr>
        <p:blipFill>
          <a:blip r:embed="rId3">
            <a:alphaModFix/>
          </a:blip>
          <a:stretch>
            <a:fillRect/>
          </a:stretch>
        </p:blipFill>
        <p:spPr>
          <a:xfrm>
            <a:off x="3729250" y="3499311"/>
            <a:ext cx="189225" cy="249824"/>
          </a:xfrm>
          <a:prstGeom prst="rect">
            <a:avLst/>
          </a:prstGeom>
          <a:noFill/>
          <a:ln>
            <a:noFill/>
          </a:ln>
        </p:spPr>
      </p:pic>
      <p:pic>
        <p:nvPicPr>
          <p:cNvPr id="5115" name="Google Shape;5115;p302"/>
          <p:cNvPicPr preferRelativeResize="0"/>
          <p:nvPr/>
        </p:nvPicPr>
        <p:blipFill>
          <a:blip r:embed="rId3">
            <a:alphaModFix/>
          </a:blip>
          <a:stretch>
            <a:fillRect/>
          </a:stretch>
        </p:blipFill>
        <p:spPr>
          <a:xfrm>
            <a:off x="4008613" y="3499311"/>
            <a:ext cx="189225" cy="249824"/>
          </a:xfrm>
          <a:prstGeom prst="rect">
            <a:avLst/>
          </a:prstGeom>
          <a:noFill/>
          <a:ln>
            <a:noFill/>
          </a:ln>
        </p:spPr>
      </p:pic>
      <p:pic>
        <p:nvPicPr>
          <p:cNvPr id="5116" name="Google Shape;5116;p302"/>
          <p:cNvPicPr preferRelativeResize="0"/>
          <p:nvPr/>
        </p:nvPicPr>
        <p:blipFill>
          <a:blip r:embed="rId3">
            <a:alphaModFix/>
          </a:blip>
          <a:stretch>
            <a:fillRect/>
          </a:stretch>
        </p:blipFill>
        <p:spPr>
          <a:xfrm>
            <a:off x="4287975" y="3499311"/>
            <a:ext cx="189225" cy="249824"/>
          </a:xfrm>
          <a:prstGeom prst="rect">
            <a:avLst/>
          </a:prstGeom>
          <a:noFill/>
          <a:ln>
            <a:noFill/>
          </a:ln>
        </p:spPr>
      </p:pic>
      <p:pic>
        <p:nvPicPr>
          <p:cNvPr id="5117" name="Google Shape;5117;p302"/>
          <p:cNvPicPr preferRelativeResize="0"/>
          <p:nvPr/>
        </p:nvPicPr>
        <p:blipFill>
          <a:blip r:embed="rId3">
            <a:alphaModFix/>
          </a:blip>
          <a:stretch>
            <a:fillRect/>
          </a:stretch>
        </p:blipFill>
        <p:spPr>
          <a:xfrm>
            <a:off x="4903763" y="3506989"/>
            <a:ext cx="189225" cy="249824"/>
          </a:xfrm>
          <a:prstGeom prst="rect">
            <a:avLst/>
          </a:prstGeom>
          <a:noFill/>
          <a:ln>
            <a:noFill/>
          </a:ln>
        </p:spPr>
      </p:pic>
      <p:pic>
        <p:nvPicPr>
          <p:cNvPr id="5118" name="Google Shape;5118;p302"/>
          <p:cNvPicPr preferRelativeResize="0"/>
          <p:nvPr/>
        </p:nvPicPr>
        <p:blipFill>
          <a:blip r:embed="rId3">
            <a:alphaModFix/>
          </a:blip>
          <a:stretch>
            <a:fillRect/>
          </a:stretch>
        </p:blipFill>
        <p:spPr>
          <a:xfrm>
            <a:off x="5183125" y="3506989"/>
            <a:ext cx="189225" cy="249824"/>
          </a:xfrm>
          <a:prstGeom prst="rect">
            <a:avLst/>
          </a:prstGeom>
          <a:noFill/>
          <a:ln>
            <a:noFill/>
          </a:ln>
        </p:spPr>
      </p:pic>
      <p:pic>
        <p:nvPicPr>
          <p:cNvPr id="5119" name="Google Shape;5119;p302"/>
          <p:cNvPicPr preferRelativeResize="0"/>
          <p:nvPr/>
        </p:nvPicPr>
        <p:blipFill>
          <a:blip r:embed="rId3">
            <a:alphaModFix/>
          </a:blip>
          <a:stretch>
            <a:fillRect/>
          </a:stretch>
        </p:blipFill>
        <p:spPr>
          <a:xfrm>
            <a:off x="5462488" y="3506989"/>
            <a:ext cx="189225" cy="249824"/>
          </a:xfrm>
          <a:prstGeom prst="rect">
            <a:avLst/>
          </a:prstGeom>
          <a:noFill/>
          <a:ln>
            <a:noFill/>
          </a:ln>
        </p:spPr>
      </p:pic>
      <p:pic>
        <p:nvPicPr>
          <p:cNvPr id="5120" name="Google Shape;5120;p302"/>
          <p:cNvPicPr preferRelativeResize="0"/>
          <p:nvPr/>
        </p:nvPicPr>
        <p:blipFill>
          <a:blip r:embed="rId3">
            <a:alphaModFix/>
          </a:blip>
          <a:stretch>
            <a:fillRect/>
          </a:stretch>
        </p:blipFill>
        <p:spPr>
          <a:xfrm>
            <a:off x="5741850" y="3506989"/>
            <a:ext cx="189225" cy="249824"/>
          </a:xfrm>
          <a:prstGeom prst="rect">
            <a:avLst/>
          </a:prstGeom>
          <a:noFill/>
          <a:ln>
            <a:noFill/>
          </a:ln>
        </p:spPr>
      </p:pic>
      <p:grpSp>
        <p:nvGrpSpPr>
          <p:cNvPr id="5121" name="Google Shape;5121;p302"/>
          <p:cNvGrpSpPr/>
          <p:nvPr/>
        </p:nvGrpSpPr>
        <p:grpSpPr>
          <a:xfrm>
            <a:off x="2290813" y="2736220"/>
            <a:ext cx="437700" cy="355500"/>
            <a:chOff x="2290813" y="2736220"/>
            <a:chExt cx="437700" cy="355500"/>
          </a:xfrm>
        </p:grpSpPr>
        <p:sp>
          <p:nvSpPr>
            <p:cNvPr id="5122" name="Google Shape;5122;p302"/>
            <p:cNvSpPr/>
            <p:nvPr/>
          </p:nvSpPr>
          <p:spPr>
            <a:xfrm>
              <a:off x="2316402" y="2736220"/>
              <a:ext cx="355500" cy="355500"/>
            </a:xfrm>
            <a:prstGeom prst="rect">
              <a:avLst/>
            </a:prstGeom>
            <a:solidFill>
              <a:srgbClr val="CC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600">
                <a:solidFill>
                  <a:srgbClr val="FFFFFF"/>
                </a:solidFill>
              </a:endParaRPr>
            </a:p>
          </p:txBody>
        </p:sp>
        <p:sp>
          <p:nvSpPr>
            <p:cNvPr id="5123" name="Google Shape;5123;p302"/>
            <p:cNvSpPr txBox="1"/>
            <p:nvPr/>
          </p:nvSpPr>
          <p:spPr>
            <a:xfrm>
              <a:off x="2290813" y="2771925"/>
              <a:ext cx="437700" cy="28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700">
                  <a:solidFill>
                    <a:srgbClr val="FFFFFF"/>
                  </a:solidFill>
                  <a:latin typeface="Proxima Nova"/>
                  <a:ea typeface="Proxima Nova"/>
                  <a:cs typeface="Proxima Nova"/>
                  <a:sym typeface="Proxima Nova"/>
                </a:rPr>
                <a:t>RHGS</a:t>
              </a:r>
              <a:endParaRPr sz="700">
                <a:solidFill>
                  <a:srgbClr val="FFFFFF"/>
                </a:solidFill>
                <a:latin typeface="Proxima Nova"/>
                <a:ea typeface="Proxima Nova"/>
                <a:cs typeface="Proxima Nova"/>
                <a:sym typeface="Proxima Nova"/>
              </a:endParaRPr>
            </a:p>
          </p:txBody>
        </p:sp>
      </p:grpSp>
      <p:grpSp>
        <p:nvGrpSpPr>
          <p:cNvPr id="5124" name="Google Shape;5124;p302"/>
          <p:cNvGrpSpPr/>
          <p:nvPr/>
        </p:nvGrpSpPr>
        <p:grpSpPr>
          <a:xfrm>
            <a:off x="3370005" y="2736220"/>
            <a:ext cx="437700" cy="355500"/>
            <a:chOff x="3370005" y="2736220"/>
            <a:chExt cx="437700" cy="355500"/>
          </a:xfrm>
        </p:grpSpPr>
        <p:sp>
          <p:nvSpPr>
            <p:cNvPr id="5125" name="Google Shape;5125;p302"/>
            <p:cNvSpPr/>
            <p:nvPr/>
          </p:nvSpPr>
          <p:spPr>
            <a:xfrm>
              <a:off x="3395594" y="2736220"/>
              <a:ext cx="355500" cy="355500"/>
            </a:xfrm>
            <a:prstGeom prst="rect">
              <a:avLst/>
            </a:prstGeom>
            <a:solidFill>
              <a:srgbClr val="CC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600">
                <a:solidFill>
                  <a:srgbClr val="FFFFFF"/>
                </a:solidFill>
              </a:endParaRPr>
            </a:p>
          </p:txBody>
        </p:sp>
        <p:sp>
          <p:nvSpPr>
            <p:cNvPr id="5126" name="Google Shape;5126;p302"/>
            <p:cNvSpPr txBox="1"/>
            <p:nvPr/>
          </p:nvSpPr>
          <p:spPr>
            <a:xfrm>
              <a:off x="3370005" y="2771925"/>
              <a:ext cx="437700" cy="28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FFFFFF"/>
                  </a:solidFill>
                  <a:latin typeface="Proxima Nova"/>
                  <a:ea typeface="Proxima Nova"/>
                  <a:cs typeface="Proxima Nova"/>
                  <a:sym typeface="Proxima Nova"/>
                </a:rPr>
                <a:t>RHGS</a:t>
              </a:r>
              <a:endParaRPr sz="700">
                <a:solidFill>
                  <a:srgbClr val="FFFFFF"/>
                </a:solidFill>
                <a:latin typeface="Proxima Nova"/>
                <a:ea typeface="Proxima Nova"/>
                <a:cs typeface="Proxima Nova"/>
                <a:sym typeface="Proxima Nova"/>
              </a:endParaRPr>
            </a:p>
          </p:txBody>
        </p:sp>
      </p:grpSp>
      <p:grpSp>
        <p:nvGrpSpPr>
          <p:cNvPr id="5127" name="Google Shape;5127;p302"/>
          <p:cNvGrpSpPr/>
          <p:nvPr/>
        </p:nvGrpSpPr>
        <p:grpSpPr>
          <a:xfrm>
            <a:off x="4818113" y="2736220"/>
            <a:ext cx="437700" cy="355500"/>
            <a:chOff x="4818113" y="2736220"/>
            <a:chExt cx="437700" cy="355500"/>
          </a:xfrm>
        </p:grpSpPr>
        <p:sp>
          <p:nvSpPr>
            <p:cNvPr id="5128" name="Google Shape;5128;p302"/>
            <p:cNvSpPr/>
            <p:nvPr/>
          </p:nvSpPr>
          <p:spPr>
            <a:xfrm>
              <a:off x="4843702" y="2736220"/>
              <a:ext cx="355500" cy="355500"/>
            </a:xfrm>
            <a:prstGeom prst="rect">
              <a:avLst/>
            </a:prstGeom>
            <a:solidFill>
              <a:srgbClr val="CC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600">
                <a:solidFill>
                  <a:srgbClr val="FFFFFF"/>
                </a:solidFill>
              </a:endParaRPr>
            </a:p>
          </p:txBody>
        </p:sp>
        <p:sp>
          <p:nvSpPr>
            <p:cNvPr id="5129" name="Google Shape;5129;p302"/>
            <p:cNvSpPr txBox="1"/>
            <p:nvPr/>
          </p:nvSpPr>
          <p:spPr>
            <a:xfrm>
              <a:off x="4818113" y="2771925"/>
              <a:ext cx="437700" cy="28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FFFFFF"/>
                  </a:solidFill>
                  <a:latin typeface="Proxima Nova"/>
                  <a:ea typeface="Proxima Nova"/>
                  <a:cs typeface="Proxima Nova"/>
                  <a:sym typeface="Proxima Nova"/>
                </a:rPr>
                <a:t>RHGS</a:t>
              </a:r>
              <a:endParaRPr sz="700">
                <a:solidFill>
                  <a:srgbClr val="FFFFFF"/>
                </a:solidFill>
                <a:latin typeface="Proxima Nova"/>
                <a:ea typeface="Proxima Nova"/>
                <a:cs typeface="Proxima Nova"/>
                <a:sym typeface="Proxima Nova"/>
              </a:endParaRPr>
            </a:p>
          </p:txBody>
        </p:sp>
      </p:grpSp>
      <p:sp>
        <p:nvSpPr>
          <p:cNvPr id="5130" name="Google Shape;5130;p302"/>
          <p:cNvSpPr/>
          <p:nvPr/>
        </p:nvSpPr>
        <p:spPr>
          <a:xfrm>
            <a:off x="6311980" y="3512987"/>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31" name="Google Shape;5131;p302"/>
          <p:cNvSpPr/>
          <p:nvPr/>
        </p:nvSpPr>
        <p:spPr>
          <a:xfrm>
            <a:off x="6704117" y="3512987"/>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5132" name="Google Shape;5132;p302"/>
          <p:cNvSpPr/>
          <p:nvPr/>
        </p:nvSpPr>
        <p:spPr>
          <a:xfrm>
            <a:off x="7096255" y="3512987"/>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pic>
        <p:nvPicPr>
          <p:cNvPr id="5133" name="Google Shape;5133;p302"/>
          <p:cNvPicPr preferRelativeResize="0"/>
          <p:nvPr/>
        </p:nvPicPr>
        <p:blipFill>
          <a:blip r:embed="rId3">
            <a:alphaModFix/>
          </a:blip>
          <a:stretch>
            <a:fillRect/>
          </a:stretch>
        </p:blipFill>
        <p:spPr>
          <a:xfrm>
            <a:off x="2006126" y="3639701"/>
            <a:ext cx="189225" cy="249824"/>
          </a:xfrm>
          <a:prstGeom prst="rect">
            <a:avLst/>
          </a:prstGeom>
          <a:noFill/>
          <a:ln>
            <a:noFill/>
          </a:ln>
        </p:spPr>
      </p:pic>
      <p:pic>
        <p:nvPicPr>
          <p:cNvPr id="5134" name="Google Shape;5134;p302"/>
          <p:cNvPicPr preferRelativeResize="0"/>
          <p:nvPr/>
        </p:nvPicPr>
        <p:blipFill>
          <a:blip r:embed="rId3">
            <a:alphaModFix/>
          </a:blip>
          <a:stretch>
            <a:fillRect/>
          </a:stretch>
        </p:blipFill>
        <p:spPr>
          <a:xfrm>
            <a:off x="2285488" y="3639701"/>
            <a:ext cx="189225" cy="249824"/>
          </a:xfrm>
          <a:prstGeom prst="rect">
            <a:avLst/>
          </a:prstGeom>
          <a:noFill/>
          <a:ln>
            <a:noFill/>
          </a:ln>
        </p:spPr>
      </p:pic>
      <p:pic>
        <p:nvPicPr>
          <p:cNvPr id="5135" name="Google Shape;5135;p302"/>
          <p:cNvPicPr preferRelativeResize="0"/>
          <p:nvPr/>
        </p:nvPicPr>
        <p:blipFill>
          <a:blip r:embed="rId3">
            <a:alphaModFix/>
          </a:blip>
          <a:stretch>
            <a:fillRect/>
          </a:stretch>
        </p:blipFill>
        <p:spPr>
          <a:xfrm>
            <a:off x="2564850" y="3639701"/>
            <a:ext cx="189225" cy="249824"/>
          </a:xfrm>
          <a:prstGeom prst="rect">
            <a:avLst/>
          </a:prstGeom>
          <a:noFill/>
          <a:ln>
            <a:noFill/>
          </a:ln>
        </p:spPr>
      </p:pic>
      <p:pic>
        <p:nvPicPr>
          <p:cNvPr id="5136" name="Google Shape;5136;p302"/>
          <p:cNvPicPr preferRelativeResize="0"/>
          <p:nvPr/>
        </p:nvPicPr>
        <p:blipFill>
          <a:blip r:embed="rId3">
            <a:alphaModFix/>
          </a:blip>
          <a:stretch>
            <a:fillRect/>
          </a:stretch>
        </p:blipFill>
        <p:spPr>
          <a:xfrm>
            <a:off x="2844213" y="3639701"/>
            <a:ext cx="189225" cy="249824"/>
          </a:xfrm>
          <a:prstGeom prst="rect">
            <a:avLst/>
          </a:prstGeom>
          <a:noFill/>
          <a:ln>
            <a:noFill/>
          </a:ln>
        </p:spPr>
      </p:pic>
      <p:pic>
        <p:nvPicPr>
          <p:cNvPr id="5137" name="Google Shape;5137;p302"/>
          <p:cNvPicPr preferRelativeResize="0"/>
          <p:nvPr/>
        </p:nvPicPr>
        <p:blipFill>
          <a:blip r:embed="rId3">
            <a:alphaModFix/>
          </a:blip>
          <a:stretch>
            <a:fillRect/>
          </a:stretch>
        </p:blipFill>
        <p:spPr>
          <a:xfrm>
            <a:off x="2006126" y="3343155"/>
            <a:ext cx="189225" cy="249824"/>
          </a:xfrm>
          <a:prstGeom prst="rect">
            <a:avLst/>
          </a:prstGeom>
          <a:noFill/>
          <a:ln>
            <a:noFill/>
          </a:ln>
        </p:spPr>
      </p:pic>
      <p:pic>
        <p:nvPicPr>
          <p:cNvPr id="5138" name="Google Shape;5138;p302"/>
          <p:cNvPicPr preferRelativeResize="0"/>
          <p:nvPr/>
        </p:nvPicPr>
        <p:blipFill>
          <a:blip r:embed="rId3">
            <a:alphaModFix/>
          </a:blip>
          <a:stretch>
            <a:fillRect/>
          </a:stretch>
        </p:blipFill>
        <p:spPr>
          <a:xfrm>
            <a:off x="2285488" y="3343155"/>
            <a:ext cx="189225" cy="249824"/>
          </a:xfrm>
          <a:prstGeom prst="rect">
            <a:avLst/>
          </a:prstGeom>
          <a:noFill/>
          <a:ln>
            <a:noFill/>
          </a:ln>
        </p:spPr>
      </p:pic>
      <p:pic>
        <p:nvPicPr>
          <p:cNvPr id="5139" name="Google Shape;5139;p302"/>
          <p:cNvPicPr preferRelativeResize="0"/>
          <p:nvPr/>
        </p:nvPicPr>
        <p:blipFill>
          <a:blip r:embed="rId3">
            <a:alphaModFix/>
          </a:blip>
          <a:stretch>
            <a:fillRect/>
          </a:stretch>
        </p:blipFill>
        <p:spPr>
          <a:xfrm>
            <a:off x="2564850" y="3343155"/>
            <a:ext cx="189225" cy="249824"/>
          </a:xfrm>
          <a:prstGeom prst="rect">
            <a:avLst/>
          </a:prstGeom>
          <a:noFill/>
          <a:ln>
            <a:noFill/>
          </a:ln>
        </p:spPr>
      </p:pic>
      <p:pic>
        <p:nvPicPr>
          <p:cNvPr id="5140" name="Google Shape;5140;p302"/>
          <p:cNvPicPr preferRelativeResize="0"/>
          <p:nvPr/>
        </p:nvPicPr>
        <p:blipFill>
          <a:blip r:embed="rId3">
            <a:alphaModFix/>
          </a:blip>
          <a:stretch>
            <a:fillRect/>
          </a:stretch>
        </p:blipFill>
        <p:spPr>
          <a:xfrm>
            <a:off x="2844213" y="3343155"/>
            <a:ext cx="189225" cy="249824"/>
          </a:xfrm>
          <a:prstGeom prst="rect">
            <a:avLst/>
          </a:prstGeom>
          <a:noFill/>
          <a:ln>
            <a:noFill/>
          </a:ln>
        </p:spPr>
      </p:pic>
      <p:pic>
        <p:nvPicPr>
          <p:cNvPr id="5141" name="Google Shape;5141;p302"/>
          <p:cNvPicPr preferRelativeResize="0"/>
          <p:nvPr/>
        </p:nvPicPr>
        <p:blipFill>
          <a:blip r:embed="rId4">
            <a:alphaModFix/>
          </a:blip>
          <a:stretch>
            <a:fillRect/>
          </a:stretch>
        </p:blipFill>
        <p:spPr>
          <a:xfrm>
            <a:off x="3215175" y="4145225"/>
            <a:ext cx="1665601" cy="249825"/>
          </a:xfrm>
          <a:prstGeom prst="rect">
            <a:avLst/>
          </a:prstGeom>
          <a:noFill/>
          <a:ln>
            <a:noFill/>
          </a:ln>
        </p:spPr>
      </p:pic>
      <p:grpSp>
        <p:nvGrpSpPr>
          <p:cNvPr id="5142" name="Google Shape;5142;p302"/>
          <p:cNvGrpSpPr/>
          <p:nvPr/>
        </p:nvGrpSpPr>
        <p:grpSpPr>
          <a:xfrm>
            <a:off x="3918475" y="1223950"/>
            <a:ext cx="1506300" cy="812100"/>
            <a:chOff x="4182725" y="1154850"/>
            <a:chExt cx="1506300" cy="812100"/>
          </a:xfrm>
        </p:grpSpPr>
        <p:sp>
          <p:nvSpPr>
            <p:cNvPr id="5143" name="Google Shape;5143;p302"/>
            <p:cNvSpPr/>
            <p:nvPr/>
          </p:nvSpPr>
          <p:spPr>
            <a:xfrm>
              <a:off x="4182725" y="1154850"/>
              <a:ext cx="1506300" cy="8121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MASTER</a:t>
              </a:r>
              <a:endParaRPr b="1" sz="1000"/>
            </a:p>
          </p:txBody>
        </p:sp>
        <p:pic>
          <p:nvPicPr>
            <p:cNvPr id="5144" name="Google Shape;5144;p302"/>
            <p:cNvPicPr preferRelativeResize="0"/>
            <p:nvPr/>
          </p:nvPicPr>
          <p:blipFill>
            <a:blip r:embed="rId5">
              <a:alphaModFix/>
            </a:blip>
            <a:stretch>
              <a:fillRect/>
            </a:stretch>
          </p:blipFill>
          <p:spPr>
            <a:xfrm>
              <a:off x="4316964" y="1539842"/>
              <a:ext cx="1247650" cy="320533"/>
            </a:xfrm>
            <a:prstGeom prst="rect">
              <a:avLst/>
            </a:prstGeom>
            <a:noFill/>
            <a:ln>
              <a:noFill/>
            </a:ln>
          </p:spPr>
        </p:pic>
      </p:grpSp>
      <p:cxnSp>
        <p:nvCxnSpPr>
          <p:cNvPr id="5145" name="Google Shape;5145;p302"/>
          <p:cNvCxnSpPr>
            <a:stCxn id="5143" idx="2"/>
            <a:endCxn id="5098" idx="0"/>
          </p:cNvCxnSpPr>
          <p:nvPr/>
        </p:nvCxnSpPr>
        <p:spPr>
          <a:xfrm rot="5400000">
            <a:off x="3404875" y="1141000"/>
            <a:ext cx="371700" cy="21618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5146" name="Google Shape;5146;p302"/>
          <p:cNvCxnSpPr>
            <a:stCxn id="5143" idx="2"/>
            <a:endCxn id="5097" idx="0"/>
          </p:cNvCxnSpPr>
          <p:nvPr/>
        </p:nvCxnSpPr>
        <p:spPr>
          <a:xfrm rot="5400000">
            <a:off x="4131775" y="1867900"/>
            <a:ext cx="371700" cy="7080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5147" name="Google Shape;5147;p302"/>
          <p:cNvCxnSpPr>
            <a:stCxn id="5143" idx="2"/>
            <a:endCxn id="5096" idx="0"/>
          </p:cNvCxnSpPr>
          <p:nvPr/>
        </p:nvCxnSpPr>
        <p:spPr>
          <a:xfrm flipH="1" rot="-5400000">
            <a:off x="4858675" y="1849000"/>
            <a:ext cx="371700" cy="7458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5148" name="Google Shape;5148;p302"/>
          <p:cNvCxnSpPr>
            <a:stCxn id="5143" idx="2"/>
            <a:endCxn id="5102" idx="0"/>
          </p:cNvCxnSpPr>
          <p:nvPr/>
        </p:nvCxnSpPr>
        <p:spPr>
          <a:xfrm flipH="1" rot="-5400000">
            <a:off x="5585575" y="1122100"/>
            <a:ext cx="371700" cy="21996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5149" name="Google Shape;5149;p302"/>
          <p:cNvCxnSpPr>
            <a:stCxn id="5122" idx="2"/>
          </p:cNvCxnSpPr>
          <p:nvPr/>
        </p:nvCxnSpPr>
        <p:spPr>
          <a:xfrm>
            <a:off x="2494152" y="3091720"/>
            <a:ext cx="0" cy="186600"/>
          </a:xfrm>
          <a:prstGeom prst="straightConnector1">
            <a:avLst/>
          </a:prstGeom>
          <a:noFill/>
          <a:ln cap="flat" cmpd="sng" w="19050">
            <a:solidFill>
              <a:srgbClr val="CC0000"/>
            </a:solidFill>
            <a:prstDash val="solid"/>
            <a:round/>
            <a:headEnd len="med" w="med" type="none"/>
            <a:tailEnd len="med" w="med" type="none"/>
          </a:ln>
        </p:spPr>
      </p:cxnSp>
      <p:cxnSp>
        <p:nvCxnSpPr>
          <p:cNvPr id="5150" name="Google Shape;5150;p302"/>
          <p:cNvCxnSpPr/>
          <p:nvPr/>
        </p:nvCxnSpPr>
        <p:spPr>
          <a:xfrm>
            <a:off x="3576307" y="3091720"/>
            <a:ext cx="0" cy="186600"/>
          </a:xfrm>
          <a:prstGeom prst="straightConnector1">
            <a:avLst/>
          </a:prstGeom>
          <a:noFill/>
          <a:ln cap="flat" cmpd="sng" w="19050">
            <a:solidFill>
              <a:srgbClr val="CC0000"/>
            </a:solidFill>
            <a:prstDash val="solid"/>
            <a:round/>
            <a:headEnd len="med" w="med" type="none"/>
            <a:tailEnd len="med" w="med" type="none"/>
          </a:ln>
        </p:spPr>
      </p:cxnSp>
      <p:cxnSp>
        <p:nvCxnSpPr>
          <p:cNvPr id="5151" name="Google Shape;5151;p302"/>
          <p:cNvCxnSpPr/>
          <p:nvPr/>
        </p:nvCxnSpPr>
        <p:spPr>
          <a:xfrm>
            <a:off x="5024107" y="3091720"/>
            <a:ext cx="0" cy="1866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5" name="Shape 5155"/>
        <p:cNvGrpSpPr/>
        <p:nvPr/>
      </p:nvGrpSpPr>
      <p:grpSpPr>
        <a:xfrm>
          <a:off x="0" y="0"/>
          <a:ext cx="0" cy="0"/>
          <a:chOff x="0" y="0"/>
          <a:chExt cx="0" cy="0"/>
        </a:xfrm>
      </p:grpSpPr>
      <p:sp>
        <p:nvSpPr>
          <p:cNvPr id="5156" name="Google Shape;5156;p303"/>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SECURITY</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0" name="Shape 5160"/>
        <p:cNvGrpSpPr/>
        <p:nvPr/>
      </p:nvGrpSpPr>
      <p:grpSpPr>
        <a:xfrm>
          <a:off x="0" y="0"/>
          <a:ext cx="0" cy="0"/>
          <a:chOff x="0" y="0"/>
          <a:chExt cx="0" cy="0"/>
        </a:xfrm>
      </p:grpSpPr>
      <p:sp>
        <p:nvSpPr>
          <p:cNvPr id="5161" name="Google Shape;5161;p30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162" name="Google Shape;5162;p304"/>
          <p:cNvSpPr txBox="1"/>
          <p:nvPr>
            <p:ph type="title"/>
          </p:nvPr>
        </p:nvSpPr>
        <p:spPr>
          <a:xfrm>
            <a:off x="826650" y="0"/>
            <a:ext cx="7490700" cy="10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Latest From OCP 3.6</a:t>
            </a:r>
            <a:endParaRPr/>
          </a:p>
          <a:p>
            <a:pPr indent="0" lvl="0" marL="0" rtl="0" algn="ctr">
              <a:spcBef>
                <a:spcPts val="0"/>
              </a:spcBef>
              <a:spcAft>
                <a:spcPts val="0"/>
              </a:spcAft>
              <a:buNone/>
            </a:pPr>
            <a:r>
              <a:rPr lang="en" sz="1800"/>
              <a:t>PCI DSS Product applicability Guide</a:t>
            </a:r>
            <a:endParaRPr sz="1800"/>
          </a:p>
        </p:txBody>
      </p:sp>
      <p:sp>
        <p:nvSpPr>
          <p:cNvPr id="5163" name="Google Shape;5163;p304"/>
          <p:cNvSpPr txBox="1"/>
          <p:nvPr/>
        </p:nvSpPr>
        <p:spPr>
          <a:xfrm>
            <a:off x="428400" y="1296600"/>
            <a:ext cx="8287200" cy="30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Proxima Nova"/>
                <a:ea typeface="Proxima Nova"/>
                <a:cs typeface="Proxima Nova"/>
                <a:sym typeface="Proxima Nova"/>
              </a:rPr>
              <a:t>Greater security and compliance</a:t>
            </a:r>
            <a:endParaRPr>
              <a:latin typeface="Proxima Nova"/>
              <a:ea typeface="Proxima Nova"/>
              <a:cs typeface="Proxima Nova"/>
              <a:sym typeface="Proxima Nova"/>
            </a:endParaRPr>
          </a:p>
          <a:p>
            <a:pPr indent="-317500" lvl="0" marL="457200" rtl="0">
              <a:spcBef>
                <a:spcPts val="0"/>
              </a:spcBef>
              <a:spcAft>
                <a:spcPts val="0"/>
              </a:spcAft>
              <a:buSzPts val="1400"/>
              <a:buFont typeface="Proxima Nova"/>
              <a:buChar char="●"/>
            </a:pPr>
            <a:r>
              <a:rPr b="1" lang="en">
                <a:solidFill>
                  <a:srgbClr val="0000FF"/>
                </a:solidFill>
                <a:latin typeface="Proxima Nova"/>
                <a:ea typeface="Proxima Nova"/>
                <a:cs typeface="Proxima Nova"/>
                <a:sym typeface="Proxima Nova"/>
              </a:rPr>
              <a:t>PCI DSS product applicability guide</a:t>
            </a:r>
            <a:r>
              <a:rPr lang="en">
                <a:latin typeface="Proxima Nova"/>
                <a:ea typeface="Proxima Nova"/>
                <a:cs typeface="Proxima Nova"/>
                <a:sym typeface="Proxima Nova"/>
              </a:rPr>
              <a:t> to help customers understand how the Payment Card Industry Data Security Standard (PCI DSS) apply to the Red Hat OpenShift Container Platform</a:t>
            </a:r>
            <a:endParaRPr>
              <a:latin typeface="Proxima Nova"/>
              <a:ea typeface="Proxima Nova"/>
              <a:cs typeface="Proxima Nova"/>
              <a:sym typeface="Proxima Nova"/>
            </a:endParaRPr>
          </a:p>
          <a:p>
            <a:pPr indent="-317500" lvl="0" marL="457200" rtl="0">
              <a:spcBef>
                <a:spcPts val="0"/>
              </a:spcBef>
              <a:spcAft>
                <a:spcPts val="0"/>
              </a:spcAft>
              <a:buSzPts val="1400"/>
              <a:buFont typeface="Proxima Nova"/>
              <a:buChar char="●"/>
            </a:pPr>
            <a:r>
              <a:rPr lang="en">
                <a:latin typeface="Proxima Nova"/>
                <a:ea typeface="Proxima Nova"/>
                <a:cs typeface="Proxima Nova"/>
                <a:sym typeface="Proxima Nova"/>
              </a:rPr>
              <a:t>Red Hat engaged </a:t>
            </a:r>
            <a:r>
              <a:rPr b="1" lang="en" u="sng">
                <a:solidFill>
                  <a:srgbClr val="2275B4"/>
                </a:solidFill>
                <a:hlinkClick r:id="rId3"/>
              </a:rPr>
              <a:t>Coalfire Systems, Inc.</a:t>
            </a:r>
            <a:r>
              <a:rPr lang="en">
                <a:solidFill>
                  <a:srgbClr val="545454"/>
                </a:solidFill>
              </a:rPr>
              <a:t>,</a:t>
            </a:r>
            <a:r>
              <a:rPr lang="en">
                <a:latin typeface="Proxima Nova"/>
                <a:ea typeface="Proxima Nova"/>
                <a:cs typeface="Proxima Nova"/>
                <a:sym typeface="Proxima Nova"/>
              </a:rPr>
              <a:t> a respected Payment Card Industry Qualified Security Assessor (QSA) company, to conduct an independent technical assessment of OpenShift Container Platform running on RHEL and/or Atomic Host. The applicability guide examines the PCI DSS through the eye of a QSA and identifies where the various requirements apply, or do not apply, to the overall solution. Overall, Red Hat and Coalfire came to the conclusion that OpenShift could be configured and deployed in a way that would satisfy the PCI DSS, and we produced a Product Applicability Guide (PAG) to help you understand these opinions.</a:t>
            </a:r>
            <a:endParaRPr>
              <a:latin typeface="Proxima Nova"/>
              <a:ea typeface="Proxima Nova"/>
              <a:cs typeface="Proxima Nova"/>
              <a:sym typeface="Proxima Nova"/>
            </a:endParaRPr>
          </a:p>
          <a:p>
            <a:pPr indent="-317500" lvl="0" marL="457200" rtl="0">
              <a:spcBef>
                <a:spcPts val="0"/>
              </a:spcBef>
              <a:spcAft>
                <a:spcPts val="0"/>
              </a:spcAft>
              <a:buSzPts val="1400"/>
              <a:buFont typeface="Proxima Nova"/>
              <a:buChar char="●"/>
            </a:pPr>
            <a:r>
              <a:rPr lang="en">
                <a:latin typeface="Proxima Nova"/>
                <a:ea typeface="Proxima Nova"/>
                <a:cs typeface="Proxima Nova"/>
                <a:sym typeface="Proxima Nova"/>
              </a:rPr>
              <a:t>Find the guide on </a:t>
            </a:r>
            <a:r>
              <a:rPr lang="en" u="sng">
                <a:solidFill>
                  <a:schemeClr val="hlink"/>
                </a:solidFill>
                <a:latin typeface="Proxima Nova"/>
                <a:ea typeface="Proxima Nova"/>
                <a:cs typeface="Proxima Nova"/>
                <a:sym typeface="Proxima Nova"/>
                <a:hlinkClick r:id="rId4"/>
              </a:rPr>
              <a:t>https://www.redhat.com/en/resources/openshift-pci-product-applicability-guide-datasheet</a:t>
            </a:r>
            <a:endParaRPr>
              <a:latin typeface="Proxima Nova"/>
              <a:ea typeface="Proxima Nova"/>
              <a:cs typeface="Proxima Nova"/>
              <a:sym typeface="Proxima Nova"/>
            </a:endParaRPr>
          </a:p>
          <a:p>
            <a:pPr indent="0" lvl="0" marL="0" rtl="0">
              <a:spcBef>
                <a:spcPts val="0"/>
              </a:spcBef>
              <a:spcAft>
                <a:spcPts val="0"/>
              </a:spcAft>
              <a:buNone/>
            </a:pPr>
            <a:br>
              <a:rPr lang="en">
                <a:latin typeface="Proxima Nova"/>
                <a:ea typeface="Proxima Nova"/>
                <a:cs typeface="Proxima Nova"/>
                <a:sym typeface="Proxima Nova"/>
              </a:rPr>
            </a:br>
            <a:br>
              <a:rPr lang="en">
                <a:latin typeface="Proxima Nova"/>
                <a:ea typeface="Proxima Nova"/>
                <a:cs typeface="Proxima Nova"/>
                <a:sym typeface="Proxima Nova"/>
              </a:rPr>
            </a:br>
            <a:endParaRPr>
              <a:latin typeface="Proxima Nova"/>
              <a:ea typeface="Proxima Nova"/>
              <a:cs typeface="Proxima Nova"/>
              <a:sym typeface="Proxima Nova"/>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7" name="Shape 5167"/>
        <p:cNvGrpSpPr/>
        <p:nvPr/>
      </p:nvGrpSpPr>
      <p:grpSpPr>
        <a:xfrm>
          <a:off x="0" y="0"/>
          <a:ext cx="0" cy="0"/>
          <a:chOff x="0" y="0"/>
          <a:chExt cx="0" cy="0"/>
        </a:xfrm>
      </p:grpSpPr>
      <p:sp>
        <p:nvSpPr>
          <p:cNvPr id="5168" name="Google Shape;5168;p30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169" name="Google Shape;5169;p305"/>
          <p:cNvSpPr txBox="1"/>
          <p:nvPr/>
        </p:nvSpPr>
        <p:spPr>
          <a:xfrm>
            <a:off x="826650" y="28722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CONFIDENTIALITY</a:t>
            </a:r>
            <a:endParaRPr b="1">
              <a:latin typeface="Proxima Nova"/>
              <a:ea typeface="Proxima Nova"/>
              <a:cs typeface="Proxima Nova"/>
              <a:sym typeface="Proxima Nova"/>
            </a:endParaRPr>
          </a:p>
        </p:txBody>
      </p:sp>
      <p:sp>
        <p:nvSpPr>
          <p:cNvPr id="5170" name="Google Shape;5170;p305"/>
          <p:cNvSpPr txBox="1"/>
          <p:nvPr/>
        </p:nvSpPr>
        <p:spPr>
          <a:xfrm>
            <a:off x="826650" y="3536456"/>
            <a:ext cx="22608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Has data leaked from the container platform?</a:t>
            </a:r>
            <a:endParaRPr sz="1200">
              <a:latin typeface="Proxima Nova"/>
              <a:ea typeface="Proxima Nova"/>
              <a:cs typeface="Proxima Nova"/>
              <a:sym typeface="Proxima Nova"/>
            </a:endParaRPr>
          </a:p>
        </p:txBody>
      </p:sp>
      <p:sp>
        <p:nvSpPr>
          <p:cNvPr id="5171" name="Google Shape;5171;p305"/>
          <p:cNvSpPr txBox="1"/>
          <p:nvPr/>
        </p:nvSpPr>
        <p:spPr>
          <a:xfrm>
            <a:off x="3441600" y="3536456"/>
            <a:ext cx="22608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Has somebody tampered with the container?</a:t>
            </a:r>
            <a:endParaRPr sz="1200">
              <a:latin typeface="Proxima Nova"/>
              <a:ea typeface="Proxima Nova"/>
              <a:cs typeface="Proxima Nova"/>
              <a:sym typeface="Proxima Nova"/>
            </a:endParaRPr>
          </a:p>
        </p:txBody>
      </p:sp>
      <p:sp>
        <p:nvSpPr>
          <p:cNvPr id="5172" name="Google Shape;5172;p305"/>
          <p:cNvSpPr txBox="1"/>
          <p:nvPr/>
        </p:nvSpPr>
        <p:spPr>
          <a:xfrm>
            <a:off x="3441600" y="28722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INTEGRITY</a:t>
            </a:r>
            <a:endParaRPr b="1">
              <a:latin typeface="Proxima Nova"/>
              <a:ea typeface="Proxima Nova"/>
              <a:cs typeface="Proxima Nova"/>
              <a:sym typeface="Proxima Nova"/>
            </a:endParaRPr>
          </a:p>
        </p:txBody>
      </p:sp>
      <p:sp>
        <p:nvSpPr>
          <p:cNvPr id="5173" name="Google Shape;5173;p305"/>
          <p:cNvSpPr txBox="1"/>
          <p:nvPr/>
        </p:nvSpPr>
        <p:spPr>
          <a:xfrm>
            <a:off x="6056550" y="3536456"/>
            <a:ext cx="2260800" cy="6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Is the container up and running?</a:t>
            </a:r>
            <a:endParaRPr sz="1200">
              <a:latin typeface="Proxima Nova"/>
              <a:ea typeface="Proxima Nova"/>
              <a:cs typeface="Proxima Nova"/>
              <a:sym typeface="Proxima Nova"/>
            </a:endParaRPr>
          </a:p>
        </p:txBody>
      </p:sp>
      <p:sp>
        <p:nvSpPr>
          <p:cNvPr id="5174" name="Google Shape;5174;p305"/>
          <p:cNvSpPr txBox="1"/>
          <p:nvPr/>
        </p:nvSpPr>
        <p:spPr>
          <a:xfrm>
            <a:off x="6056550" y="28722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AVAILABILITY</a:t>
            </a:r>
            <a:endParaRPr b="1">
              <a:latin typeface="Proxima Nova"/>
              <a:ea typeface="Proxima Nova"/>
              <a:cs typeface="Proxima Nova"/>
              <a:sym typeface="Proxima Nova"/>
            </a:endParaRPr>
          </a:p>
        </p:txBody>
      </p:sp>
      <p:sp>
        <p:nvSpPr>
          <p:cNvPr id="5175" name="Google Shape;5175;p305"/>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Proxima Nova"/>
                <a:ea typeface="Proxima Nova"/>
                <a:cs typeface="Proxima Nova"/>
                <a:sym typeface="Proxima Nova"/>
              </a:rPr>
              <a:t>CIA triad</a:t>
            </a:r>
            <a:endParaRPr sz="2800">
              <a:latin typeface="Proxima Nova"/>
              <a:ea typeface="Proxima Nova"/>
              <a:cs typeface="Proxima Nova"/>
              <a:sym typeface="Proxima Nova"/>
            </a:endParaRPr>
          </a:p>
        </p:txBody>
      </p:sp>
      <p:sp>
        <p:nvSpPr>
          <p:cNvPr id="5176" name="Google Shape;5176;p305"/>
          <p:cNvSpPr txBox="1"/>
          <p:nvPr/>
        </p:nvSpPr>
        <p:spPr>
          <a:xfrm>
            <a:off x="826650" y="929775"/>
            <a:ext cx="7558200" cy="32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roxima Nova"/>
                <a:ea typeface="Proxima Nova"/>
                <a:cs typeface="Proxima Nova"/>
                <a:sym typeface="Proxima Nova"/>
              </a:rPr>
              <a:t>Not them, but yeah, they might be after you too…. Better we call it </a:t>
            </a:r>
            <a:r>
              <a:rPr b="1" lang="en">
                <a:latin typeface="Proxima Nova"/>
                <a:ea typeface="Proxima Nova"/>
                <a:cs typeface="Proxima Nova"/>
                <a:sym typeface="Proxima Nova"/>
              </a:rPr>
              <a:t>AIC</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descr="Icon_RH_People_UserAccess_RGB_Button.png" id="5177" name="Google Shape;5177;p305"/>
          <p:cNvPicPr preferRelativeResize="0"/>
          <p:nvPr/>
        </p:nvPicPr>
        <p:blipFill>
          <a:blip r:embed="rId3">
            <a:alphaModFix/>
          </a:blip>
          <a:stretch>
            <a:fillRect/>
          </a:stretch>
        </p:blipFill>
        <p:spPr>
          <a:xfrm>
            <a:off x="1389325" y="1673775"/>
            <a:ext cx="1135450" cy="1135450"/>
          </a:xfrm>
          <a:prstGeom prst="rect">
            <a:avLst/>
          </a:prstGeom>
          <a:noFill/>
          <a:ln>
            <a:noFill/>
          </a:ln>
        </p:spPr>
      </p:pic>
      <p:pic>
        <p:nvPicPr>
          <p:cNvPr descr="Icon_RH_documents_paper-policy_RGB_Button.png" id="5178" name="Google Shape;5178;p305"/>
          <p:cNvPicPr preferRelativeResize="0"/>
          <p:nvPr/>
        </p:nvPicPr>
        <p:blipFill>
          <a:blip r:embed="rId4">
            <a:alphaModFix/>
          </a:blip>
          <a:stretch>
            <a:fillRect/>
          </a:stretch>
        </p:blipFill>
        <p:spPr>
          <a:xfrm>
            <a:off x="3997587" y="1691652"/>
            <a:ext cx="1216331" cy="1216350"/>
          </a:xfrm>
          <a:prstGeom prst="rect">
            <a:avLst/>
          </a:prstGeom>
          <a:noFill/>
          <a:ln>
            <a:noFill/>
          </a:ln>
        </p:spPr>
      </p:pic>
      <p:pic>
        <p:nvPicPr>
          <p:cNvPr descr="Icon_RH_Software_ContainerCluster-B_CMYK_Button.png" id="5179" name="Google Shape;5179;p305"/>
          <p:cNvPicPr preferRelativeResize="0"/>
          <p:nvPr/>
        </p:nvPicPr>
        <p:blipFill>
          <a:blip r:embed="rId5">
            <a:alphaModFix/>
          </a:blip>
          <a:stretch>
            <a:fillRect/>
          </a:stretch>
        </p:blipFill>
        <p:spPr>
          <a:xfrm>
            <a:off x="6559451" y="1673775"/>
            <a:ext cx="1254990" cy="12521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3" name="Shape 5183"/>
        <p:cNvGrpSpPr/>
        <p:nvPr/>
      </p:nvGrpSpPr>
      <p:grpSpPr>
        <a:xfrm>
          <a:off x="0" y="0"/>
          <a:ext cx="0" cy="0"/>
          <a:chOff x="0" y="0"/>
          <a:chExt cx="0" cy="0"/>
        </a:xfrm>
      </p:grpSpPr>
      <p:sp>
        <p:nvSpPr>
          <p:cNvPr id="5184" name="Google Shape;5184;p306"/>
          <p:cNvSpPr txBox="1"/>
          <p:nvPr/>
        </p:nvSpPr>
        <p:spPr>
          <a:xfrm>
            <a:off x="4415726" y="2607138"/>
            <a:ext cx="42201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200"/>
              <a:t>SELinux, Cgroups, Kernel Namespaces, Seccomp</a:t>
            </a:r>
            <a:endParaRPr sz="1200"/>
          </a:p>
        </p:txBody>
      </p:sp>
      <p:sp>
        <p:nvSpPr>
          <p:cNvPr id="5185" name="Google Shape;5185;p306"/>
          <p:cNvSpPr/>
          <p:nvPr/>
        </p:nvSpPr>
        <p:spPr>
          <a:xfrm>
            <a:off x="388748" y="1375575"/>
            <a:ext cx="3655800" cy="30333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br>
              <a:rPr lang="en" sz="1200"/>
            </a:br>
            <a:br>
              <a:rPr lang="en" sz="1200"/>
            </a:br>
            <a:br>
              <a:rPr lang="en" sz="1200"/>
            </a:br>
            <a:br>
              <a:rPr lang="en" sz="1200"/>
            </a:br>
            <a:br>
              <a:rPr lang="en" sz="1200"/>
            </a:br>
            <a:br>
              <a:rPr lang="en" sz="1200"/>
            </a:br>
            <a:br>
              <a:rPr lang="en" sz="1200"/>
            </a:br>
            <a:br>
              <a:rPr lang="en" sz="1200"/>
            </a:br>
            <a:br>
              <a:rPr lang="en" sz="1200"/>
            </a:br>
            <a:br>
              <a:rPr lang="en" sz="1200"/>
            </a:br>
            <a:br>
              <a:rPr lang="en" sz="1200"/>
            </a:br>
            <a:r>
              <a:rPr b="1" lang="en" sz="1200"/>
              <a:t>Container Platform</a:t>
            </a:r>
            <a:endParaRPr b="1" sz="1200"/>
          </a:p>
        </p:txBody>
      </p:sp>
      <p:sp>
        <p:nvSpPr>
          <p:cNvPr id="5186" name="Google Shape;5186;p306"/>
          <p:cNvSpPr/>
          <p:nvPr/>
        </p:nvSpPr>
        <p:spPr>
          <a:xfrm>
            <a:off x="953548" y="1805264"/>
            <a:ext cx="2491800" cy="21309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br>
              <a:rPr lang="en" sz="1200"/>
            </a:br>
            <a:br>
              <a:rPr lang="en" sz="1200"/>
            </a:br>
            <a:br>
              <a:rPr lang="en" sz="1200"/>
            </a:br>
            <a:br>
              <a:rPr lang="en" sz="1200"/>
            </a:br>
            <a:br>
              <a:rPr lang="en" sz="1200"/>
            </a:br>
            <a:br>
              <a:rPr lang="en" sz="1200"/>
            </a:br>
            <a:br>
              <a:rPr lang="en" sz="1200"/>
            </a:br>
            <a:br>
              <a:rPr lang="en" sz="1200"/>
            </a:br>
            <a:r>
              <a:rPr b="1" lang="en" sz="1200"/>
              <a:t>Container Host</a:t>
            </a:r>
            <a:endParaRPr b="1" sz="1200"/>
          </a:p>
        </p:txBody>
      </p:sp>
      <p:sp>
        <p:nvSpPr>
          <p:cNvPr id="5187" name="Google Shape;5187;p30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188" name="Google Shape;5188;p306"/>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Proxima Nova"/>
                <a:ea typeface="Proxima Nova"/>
                <a:cs typeface="Proxima Nova"/>
                <a:sym typeface="Proxima Nova"/>
              </a:rPr>
              <a:t>Defense in Depth</a:t>
            </a:r>
            <a:endParaRPr sz="2800">
              <a:latin typeface="Proxima Nova"/>
              <a:ea typeface="Proxima Nova"/>
              <a:cs typeface="Proxima Nova"/>
              <a:sym typeface="Proxima Nova"/>
            </a:endParaRPr>
          </a:p>
        </p:txBody>
      </p:sp>
      <p:sp>
        <p:nvSpPr>
          <p:cNvPr id="5189" name="Google Shape;5189;p306"/>
          <p:cNvSpPr/>
          <p:nvPr/>
        </p:nvSpPr>
        <p:spPr>
          <a:xfrm>
            <a:off x="1460080" y="2259596"/>
            <a:ext cx="1438500" cy="1276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1200"/>
              <a:t>Container Images</a:t>
            </a:r>
            <a:endParaRPr b="1" sz="1200"/>
          </a:p>
        </p:txBody>
      </p:sp>
      <p:cxnSp>
        <p:nvCxnSpPr>
          <p:cNvPr id="5190" name="Google Shape;5190;p306"/>
          <p:cNvCxnSpPr/>
          <p:nvPr/>
        </p:nvCxnSpPr>
        <p:spPr>
          <a:xfrm flipH="1" rot="10800000">
            <a:off x="2281169" y="1749475"/>
            <a:ext cx="2181900" cy="628200"/>
          </a:xfrm>
          <a:prstGeom prst="bentConnector3">
            <a:avLst>
              <a:gd fmla="val 77732" name="adj1"/>
            </a:avLst>
          </a:prstGeom>
          <a:noFill/>
          <a:ln cap="flat" cmpd="sng" w="19050">
            <a:solidFill>
              <a:srgbClr val="000000"/>
            </a:solidFill>
            <a:prstDash val="solid"/>
            <a:round/>
            <a:headEnd len="med" w="med" type="oval"/>
            <a:tailEnd len="med" w="med" type="triangle"/>
          </a:ln>
        </p:spPr>
      </p:cxnSp>
      <p:sp>
        <p:nvSpPr>
          <p:cNvPr id="5191" name="Google Shape;5191;p306"/>
          <p:cNvSpPr txBox="1"/>
          <p:nvPr/>
        </p:nvSpPr>
        <p:spPr>
          <a:xfrm>
            <a:off x="4415725" y="1485400"/>
            <a:ext cx="4220100" cy="720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600"/>
              </a:spcBef>
              <a:spcAft>
                <a:spcPts val="0"/>
              </a:spcAft>
              <a:buNone/>
            </a:pPr>
            <a:r>
              <a:rPr lang="en">
                <a:latin typeface="Proxima Nova"/>
                <a:ea typeface="Proxima Nova"/>
                <a:cs typeface="Proxima Nova"/>
                <a:sym typeface="Proxima Nova"/>
              </a:rPr>
              <a:t>Trusted registry, Image scanning, signing, and blueprinting (</a:t>
            </a:r>
            <a:r>
              <a:rPr b="1" lang="en">
                <a:latin typeface="Proxima Nova"/>
                <a:ea typeface="Proxima Nova"/>
                <a:cs typeface="Proxima Nova"/>
                <a:sym typeface="Proxima Nova"/>
              </a:rPr>
              <a:t>reproduction</a:t>
            </a:r>
            <a:r>
              <a:rPr lang="en">
                <a:latin typeface="Proxima Nova"/>
                <a:ea typeface="Proxima Nova"/>
                <a:cs typeface="Proxima Nova"/>
                <a:sym typeface="Proxima Nova"/>
              </a:rPr>
              <a:t>)</a:t>
            </a:r>
            <a:endParaRPr/>
          </a:p>
        </p:txBody>
      </p:sp>
      <p:cxnSp>
        <p:nvCxnSpPr>
          <p:cNvPr id="5192" name="Google Shape;5192;p306"/>
          <p:cNvCxnSpPr/>
          <p:nvPr/>
        </p:nvCxnSpPr>
        <p:spPr>
          <a:xfrm flipH="1" rot="10800000">
            <a:off x="3035369" y="2801000"/>
            <a:ext cx="1427700" cy="11700"/>
          </a:xfrm>
          <a:prstGeom prst="straightConnector1">
            <a:avLst/>
          </a:prstGeom>
          <a:noFill/>
          <a:ln cap="flat" cmpd="sng" w="19050">
            <a:solidFill>
              <a:srgbClr val="000000"/>
            </a:solidFill>
            <a:prstDash val="solid"/>
            <a:round/>
            <a:headEnd len="med" w="med" type="oval"/>
            <a:tailEnd len="med" w="med" type="triangle"/>
          </a:ln>
        </p:spPr>
      </p:cxnSp>
      <p:sp>
        <p:nvSpPr>
          <p:cNvPr id="5193" name="Google Shape;5193;p306"/>
          <p:cNvSpPr txBox="1"/>
          <p:nvPr/>
        </p:nvSpPr>
        <p:spPr>
          <a:xfrm>
            <a:off x="4415725" y="3399060"/>
            <a:ext cx="4220100" cy="89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200"/>
              <a:t>Authentication, RBAC, Quota, Resource Limits, Limit Ranges, Audit, Trusted Registry, Control Image Availability, Image Scanning, Secret Management</a:t>
            </a:r>
            <a:endParaRPr sz="1200"/>
          </a:p>
        </p:txBody>
      </p:sp>
      <p:cxnSp>
        <p:nvCxnSpPr>
          <p:cNvPr id="5194" name="Google Shape;5194;p306"/>
          <p:cNvCxnSpPr/>
          <p:nvPr/>
        </p:nvCxnSpPr>
        <p:spPr>
          <a:xfrm>
            <a:off x="3468869" y="3268725"/>
            <a:ext cx="994200" cy="334800"/>
          </a:xfrm>
          <a:prstGeom prst="bentConnector3">
            <a:avLst>
              <a:gd fmla="val 50000" name="adj1"/>
            </a:avLst>
          </a:prstGeom>
          <a:noFill/>
          <a:ln cap="flat" cmpd="sng" w="19050">
            <a:solidFill>
              <a:srgbClr val="000000"/>
            </a:solidFill>
            <a:prstDash val="solid"/>
            <a:round/>
            <a:headEnd len="med" w="med" type="oval"/>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54"/>
          <p:cNvSpPr/>
          <p:nvPr/>
        </p:nvSpPr>
        <p:spPr>
          <a:xfrm>
            <a:off x="7023825" y="1660500"/>
            <a:ext cx="1447800" cy="23829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2" name="Google Shape;1082;p154"/>
          <p:cNvSpPr/>
          <p:nvPr/>
        </p:nvSpPr>
        <p:spPr>
          <a:xfrm>
            <a:off x="5112200" y="1293850"/>
            <a:ext cx="612300" cy="3167400"/>
          </a:xfrm>
          <a:prstGeom prst="roundRect">
            <a:avLst>
              <a:gd fmla="val 16667" name="adj"/>
            </a:avLst>
          </a:prstGeom>
          <a:noFill/>
          <a:ln cap="flat" cmpd="sng" w="19050">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3" name="Google Shape;1083;p154"/>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Proxima Nova"/>
              <a:buNone/>
            </a:pPr>
            <a:r>
              <a:rPr lang="en">
                <a:latin typeface="Arial"/>
                <a:ea typeface="Arial"/>
                <a:cs typeface="Arial"/>
                <a:sym typeface="Arial"/>
              </a:rPr>
              <a:t>DELIVERY PIPELINE - TRADITIONAL</a:t>
            </a:r>
            <a:endParaRPr>
              <a:latin typeface="Arial"/>
              <a:ea typeface="Arial"/>
              <a:cs typeface="Arial"/>
              <a:sym typeface="Arial"/>
            </a:endParaRPr>
          </a:p>
        </p:txBody>
      </p:sp>
      <p:pic>
        <p:nvPicPr>
          <p:cNvPr descr="Icon_RH_Hardware_Storage-A-Single_RGB_Flat.png" id="1084" name="Google Shape;1084;p154"/>
          <p:cNvPicPr preferRelativeResize="0"/>
          <p:nvPr/>
        </p:nvPicPr>
        <p:blipFill rotWithShape="1">
          <a:blip r:embed="rId3">
            <a:alphaModFix/>
          </a:blip>
          <a:srcRect b="0" l="0" r="0" t="0"/>
          <a:stretch/>
        </p:blipFill>
        <p:spPr>
          <a:xfrm>
            <a:off x="1547958" y="2737607"/>
            <a:ext cx="555600" cy="294300"/>
          </a:xfrm>
          <a:prstGeom prst="rect">
            <a:avLst/>
          </a:prstGeom>
          <a:noFill/>
          <a:ln>
            <a:noFill/>
          </a:ln>
        </p:spPr>
      </p:pic>
      <p:sp>
        <p:nvSpPr>
          <p:cNvPr id="1085" name="Google Shape;1085;p154"/>
          <p:cNvSpPr txBox="1"/>
          <p:nvPr/>
        </p:nvSpPr>
        <p:spPr>
          <a:xfrm>
            <a:off x="1297484" y="3324002"/>
            <a:ext cx="1056600" cy="4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source</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repository</a:t>
            </a:r>
            <a:endParaRPr/>
          </a:p>
        </p:txBody>
      </p:sp>
      <p:pic>
        <p:nvPicPr>
          <p:cNvPr descr="Icon_RH_People_Adult-VNeck_RGB_Flat.png" id="1086" name="Google Shape;1086;p154"/>
          <p:cNvPicPr preferRelativeResize="0"/>
          <p:nvPr/>
        </p:nvPicPr>
        <p:blipFill rotWithShape="1">
          <a:blip r:embed="rId4">
            <a:alphaModFix/>
          </a:blip>
          <a:srcRect b="0" l="0" r="0" t="0"/>
          <a:stretch/>
        </p:blipFill>
        <p:spPr>
          <a:xfrm>
            <a:off x="418900" y="2572852"/>
            <a:ext cx="366600" cy="566400"/>
          </a:xfrm>
          <a:prstGeom prst="rect">
            <a:avLst/>
          </a:prstGeom>
          <a:noFill/>
          <a:ln>
            <a:noFill/>
          </a:ln>
        </p:spPr>
      </p:pic>
      <p:cxnSp>
        <p:nvCxnSpPr>
          <p:cNvPr id="1087" name="Google Shape;1087;p154"/>
          <p:cNvCxnSpPr/>
          <p:nvPr/>
        </p:nvCxnSpPr>
        <p:spPr>
          <a:xfrm>
            <a:off x="1003660" y="2887260"/>
            <a:ext cx="378300" cy="0"/>
          </a:xfrm>
          <a:prstGeom prst="straightConnector1">
            <a:avLst/>
          </a:prstGeom>
          <a:noFill/>
          <a:ln cap="flat" cmpd="sng" w="9525">
            <a:solidFill>
              <a:srgbClr val="666666"/>
            </a:solidFill>
            <a:prstDash val="solid"/>
            <a:round/>
            <a:headEnd len="sm" w="sm" type="none"/>
            <a:tailEnd len="lg" w="lg" type="triangle"/>
          </a:ln>
        </p:spPr>
      </p:cxnSp>
      <p:pic>
        <p:nvPicPr>
          <p:cNvPr descr="Icon_RH_Object_Gear-Group_RGB_Flat.png" id="1088" name="Google Shape;1088;p154"/>
          <p:cNvPicPr preferRelativeResize="0"/>
          <p:nvPr/>
        </p:nvPicPr>
        <p:blipFill rotWithShape="1">
          <a:blip r:embed="rId5">
            <a:alphaModFix/>
          </a:blip>
          <a:srcRect b="0" l="0" r="0" t="0"/>
          <a:stretch/>
        </p:blipFill>
        <p:spPr>
          <a:xfrm>
            <a:off x="2686324" y="2584956"/>
            <a:ext cx="555600" cy="599700"/>
          </a:xfrm>
          <a:prstGeom prst="rect">
            <a:avLst/>
          </a:prstGeom>
          <a:noFill/>
          <a:ln>
            <a:noFill/>
          </a:ln>
        </p:spPr>
      </p:pic>
      <p:cxnSp>
        <p:nvCxnSpPr>
          <p:cNvPr id="1089" name="Google Shape;1089;p154"/>
          <p:cNvCxnSpPr/>
          <p:nvPr/>
        </p:nvCxnSpPr>
        <p:spPr>
          <a:xfrm>
            <a:off x="2234479" y="2887260"/>
            <a:ext cx="378300" cy="0"/>
          </a:xfrm>
          <a:prstGeom prst="straightConnector1">
            <a:avLst/>
          </a:prstGeom>
          <a:noFill/>
          <a:ln cap="flat" cmpd="sng" w="9525">
            <a:solidFill>
              <a:srgbClr val="666666"/>
            </a:solidFill>
            <a:prstDash val="solid"/>
            <a:round/>
            <a:headEnd len="sm" w="sm" type="none"/>
            <a:tailEnd len="lg" w="lg" type="triangle"/>
          </a:ln>
        </p:spPr>
      </p:cxnSp>
      <p:sp>
        <p:nvSpPr>
          <p:cNvPr id="1090" name="Google Shape;1090;p154"/>
          <p:cNvSpPr txBox="1"/>
          <p:nvPr/>
        </p:nvSpPr>
        <p:spPr>
          <a:xfrm>
            <a:off x="2405231" y="3324002"/>
            <a:ext cx="1056600" cy="33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CI/CD</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engine</a:t>
            </a:r>
            <a:endParaRPr/>
          </a:p>
        </p:txBody>
      </p:sp>
      <p:cxnSp>
        <p:nvCxnSpPr>
          <p:cNvPr id="1091" name="Google Shape;1091;p154"/>
          <p:cNvCxnSpPr/>
          <p:nvPr/>
        </p:nvCxnSpPr>
        <p:spPr>
          <a:xfrm>
            <a:off x="3403758" y="2887260"/>
            <a:ext cx="378300" cy="0"/>
          </a:xfrm>
          <a:prstGeom prst="straightConnector1">
            <a:avLst/>
          </a:prstGeom>
          <a:noFill/>
          <a:ln cap="flat" cmpd="sng" w="9525">
            <a:solidFill>
              <a:srgbClr val="666666"/>
            </a:solidFill>
            <a:prstDash val="solid"/>
            <a:round/>
            <a:headEnd len="sm" w="sm" type="none"/>
            <a:tailEnd len="lg" w="lg" type="triangle"/>
          </a:ln>
        </p:spPr>
      </p:cxnSp>
      <p:sp>
        <p:nvSpPr>
          <p:cNvPr id="1092" name="Google Shape;1092;p154"/>
          <p:cNvSpPr txBox="1"/>
          <p:nvPr/>
        </p:nvSpPr>
        <p:spPr>
          <a:xfrm>
            <a:off x="66674" y="3324002"/>
            <a:ext cx="10566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dev</a:t>
            </a:r>
            <a:endParaRPr/>
          </a:p>
        </p:txBody>
      </p:sp>
      <p:pic>
        <p:nvPicPr>
          <p:cNvPr descr="Icon_RH_Software_Container-App_RGB_Flat.png" id="1093" name="Google Shape;1093;p154"/>
          <p:cNvPicPr preferRelativeResize="0"/>
          <p:nvPr/>
        </p:nvPicPr>
        <p:blipFill rotWithShape="1">
          <a:blip r:embed="rId6">
            <a:alphaModFix/>
          </a:blip>
          <a:srcRect b="0" l="0" r="0" t="0"/>
          <a:stretch/>
        </p:blipFill>
        <p:spPr>
          <a:xfrm>
            <a:off x="3919284" y="2674370"/>
            <a:ext cx="424200" cy="420900"/>
          </a:xfrm>
          <a:prstGeom prst="rect">
            <a:avLst/>
          </a:prstGeom>
          <a:noFill/>
          <a:ln>
            <a:noFill/>
          </a:ln>
        </p:spPr>
      </p:pic>
      <p:sp>
        <p:nvSpPr>
          <p:cNvPr id="1094" name="Google Shape;1094;p154"/>
          <p:cNvSpPr txBox="1"/>
          <p:nvPr/>
        </p:nvSpPr>
        <p:spPr>
          <a:xfrm>
            <a:off x="3604524" y="3324002"/>
            <a:ext cx="1056600" cy="33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200"/>
              <a:t>Binaries</a:t>
            </a:r>
            <a:endParaRPr/>
          </a:p>
        </p:txBody>
      </p:sp>
      <p:pic>
        <p:nvPicPr>
          <p:cNvPr descr="Icon_RH_Software_Container-Deployed_RGB_Flat.png" id="1095" name="Google Shape;1095;p154"/>
          <p:cNvPicPr preferRelativeResize="0"/>
          <p:nvPr/>
        </p:nvPicPr>
        <p:blipFill rotWithShape="1">
          <a:blip r:embed="rId7">
            <a:alphaModFix/>
          </a:blip>
          <a:srcRect b="0" l="0" r="0" t="0"/>
          <a:stretch/>
        </p:blipFill>
        <p:spPr>
          <a:xfrm>
            <a:off x="5227895" y="1474425"/>
            <a:ext cx="384900" cy="634200"/>
          </a:xfrm>
          <a:prstGeom prst="rect">
            <a:avLst/>
          </a:prstGeom>
          <a:noFill/>
          <a:ln>
            <a:noFill/>
          </a:ln>
        </p:spPr>
      </p:pic>
      <p:pic>
        <p:nvPicPr>
          <p:cNvPr descr="Icon_RH_Software_Container-Deployed-Virtual_RGB_Flat.png" id="1096" name="Google Shape;1096;p154"/>
          <p:cNvPicPr preferRelativeResize="0"/>
          <p:nvPr/>
        </p:nvPicPr>
        <p:blipFill rotWithShape="1">
          <a:blip r:embed="rId8">
            <a:alphaModFix/>
          </a:blip>
          <a:srcRect b="0" l="0" r="0" t="0"/>
          <a:stretch/>
        </p:blipFill>
        <p:spPr>
          <a:xfrm>
            <a:off x="5218460" y="2218757"/>
            <a:ext cx="403800" cy="634200"/>
          </a:xfrm>
          <a:prstGeom prst="rect">
            <a:avLst/>
          </a:prstGeom>
          <a:noFill/>
          <a:ln>
            <a:noFill/>
          </a:ln>
        </p:spPr>
      </p:pic>
      <p:cxnSp>
        <p:nvCxnSpPr>
          <p:cNvPr id="1097" name="Google Shape;1097;p154"/>
          <p:cNvCxnSpPr/>
          <p:nvPr/>
        </p:nvCxnSpPr>
        <p:spPr>
          <a:xfrm flipH="1" rot="10800000">
            <a:off x="4513585" y="2690265"/>
            <a:ext cx="360300" cy="208200"/>
          </a:xfrm>
          <a:prstGeom prst="straightConnector1">
            <a:avLst/>
          </a:prstGeom>
          <a:noFill/>
          <a:ln cap="flat" cmpd="sng" w="9525">
            <a:solidFill>
              <a:srgbClr val="666666"/>
            </a:solidFill>
            <a:prstDash val="solid"/>
            <a:round/>
            <a:headEnd len="sm" w="sm" type="none"/>
            <a:tailEnd len="lg" w="lg" type="triangle"/>
          </a:ln>
        </p:spPr>
      </p:cxnSp>
      <p:cxnSp>
        <p:nvCxnSpPr>
          <p:cNvPr id="1098" name="Google Shape;1098;p154"/>
          <p:cNvCxnSpPr/>
          <p:nvPr/>
        </p:nvCxnSpPr>
        <p:spPr>
          <a:xfrm>
            <a:off x="4512485" y="2897496"/>
            <a:ext cx="360300" cy="208200"/>
          </a:xfrm>
          <a:prstGeom prst="straightConnector1">
            <a:avLst/>
          </a:prstGeom>
          <a:noFill/>
          <a:ln cap="flat" cmpd="sng" w="9525">
            <a:solidFill>
              <a:srgbClr val="666666"/>
            </a:solidFill>
            <a:prstDash val="solid"/>
            <a:round/>
            <a:headEnd len="sm" w="sm" type="none"/>
            <a:tailEnd len="lg" w="lg" type="triangle"/>
          </a:ln>
        </p:spPr>
      </p:cxnSp>
      <p:cxnSp>
        <p:nvCxnSpPr>
          <p:cNvPr id="1099" name="Google Shape;1099;p154"/>
          <p:cNvCxnSpPr/>
          <p:nvPr/>
        </p:nvCxnSpPr>
        <p:spPr>
          <a:xfrm>
            <a:off x="4513595" y="2897496"/>
            <a:ext cx="337200" cy="584400"/>
          </a:xfrm>
          <a:prstGeom prst="straightConnector1">
            <a:avLst/>
          </a:prstGeom>
          <a:noFill/>
          <a:ln cap="flat" cmpd="sng" w="9525">
            <a:solidFill>
              <a:srgbClr val="666666"/>
            </a:solidFill>
            <a:prstDash val="solid"/>
            <a:round/>
            <a:headEnd len="sm" w="sm" type="none"/>
            <a:tailEnd len="lg" w="lg" type="triangle"/>
          </a:ln>
        </p:spPr>
      </p:cxnSp>
      <p:cxnSp>
        <p:nvCxnSpPr>
          <p:cNvPr id="1100" name="Google Shape;1100;p154"/>
          <p:cNvCxnSpPr/>
          <p:nvPr/>
        </p:nvCxnSpPr>
        <p:spPr>
          <a:xfrm flipH="1" rot="10800000">
            <a:off x="4520056" y="2307683"/>
            <a:ext cx="337200" cy="584400"/>
          </a:xfrm>
          <a:prstGeom prst="straightConnector1">
            <a:avLst/>
          </a:prstGeom>
          <a:noFill/>
          <a:ln cap="flat" cmpd="sng" w="9525">
            <a:solidFill>
              <a:srgbClr val="666666"/>
            </a:solidFill>
            <a:prstDash val="solid"/>
            <a:round/>
            <a:headEnd len="sm" w="sm" type="none"/>
            <a:tailEnd len="lg" w="lg" type="triangle"/>
          </a:ln>
        </p:spPr>
      </p:cxnSp>
      <p:sp>
        <p:nvSpPr>
          <p:cNvPr id="1101" name="Google Shape;1101;p154"/>
          <p:cNvSpPr txBox="1"/>
          <p:nvPr/>
        </p:nvSpPr>
        <p:spPr>
          <a:xfrm>
            <a:off x="5779072" y="1574397"/>
            <a:ext cx="1025100" cy="2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t>DEV</a:t>
            </a:r>
            <a:endParaRPr/>
          </a:p>
        </p:txBody>
      </p:sp>
      <p:sp>
        <p:nvSpPr>
          <p:cNvPr id="1102" name="Google Shape;1102;p154"/>
          <p:cNvSpPr txBox="1"/>
          <p:nvPr/>
        </p:nvSpPr>
        <p:spPr>
          <a:xfrm>
            <a:off x="5779072" y="2369481"/>
            <a:ext cx="1025100" cy="2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t>UAT</a:t>
            </a:r>
            <a:endParaRPr/>
          </a:p>
        </p:txBody>
      </p:sp>
      <p:pic>
        <p:nvPicPr>
          <p:cNvPr descr="Icon_RH_Software_Container-Deployed-Virtual_RGB_Flat.png" id="1103" name="Google Shape;1103;p154"/>
          <p:cNvPicPr preferRelativeResize="0"/>
          <p:nvPr/>
        </p:nvPicPr>
        <p:blipFill rotWithShape="1">
          <a:blip r:embed="rId8">
            <a:alphaModFix/>
          </a:blip>
          <a:srcRect b="0" l="0" r="0" t="0"/>
          <a:stretch/>
        </p:blipFill>
        <p:spPr>
          <a:xfrm>
            <a:off x="5227910" y="2934547"/>
            <a:ext cx="403800" cy="634200"/>
          </a:xfrm>
          <a:prstGeom prst="rect">
            <a:avLst/>
          </a:prstGeom>
          <a:noFill/>
          <a:ln>
            <a:noFill/>
          </a:ln>
        </p:spPr>
      </p:pic>
      <p:sp>
        <p:nvSpPr>
          <p:cNvPr id="1104" name="Google Shape;1104;p154"/>
          <p:cNvSpPr txBox="1"/>
          <p:nvPr/>
        </p:nvSpPr>
        <p:spPr>
          <a:xfrm>
            <a:off x="5788526" y="3085265"/>
            <a:ext cx="1336800" cy="2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t>PRE_PROD</a:t>
            </a:r>
            <a:endParaRPr/>
          </a:p>
        </p:txBody>
      </p:sp>
      <p:pic>
        <p:nvPicPr>
          <p:cNvPr descr="Icon_RH_Software_Container-Deployed-Virtual_RGB_Flat.png" id="1105" name="Google Shape;1105;p154"/>
          <p:cNvPicPr preferRelativeResize="0"/>
          <p:nvPr/>
        </p:nvPicPr>
        <p:blipFill rotWithShape="1">
          <a:blip r:embed="rId8">
            <a:alphaModFix/>
          </a:blip>
          <a:srcRect b="0" l="0" r="0" t="0"/>
          <a:stretch/>
        </p:blipFill>
        <p:spPr>
          <a:xfrm>
            <a:off x="5227910" y="3643202"/>
            <a:ext cx="403800" cy="634200"/>
          </a:xfrm>
          <a:prstGeom prst="rect">
            <a:avLst/>
          </a:prstGeom>
          <a:noFill/>
          <a:ln>
            <a:noFill/>
          </a:ln>
        </p:spPr>
      </p:pic>
      <p:sp>
        <p:nvSpPr>
          <p:cNvPr id="1106" name="Google Shape;1106;p154"/>
          <p:cNvSpPr txBox="1"/>
          <p:nvPr/>
        </p:nvSpPr>
        <p:spPr>
          <a:xfrm>
            <a:off x="5788522" y="3793926"/>
            <a:ext cx="1025100" cy="2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t>PRD</a:t>
            </a:r>
            <a:endParaRPr/>
          </a:p>
        </p:txBody>
      </p:sp>
      <p:sp>
        <p:nvSpPr>
          <p:cNvPr id="1107" name="Google Shape;1107;p154"/>
          <p:cNvSpPr/>
          <p:nvPr/>
        </p:nvSpPr>
        <p:spPr>
          <a:xfrm rot="5400000">
            <a:off x="1651150" y="937300"/>
            <a:ext cx="2653800" cy="41286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8" name="Google Shape;1108;p154"/>
          <p:cNvSpPr txBox="1"/>
          <p:nvPr/>
        </p:nvSpPr>
        <p:spPr>
          <a:xfrm>
            <a:off x="2557976" y="1357565"/>
            <a:ext cx="849000" cy="2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t>Pipeline</a:t>
            </a:r>
            <a:endParaRPr/>
          </a:p>
        </p:txBody>
      </p:sp>
      <p:sp>
        <p:nvSpPr>
          <p:cNvPr id="1109" name="Google Shape;1109;p154"/>
          <p:cNvSpPr txBox="1"/>
          <p:nvPr/>
        </p:nvSpPr>
        <p:spPr>
          <a:xfrm>
            <a:off x="2543710" y="4328490"/>
            <a:ext cx="849000" cy="2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t>Pipeline</a:t>
            </a:r>
            <a:endParaRPr/>
          </a:p>
        </p:txBody>
      </p:sp>
      <p:grpSp>
        <p:nvGrpSpPr>
          <p:cNvPr id="1110" name="Google Shape;1110;p154"/>
          <p:cNvGrpSpPr/>
          <p:nvPr/>
        </p:nvGrpSpPr>
        <p:grpSpPr>
          <a:xfrm>
            <a:off x="7146275" y="1800801"/>
            <a:ext cx="1233850" cy="2153487"/>
            <a:chOff x="7528075" y="1753784"/>
            <a:chExt cx="1233850" cy="2153487"/>
          </a:xfrm>
        </p:grpSpPr>
        <p:sp>
          <p:nvSpPr>
            <p:cNvPr id="1111" name="Google Shape;1111;p154"/>
            <p:cNvSpPr/>
            <p:nvPr/>
          </p:nvSpPr>
          <p:spPr>
            <a:xfrm>
              <a:off x="7528075" y="3691872"/>
              <a:ext cx="1230000" cy="2154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Networking</a:t>
              </a:r>
              <a:endParaRPr sz="1000"/>
            </a:p>
          </p:txBody>
        </p:sp>
        <p:sp>
          <p:nvSpPr>
            <p:cNvPr id="1112" name="Google Shape;1112;p154"/>
            <p:cNvSpPr/>
            <p:nvPr/>
          </p:nvSpPr>
          <p:spPr>
            <a:xfrm>
              <a:off x="7528075" y="3449611"/>
              <a:ext cx="1230000" cy="215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Storage</a:t>
              </a:r>
              <a:endParaRPr sz="1000"/>
            </a:p>
          </p:txBody>
        </p:sp>
        <p:sp>
          <p:nvSpPr>
            <p:cNvPr id="1113" name="Google Shape;1113;p154"/>
            <p:cNvSpPr/>
            <p:nvPr/>
          </p:nvSpPr>
          <p:spPr>
            <a:xfrm>
              <a:off x="7528075" y="3207350"/>
              <a:ext cx="1230000" cy="215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Servers</a:t>
              </a:r>
              <a:endParaRPr sz="1000"/>
            </a:p>
          </p:txBody>
        </p:sp>
        <p:sp>
          <p:nvSpPr>
            <p:cNvPr id="1114" name="Google Shape;1114;p154"/>
            <p:cNvSpPr/>
            <p:nvPr/>
          </p:nvSpPr>
          <p:spPr>
            <a:xfrm>
              <a:off x="7531925" y="2965089"/>
              <a:ext cx="1230000" cy="215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Virtualization</a:t>
              </a:r>
              <a:endParaRPr sz="1000"/>
            </a:p>
          </p:txBody>
        </p:sp>
        <p:sp>
          <p:nvSpPr>
            <p:cNvPr id="1115" name="Google Shape;1115;p154"/>
            <p:cNvSpPr/>
            <p:nvPr/>
          </p:nvSpPr>
          <p:spPr>
            <a:xfrm>
              <a:off x="7531925" y="2722828"/>
              <a:ext cx="1230000" cy="2154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O/S</a:t>
              </a:r>
              <a:endParaRPr sz="1000"/>
            </a:p>
          </p:txBody>
        </p:sp>
        <p:sp>
          <p:nvSpPr>
            <p:cNvPr id="1116" name="Google Shape;1116;p154"/>
            <p:cNvSpPr/>
            <p:nvPr/>
          </p:nvSpPr>
          <p:spPr>
            <a:xfrm>
              <a:off x="7528075" y="2480567"/>
              <a:ext cx="1230000" cy="2154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Runtime</a:t>
              </a:r>
              <a:endParaRPr sz="1000"/>
            </a:p>
          </p:txBody>
        </p:sp>
        <p:sp>
          <p:nvSpPr>
            <p:cNvPr id="1117" name="Google Shape;1117;p154"/>
            <p:cNvSpPr/>
            <p:nvPr/>
          </p:nvSpPr>
          <p:spPr>
            <a:xfrm>
              <a:off x="7528075" y="2238306"/>
              <a:ext cx="1230000" cy="215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Middleware</a:t>
              </a:r>
              <a:endParaRPr sz="1000"/>
            </a:p>
          </p:txBody>
        </p:sp>
        <p:sp>
          <p:nvSpPr>
            <p:cNvPr id="1118" name="Google Shape;1118;p154"/>
            <p:cNvSpPr/>
            <p:nvPr/>
          </p:nvSpPr>
          <p:spPr>
            <a:xfrm>
              <a:off x="7531925" y="1996045"/>
              <a:ext cx="1230000" cy="215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Configuration</a:t>
              </a:r>
              <a:endParaRPr sz="1000"/>
            </a:p>
          </p:txBody>
        </p:sp>
        <p:sp>
          <p:nvSpPr>
            <p:cNvPr id="1119" name="Google Shape;1119;p154"/>
            <p:cNvSpPr/>
            <p:nvPr/>
          </p:nvSpPr>
          <p:spPr>
            <a:xfrm>
              <a:off x="7531925" y="1753784"/>
              <a:ext cx="1230000" cy="2154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Applications</a:t>
              </a:r>
              <a:endParaRPr sz="1000"/>
            </a:p>
          </p:txBody>
        </p:sp>
      </p:grpSp>
      <p:cxnSp>
        <p:nvCxnSpPr>
          <p:cNvPr id="1120" name="Google Shape;1120;p154"/>
          <p:cNvCxnSpPr>
            <a:stCxn id="1082" idx="3"/>
            <a:endCxn id="1115" idx="1"/>
          </p:cNvCxnSpPr>
          <p:nvPr/>
        </p:nvCxnSpPr>
        <p:spPr>
          <a:xfrm>
            <a:off x="5724500" y="2877550"/>
            <a:ext cx="1425600" cy="0"/>
          </a:xfrm>
          <a:prstGeom prst="straightConnector1">
            <a:avLst/>
          </a:prstGeom>
          <a:noFill/>
          <a:ln cap="flat" cmpd="sng" w="9525">
            <a:solidFill>
              <a:schemeClr val="dk2"/>
            </a:solidFill>
            <a:prstDash val="dot"/>
            <a:round/>
            <a:headEnd len="med" w="med" type="none"/>
            <a:tailEnd len="med" w="med" type="triangle"/>
          </a:ln>
        </p:spPr>
      </p:cxnSp>
      <p:grpSp>
        <p:nvGrpSpPr>
          <p:cNvPr id="1121" name="Google Shape;1121;p154"/>
          <p:cNvGrpSpPr/>
          <p:nvPr/>
        </p:nvGrpSpPr>
        <p:grpSpPr>
          <a:xfrm>
            <a:off x="6623700" y="3998850"/>
            <a:ext cx="2134051" cy="420900"/>
            <a:chOff x="6623700" y="3998850"/>
            <a:chExt cx="2134051" cy="420900"/>
          </a:xfrm>
        </p:grpSpPr>
        <p:pic>
          <p:nvPicPr>
            <p:cNvPr id="1122" name="Google Shape;1122;p154"/>
            <p:cNvPicPr preferRelativeResize="0"/>
            <p:nvPr/>
          </p:nvPicPr>
          <p:blipFill>
            <a:blip r:embed="rId9">
              <a:alphaModFix/>
            </a:blip>
            <a:stretch>
              <a:fillRect/>
            </a:stretch>
          </p:blipFill>
          <p:spPr>
            <a:xfrm>
              <a:off x="6623700" y="3998850"/>
              <a:ext cx="2134051" cy="420900"/>
            </a:xfrm>
            <a:prstGeom prst="rect">
              <a:avLst/>
            </a:prstGeom>
            <a:noFill/>
            <a:ln>
              <a:noFill/>
            </a:ln>
          </p:spPr>
        </p:pic>
        <p:sp>
          <p:nvSpPr>
            <p:cNvPr id="1123" name="Google Shape;1123;p154"/>
            <p:cNvSpPr txBox="1"/>
            <p:nvPr/>
          </p:nvSpPr>
          <p:spPr>
            <a:xfrm>
              <a:off x="6657450" y="4051513"/>
              <a:ext cx="675000" cy="29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latin typeface="Overpass Light"/>
                  <a:ea typeface="Overpass Light"/>
                  <a:cs typeface="Overpass Light"/>
                  <a:sym typeface="Overpass Light"/>
                </a:rPr>
                <a:t>PHYSICAL</a:t>
              </a:r>
              <a:endParaRPr sz="800">
                <a:solidFill>
                  <a:srgbClr val="FFFFFF"/>
                </a:solidFill>
                <a:latin typeface="Overpass Light"/>
                <a:ea typeface="Overpass Light"/>
                <a:cs typeface="Overpass Light"/>
                <a:sym typeface="Overpass Light"/>
              </a:endParaRPr>
            </a:p>
          </p:txBody>
        </p:sp>
        <p:sp>
          <p:nvSpPr>
            <p:cNvPr id="1124" name="Google Shape;1124;p154"/>
            <p:cNvSpPr txBox="1"/>
            <p:nvPr/>
          </p:nvSpPr>
          <p:spPr>
            <a:xfrm>
              <a:off x="7380750" y="4051500"/>
              <a:ext cx="675000" cy="29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latin typeface="Overpass Light"/>
                  <a:ea typeface="Overpass Light"/>
                  <a:cs typeface="Overpass Light"/>
                  <a:sym typeface="Overpass Light"/>
                </a:rPr>
                <a:t>VIRTUAL</a:t>
              </a:r>
              <a:endParaRPr sz="800">
                <a:solidFill>
                  <a:srgbClr val="FFFFFF"/>
                </a:solidFill>
                <a:latin typeface="Overpass Light"/>
                <a:ea typeface="Overpass Light"/>
                <a:cs typeface="Overpass Light"/>
                <a:sym typeface="Overpass Light"/>
              </a:endParaRPr>
            </a:p>
          </p:txBody>
        </p:sp>
        <p:sp>
          <p:nvSpPr>
            <p:cNvPr id="1125" name="Google Shape;1125;p154"/>
            <p:cNvSpPr txBox="1"/>
            <p:nvPr/>
          </p:nvSpPr>
          <p:spPr>
            <a:xfrm>
              <a:off x="8055750" y="4051513"/>
              <a:ext cx="675000" cy="29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latin typeface="Overpass Light"/>
                  <a:ea typeface="Overpass Light"/>
                  <a:cs typeface="Overpass Light"/>
                  <a:sym typeface="Overpass Light"/>
                </a:rPr>
                <a:t>CLOUD</a:t>
              </a:r>
              <a:endParaRPr sz="800">
                <a:solidFill>
                  <a:srgbClr val="FFFFFF"/>
                </a:solidFill>
                <a:latin typeface="Overpass Light"/>
                <a:ea typeface="Overpass Light"/>
                <a:cs typeface="Overpass Light"/>
                <a:sym typeface="Overpass Light"/>
              </a:endParaRPr>
            </a:p>
          </p:txBody>
        </p:sp>
      </p:grpSp>
      <p:sp>
        <p:nvSpPr>
          <p:cNvPr id="1126" name="Google Shape;1126;p154"/>
          <p:cNvSpPr txBox="1"/>
          <p:nvPr>
            <p:ph idx="12" type="sldNum"/>
          </p:nvPr>
        </p:nvSpPr>
        <p:spPr>
          <a:xfrm>
            <a:off x="103324" y="4733950"/>
            <a:ext cx="551100" cy="393600"/>
          </a:xfrm>
          <a:prstGeom prst="rect">
            <a:avLst/>
          </a:prstGeom>
        </p:spPr>
        <p:txBody>
          <a:bodyPr anchorCtr="0" anchor="ctr" bIns="18275" lIns="91425" spcFirstLastPara="1" rIns="91425" wrap="square" tIns="0">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8" name="Shape 5198"/>
        <p:cNvGrpSpPr/>
        <p:nvPr/>
      </p:nvGrpSpPr>
      <p:grpSpPr>
        <a:xfrm>
          <a:off x="0" y="0"/>
          <a:ext cx="0" cy="0"/>
          <a:chOff x="0" y="0"/>
          <a:chExt cx="0" cy="0"/>
        </a:xfrm>
      </p:grpSpPr>
      <p:sp>
        <p:nvSpPr>
          <p:cNvPr id="5199" name="Google Shape;5199;p30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00" name="Google Shape;5200;p307"/>
          <p:cNvSpPr txBox="1"/>
          <p:nvPr/>
        </p:nvSpPr>
        <p:spPr>
          <a:xfrm>
            <a:off x="1126396" y="3671625"/>
            <a:ext cx="4918800" cy="843900"/>
          </a:xfrm>
          <a:prstGeom prst="rect">
            <a:avLst/>
          </a:prstGeom>
          <a:noFill/>
          <a:ln>
            <a:noFill/>
          </a:ln>
        </p:spPr>
        <p:txBody>
          <a:bodyPr anchorCtr="0" anchor="t" bIns="91425" lIns="91425" spcFirstLastPara="1" rIns="91425" wrap="square" tIns="91425">
            <a:noAutofit/>
          </a:bodyPr>
          <a:lstStyle/>
          <a:p>
            <a:pPr indent="-292100" lvl="0" marL="457200" rtl="0">
              <a:lnSpc>
                <a:spcPct val="115000"/>
              </a:lnSpc>
              <a:spcBef>
                <a:spcPts val="600"/>
              </a:spcBef>
              <a:spcAft>
                <a:spcPts val="0"/>
              </a:spcAft>
              <a:buClr>
                <a:schemeClr val="dk1"/>
              </a:buClr>
              <a:buSzPts val="1000"/>
              <a:buFont typeface="Proxima Nova"/>
              <a:buChar char="●"/>
            </a:pPr>
            <a:r>
              <a:rPr b="1" lang="en" sz="1500">
                <a:solidFill>
                  <a:schemeClr val="dk1"/>
                </a:solidFill>
                <a:latin typeface="Proxima Nova"/>
                <a:ea typeface="Proxima Nova"/>
                <a:cs typeface="Proxima Nova"/>
                <a:sym typeface="Proxima Nova"/>
              </a:rPr>
              <a:t>Cluster Policy</a:t>
            </a:r>
            <a:r>
              <a:rPr lang="en" sz="1500">
                <a:solidFill>
                  <a:schemeClr val="dk1"/>
                </a:solidFill>
                <a:latin typeface="Proxima Nova"/>
                <a:ea typeface="Proxima Nova"/>
                <a:cs typeface="Proxima Nova"/>
                <a:sym typeface="Proxima Nova"/>
              </a:rPr>
              <a:t> - roles that apply to cluster actions</a:t>
            </a:r>
            <a:endParaRPr sz="1500">
              <a:solidFill>
                <a:schemeClr val="dk1"/>
              </a:solidFill>
              <a:latin typeface="Proxima Nova"/>
              <a:ea typeface="Proxima Nova"/>
              <a:cs typeface="Proxima Nova"/>
              <a:sym typeface="Proxima Nova"/>
            </a:endParaRPr>
          </a:p>
          <a:p>
            <a:pPr indent="-292100" lvl="0" marL="457200" rtl="0">
              <a:lnSpc>
                <a:spcPct val="115000"/>
              </a:lnSpc>
              <a:spcBef>
                <a:spcPts val="0"/>
              </a:spcBef>
              <a:spcAft>
                <a:spcPts val="0"/>
              </a:spcAft>
              <a:buClr>
                <a:schemeClr val="dk1"/>
              </a:buClr>
              <a:buSzPts val="1000"/>
              <a:buFont typeface="Proxima Nova"/>
              <a:buChar char="●"/>
            </a:pPr>
            <a:r>
              <a:rPr b="1" lang="en" sz="1500">
                <a:solidFill>
                  <a:schemeClr val="dk1"/>
                </a:solidFill>
                <a:latin typeface="Proxima Nova"/>
                <a:ea typeface="Proxima Nova"/>
                <a:cs typeface="Proxima Nova"/>
                <a:sym typeface="Proxima Nova"/>
              </a:rPr>
              <a:t>Project Policy</a:t>
            </a:r>
            <a:r>
              <a:rPr lang="en" sz="1500">
                <a:solidFill>
                  <a:schemeClr val="dk1"/>
                </a:solidFill>
                <a:latin typeface="Proxima Nova"/>
                <a:ea typeface="Proxima Nova"/>
                <a:cs typeface="Proxima Nova"/>
                <a:sym typeface="Proxima Nova"/>
              </a:rPr>
              <a:t> - default policy for projects</a:t>
            </a:r>
            <a:endParaRPr/>
          </a:p>
        </p:txBody>
      </p:sp>
      <p:sp>
        <p:nvSpPr>
          <p:cNvPr id="5201" name="Google Shape;5201;p307"/>
          <p:cNvSpPr txBox="1"/>
          <p:nvPr>
            <p:ph type="title"/>
          </p:nvPr>
        </p:nvSpPr>
        <p:spPr>
          <a:xfrm>
            <a:off x="826650" y="0"/>
            <a:ext cx="7490700" cy="924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Platform User Access Controls</a:t>
            </a:r>
            <a:endParaRPr sz="3000"/>
          </a:p>
        </p:txBody>
      </p:sp>
      <p:sp>
        <p:nvSpPr>
          <p:cNvPr id="5202" name="Google Shape;5202;p307"/>
          <p:cNvSpPr/>
          <p:nvPr/>
        </p:nvSpPr>
        <p:spPr>
          <a:xfrm>
            <a:off x="1358128" y="1401367"/>
            <a:ext cx="2810700" cy="2073300"/>
          </a:xfrm>
          <a:prstGeom prst="roundRect">
            <a:avLst>
              <a:gd fmla="val 5339"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03" name="Google Shape;5203;p307"/>
          <p:cNvPicPr preferRelativeResize="0"/>
          <p:nvPr/>
        </p:nvPicPr>
        <p:blipFill>
          <a:blip r:embed="rId3">
            <a:alphaModFix/>
          </a:blip>
          <a:stretch>
            <a:fillRect/>
          </a:stretch>
        </p:blipFill>
        <p:spPr>
          <a:xfrm>
            <a:off x="3201954" y="1831294"/>
            <a:ext cx="255300" cy="394538"/>
          </a:xfrm>
          <a:prstGeom prst="rect">
            <a:avLst/>
          </a:prstGeom>
          <a:noFill/>
          <a:ln>
            <a:noFill/>
          </a:ln>
        </p:spPr>
      </p:pic>
      <p:pic>
        <p:nvPicPr>
          <p:cNvPr id="5204" name="Google Shape;5204;p307"/>
          <p:cNvPicPr preferRelativeResize="0"/>
          <p:nvPr/>
        </p:nvPicPr>
        <p:blipFill>
          <a:blip r:embed="rId4">
            <a:alphaModFix/>
          </a:blip>
          <a:stretch>
            <a:fillRect/>
          </a:stretch>
        </p:blipFill>
        <p:spPr>
          <a:xfrm>
            <a:off x="1882278" y="1831284"/>
            <a:ext cx="343700" cy="426809"/>
          </a:xfrm>
          <a:prstGeom prst="rect">
            <a:avLst/>
          </a:prstGeom>
          <a:noFill/>
          <a:ln>
            <a:noFill/>
          </a:ln>
        </p:spPr>
      </p:pic>
      <p:pic>
        <p:nvPicPr>
          <p:cNvPr id="5205" name="Google Shape;5205;p307"/>
          <p:cNvPicPr preferRelativeResize="0"/>
          <p:nvPr/>
        </p:nvPicPr>
        <p:blipFill>
          <a:blip r:embed="rId5">
            <a:alphaModFix/>
          </a:blip>
          <a:stretch>
            <a:fillRect/>
          </a:stretch>
        </p:blipFill>
        <p:spPr>
          <a:xfrm>
            <a:off x="2635815" y="2718765"/>
            <a:ext cx="255318" cy="393600"/>
          </a:xfrm>
          <a:prstGeom prst="rect">
            <a:avLst/>
          </a:prstGeom>
          <a:noFill/>
          <a:ln>
            <a:noFill/>
          </a:ln>
        </p:spPr>
      </p:pic>
      <p:sp>
        <p:nvSpPr>
          <p:cNvPr id="5206" name="Google Shape;5206;p307"/>
          <p:cNvSpPr txBox="1"/>
          <p:nvPr/>
        </p:nvSpPr>
        <p:spPr>
          <a:xfrm>
            <a:off x="2219278" y="3026442"/>
            <a:ext cx="1088400" cy="4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Platform Admin</a:t>
            </a:r>
            <a:endParaRPr sz="900">
              <a:latin typeface="Overpass"/>
              <a:ea typeface="Overpass"/>
              <a:cs typeface="Overpass"/>
              <a:sym typeface="Overpass"/>
            </a:endParaRPr>
          </a:p>
        </p:txBody>
      </p:sp>
      <p:sp>
        <p:nvSpPr>
          <p:cNvPr id="5207" name="Google Shape;5207;p307"/>
          <p:cNvSpPr txBox="1"/>
          <p:nvPr/>
        </p:nvSpPr>
        <p:spPr>
          <a:xfrm>
            <a:off x="2782703" y="2161046"/>
            <a:ext cx="1088400" cy="4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App Ops</a:t>
            </a:r>
            <a:endParaRPr sz="900">
              <a:latin typeface="Overpass"/>
              <a:ea typeface="Overpass"/>
              <a:cs typeface="Overpass"/>
              <a:sym typeface="Overpass"/>
            </a:endParaRPr>
          </a:p>
        </p:txBody>
      </p:sp>
      <p:sp>
        <p:nvSpPr>
          <p:cNvPr id="5208" name="Google Shape;5208;p307"/>
          <p:cNvSpPr txBox="1"/>
          <p:nvPr/>
        </p:nvSpPr>
        <p:spPr>
          <a:xfrm>
            <a:off x="1507228" y="2169942"/>
            <a:ext cx="1088400" cy="4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App Dev</a:t>
            </a:r>
            <a:endParaRPr sz="900">
              <a:latin typeface="Overpass"/>
              <a:ea typeface="Overpass"/>
              <a:cs typeface="Overpass"/>
              <a:sym typeface="Overpass"/>
            </a:endParaRPr>
          </a:p>
        </p:txBody>
      </p:sp>
      <p:sp>
        <p:nvSpPr>
          <p:cNvPr id="5209" name="Google Shape;5209;p307"/>
          <p:cNvSpPr txBox="1"/>
          <p:nvPr/>
        </p:nvSpPr>
        <p:spPr>
          <a:xfrm>
            <a:off x="1308703" y="1366707"/>
            <a:ext cx="10884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Platform Users</a:t>
            </a:r>
            <a:endParaRPr b="1" sz="900">
              <a:latin typeface="Overpass"/>
              <a:ea typeface="Overpass"/>
              <a:cs typeface="Overpass"/>
              <a:sym typeface="Overpass"/>
            </a:endParaRPr>
          </a:p>
        </p:txBody>
      </p:sp>
      <p:sp>
        <p:nvSpPr>
          <p:cNvPr id="5210" name="Google Shape;5210;p307"/>
          <p:cNvSpPr/>
          <p:nvPr/>
        </p:nvSpPr>
        <p:spPr>
          <a:xfrm>
            <a:off x="4881900" y="1321150"/>
            <a:ext cx="3914100" cy="1965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1" name="Google Shape;5211;p307"/>
          <p:cNvSpPr/>
          <p:nvPr/>
        </p:nvSpPr>
        <p:spPr>
          <a:xfrm>
            <a:off x="5354302" y="1681488"/>
            <a:ext cx="2530200" cy="1317000"/>
          </a:xfrm>
          <a:prstGeom prst="snip1Rect">
            <a:avLst>
              <a:gd fmla="val 9475"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Overpass"/>
                <a:ea typeface="Overpass"/>
                <a:cs typeface="Overpass"/>
                <a:sym typeface="Overpass"/>
              </a:rPr>
              <a:t>Project</a:t>
            </a:r>
            <a:endParaRPr sz="1000">
              <a:latin typeface="Overpass"/>
              <a:ea typeface="Overpass"/>
              <a:cs typeface="Overpass"/>
              <a:sym typeface="Overpass"/>
            </a:endParaRPr>
          </a:p>
        </p:txBody>
      </p:sp>
      <p:grpSp>
        <p:nvGrpSpPr>
          <p:cNvPr id="5212" name="Google Shape;5212;p307"/>
          <p:cNvGrpSpPr/>
          <p:nvPr/>
        </p:nvGrpSpPr>
        <p:grpSpPr>
          <a:xfrm>
            <a:off x="6341220" y="2069792"/>
            <a:ext cx="543891" cy="543891"/>
            <a:chOff x="5274425" y="2483325"/>
            <a:chExt cx="747000" cy="747000"/>
          </a:xfrm>
        </p:grpSpPr>
        <p:sp>
          <p:nvSpPr>
            <p:cNvPr id="5213" name="Google Shape;5213;p307"/>
            <p:cNvSpPr/>
            <p:nvPr/>
          </p:nvSpPr>
          <p:spPr>
            <a:xfrm>
              <a:off x="5274425" y="2483325"/>
              <a:ext cx="747000" cy="747000"/>
            </a:xfrm>
            <a:prstGeom prst="donut">
              <a:avLst>
                <a:gd fmla="val 10804" name="adj"/>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14" name="Google Shape;5214;p307"/>
            <p:cNvPicPr preferRelativeResize="0"/>
            <p:nvPr/>
          </p:nvPicPr>
          <p:blipFill>
            <a:blip r:embed="rId6">
              <a:alphaModFix/>
            </a:blip>
            <a:stretch>
              <a:fillRect/>
            </a:stretch>
          </p:blipFill>
          <p:spPr>
            <a:xfrm>
              <a:off x="5436425" y="2638120"/>
              <a:ext cx="423000" cy="477302"/>
            </a:xfrm>
            <a:prstGeom prst="rect">
              <a:avLst/>
            </a:prstGeom>
            <a:noFill/>
            <a:ln>
              <a:noFill/>
            </a:ln>
          </p:spPr>
        </p:pic>
      </p:grpSp>
      <p:pic>
        <p:nvPicPr>
          <p:cNvPr id="5215" name="Google Shape;5215;p307"/>
          <p:cNvPicPr preferRelativeResize="0"/>
          <p:nvPr/>
        </p:nvPicPr>
        <p:blipFill>
          <a:blip r:embed="rId7">
            <a:alphaModFix/>
          </a:blip>
          <a:stretch>
            <a:fillRect/>
          </a:stretch>
        </p:blipFill>
        <p:spPr>
          <a:xfrm>
            <a:off x="7170590" y="2222991"/>
            <a:ext cx="480200" cy="315659"/>
          </a:xfrm>
          <a:prstGeom prst="rect">
            <a:avLst/>
          </a:prstGeom>
          <a:noFill/>
          <a:ln>
            <a:noFill/>
          </a:ln>
        </p:spPr>
      </p:pic>
      <p:sp>
        <p:nvSpPr>
          <p:cNvPr id="5216" name="Google Shape;5216;p307"/>
          <p:cNvSpPr/>
          <p:nvPr/>
        </p:nvSpPr>
        <p:spPr>
          <a:xfrm>
            <a:off x="4881899" y="3286175"/>
            <a:ext cx="3914100" cy="29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verpass"/>
                <a:ea typeface="Overpass"/>
                <a:cs typeface="Overpass"/>
                <a:sym typeface="Overpass"/>
              </a:rPr>
              <a:t>OpenShift Container Platform</a:t>
            </a:r>
            <a:endParaRPr sz="1200">
              <a:latin typeface="Overpass"/>
              <a:ea typeface="Overpass"/>
              <a:cs typeface="Overpass"/>
              <a:sym typeface="Overpass"/>
            </a:endParaRPr>
          </a:p>
        </p:txBody>
      </p:sp>
      <p:sp>
        <p:nvSpPr>
          <p:cNvPr id="5217" name="Google Shape;5217;p307"/>
          <p:cNvSpPr txBox="1"/>
          <p:nvPr/>
        </p:nvSpPr>
        <p:spPr>
          <a:xfrm>
            <a:off x="7077988" y="2472970"/>
            <a:ext cx="6654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App Config</a:t>
            </a:r>
            <a:endParaRPr b="1" sz="900">
              <a:latin typeface="Overpass"/>
              <a:ea typeface="Overpass"/>
              <a:cs typeface="Overpass"/>
              <a:sym typeface="Overpass"/>
            </a:endParaRPr>
          </a:p>
        </p:txBody>
      </p:sp>
      <p:sp>
        <p:nvSpPr>
          <p:cNvPr id="5218" name="Google Shape;5218;p307"/>
          <p:cNvSpPr txBox="1"/>
          <p:nvPr/>
        </p:nvSpPr>
        <p:spPr>
          <a:xfrm>
            <a:off x="5411991" y="2554660"/>
            <a:ext cx="879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Private Registry</a:t>
            </a:r>
            <a:endParaRPr b="1" sz="900">
              <a:latin typeface="Overpass"/>
              <a:ea typeface="Overpass"/>
              <a:cs typeface="Overpass"/>
              <a:sym typeface="Overpass"/>
            </a:endParaRPr>
          </a:p>
        </p:txBody>
      </p:sp>
      <p:sp>
        <p:nvSpPr>
          <p:cNvPr id="5219" name="Google Shape;5219;p307"/>
          <p:cNvSpPr txBox="1"/>
          <p:nvPr/>
        </p:nvSpPr>
        <p:spPr>
          <a:xfrm>
            <a:off x="6173500" y="2583885"/>
            <a:ext cx="879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App Runtime</a:t>
            </a:r>
            <a:endParaRPr b="1" sz="900">
              <a:latin typeface="Overpass"/>
              <a:ea typeface="Overpass"/>
              <a:cs typeface="Overpass"/>
              <a:sym typeface="Overpass"/>
            </a:endParaRPr>
          </a:p>
        </p:txBody>
      </p:sp>
      <p:pic>
        <p:nvPicPr>
          <p:cNvPr id="5220" name="Google Shape;5220;p307"/>
          <p:cNvPicPr preferRelativeResize="0"/>
          <p:nvPr/>
        </p:nvPicPr>
        <p:blipFill>
          <a:blip r:embed="rId8">
            <a:alphaModFix/>
          </a:blip>
          <a:stretch>
            <a:fillRect/>
          </a:stretch>
        </p:blipFill>
        <p:spPr>
          <a:xfrm>
            <a:off x="5679804" y="2151338"/>
            <a:ext cx="343700" cy="412447"/>
          </a:xfrm>
          <a:prstGeom prst="rect">
            <a:avLst/>
          </a:prstGeom>
          <a:noFill/>
          <a:ln>
            <a:noFill/>
          </a:ln>
        </p:spPr>
      </p:pic>
      <p:cxnSp>
        <p:nvCxnSpPr>
          <p:cNvPr id="5221" name="Google Shape;5221;p307"/>
          <p:cNvCxnSpPr/>
          <p:nvPr/>
        </p:nvCxnSpPr>
        <p:spPr>
          <a:xfrm>
            <a:off x="1470628" y="2578042"/>
            <a:ext cx="2585700" cy="0"/>
          </a:xfrm>
          <a:prstGeom prst="straightConnector1">
            <a:avLst/>
          </a:prstGeom>
          <a:noFill/>
          <a:ln cap="flat" cmpd="sng" w="9525">
            <a:solidFill>
              <a:schemeClr val="dk2"/>
            </a:solidFill>
            <a:prstDash val="solid"/>
            <a:round/>
            <a:headEnd len="med" w="med" type="none"/>
            <a:tailEnd len="med" w="med" type="none"/>
          </a:ln>
        </p:spPr>
      </p:cxnSp>
      <p:sp>
        <p:nvSpPr>
          <p:cNvPr id="5222" name="Google Shape;5222;p307"/>
          <p:cNvSpPr/>
          <p:nvPr/>
        </p:nvSpPr>
        <p:spPr>
          <a:xfrm>
            <a:off x="3725303" y="2843767"/>
            <a:ext cx="1229700" cy="3327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3" name="Google Shape;5223;p307"/>
          <p:cNvSpPr/>
          <p:nvPr/>
        </p:nvSpPr>
        <p:spPr>
          <a:xfrm>
            <a:off x="3725303" y="1929367"/>
            <a:ext cx="1686600" cy="3327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4" name="Google Shape;5224;p307"/>
          <p:cNvSpPr txBox="1"/>
          <p:nvPr/>
        </p:nvSpPr>
        <p:spPr>
          <a:xfrm>
            <a:off x="3725303" y="3092617"/>
            <a:ext cx="1088400" cy="4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Cluster Roles</a:t>
            </a:r>
            <a:endParaRPr b="1" sz="900">
              <a:latin typeface="Overpass"/>
              <a:ea typeface="Overpass"/>
              <a:cs typeface="Overpass"/>
              <a:sym typeface="Overpass"/>
            </a:endParaRPr>
          </a:p>
        </p:txBody>
      </p:sp>
      <p:sp>
        <p:nvSpPr>
          <p:cNvPr id="5225" name="Google Shape;5225;p307"/>
          <p:cNvSpPr txBox="1"/>
          <p:nvPr/>
        </p:nvSpPr>
        <p:spPr>
          <a:xfrm>
            <a:off x="3995653" y="2161042"/>
            <a:ext cx="1088400" cy="4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Project Roles</a:t>
            </a:r>
            <a:endParaRPr b="1" sz="900">
              <a:latin typeface="Overpass"/>
              <a:ea typeface="Overpass"/>
              <a:cs typeface="Overpass"/>
              <a:sym typeface="Overpass"/>
            </a:endParaRPr>
          </a:p>
        </p:txBody>
      </p:sp>
      <p:pic>
        <p:nvPicPr>
          <p:cNvPr id="5226" name="Google Shape;5226;p307"/>
          <p:cNvPicPr preferRelativeResize="0"/>
          <p:nvPr/>
        </p:nvPicPr>
        <p:blipFill>
          <a:blip r:embed="rId9">
            <a:alphaModFix/>
          </a:blip>
          <a:stretch>
            <a:fillRect/>
          </a:stretch>
        </p:blipFill>
        <p:spPr>
          <a:xfrm>
            <a:off x="582297" y="1098296"/>
            <a:ext cx="322800" cy="420854"/>
          </a:xfrm>
          <a:prstGeom prst="rect">
            <a:avLst/>
          </a:prstGeom>
          <a:noFill/>
          <a:ln>
            <a:noFill/>
          </a:ln>
        </p:spPr>
      </p:pic>
      <p:sp>
        <p:nvSpPr>
          <p:cNvPr id="5227" name="Google Shape;5227;p307"/>
          <p:cNvSpPr txBox="1"/>
          <p:nvPr/>
        </p:nvSpPr>
        <p:spPr>
          <a:xfrm>
            <a:off x="199497" y="1443134"/>
            <a:ext cx="1088400" cy="4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Auth</a:t>
            </a:r>
            <a:endParaRPr sz="900">
              <a:latin typeface="Overpass"/>
              <a:ea typeface="Overpass"/>
              <a:cs typeface="Overpass"/>
              <a:sym typeface="Overpass"/>
            </a:endParaRPr>
          </a:p>
        </p:txBody>
      </p:sp>
      <p:grpSp>
        <p:nvGrpSpPr>
          <p:cNvPr id="5228" name="Google Shape;5228;p307"/>
          <p:cNvGrpSpPr/>
          <p:nvPr/>
        </p:nvGrpSpPr>
        <p:grpSpPr>
          <a:xfrm>
            <a:off x="570327" y="3159314"/>
            <a:ext cx="360611" cy="360611"/>
            <a:chOff x="391689" y="3538989"/>
            <a:chExt cx="360611" cy="360611"/>
          </a:xfrm>
        </p:grpSpPr>
        <p:pic>
          <p:nvPicPr>
            <p:cNvPr id="5229" name="Google Shape;5229;p307"/>
            <p:cNvPicPr preferRelativeResize="0"/>
            <p:nvPr/>
          </p:nvPicPr>
          <p:blipFill>
            <a:blip r:embed="rId10">
              <a:alphaModFix/>
            </a:blip>
            <a:stretch>
              <a:fillRect/>
            </a:stretch>
          </p:blipFill>
          <p:spPr>
            <a:xfrm>
              <a:off x="391689" y="3538989"/>
              <a:ext cx="360600" cy="360600"/>
            </a:xfrm>
            <a:prstGeom prst="rect">
              <a:avLst/>
            </a:prstGeom>
            <a:noFill/>
            <a:ln>
              <a:noFill/>
            </a:ln>
          </p:spPr>
        </p:pic>
        <p:sp>
          <p:nvSpPr>
            <p:cNvPr id="5230" name="Google Shape;5230;p307"/>
            <p:cNvSpPr/>
            <p:nvPr/>
          </p:nvSpPr>
          <p:spPr>
            <a:xfrm>
              <a:off x="391700" y="3539000"/>
              <a:ext cx="360600" cy="360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31" name="Google Shape;5231;p307"/>
          <p:cNvSpPr txBox="1"/>
          <p:nvPr/>
        </p:nvSpPr>
        <p:spPr>
          <a:xfrm>
            <a:off x="206429" y="3446493"/>
            <a:ext cx="1088400" cy="4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OpenShift Service Accounts</a:t>
            </a:r>
            <a:endParaRPr sz="900">
              <a:latin typeface="Overpass"/>
              <a:ea typeface="Overpass"/>
              <a:cs typeface="Overpass"/>
              <a:sym typeface="Overpass"/>
            </a:endParaRPr>
          </a:p>
        </p:txBody>
      </p:sp>
      <p:sp>
        <p:nvSpPr>
          <p:cNvPr id="5232" name="Google Shape;5232;p307"/>
          <p:cNvSpPr/>
          <p:nvPr/>
        </p:nvSpPr>
        <p:spPr>
          <a:xfrm rot="-5400000">
            <a:off x="643303" y="1693042"/>
            <a:ext cx="665400" cy="665400"/>
          </a:xfrm>
          <a:prstGeom prst="bentArrow">
            <a:avLst>
              <a:gd fmla="val 13532" name="adj1"/>
              <a:gd fmla="val 15625" name="adj2"/>
              <a:gd fmla="val 26044"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3" name="Google Shape;5233;p307"/>
          <p:cNvSpPr/>
          <p:nvPr/>
        </p:nvSpPr>
        <p:spPr>
          <a:xfrm flipH="1" rot="-5400000">
            <a:off x="643303" y="2434667"/>
            <a:ext cx="665400" cy="665400"/>
          </a:xfrm>
          <a:prstGeom prst="bentArrow">
            <a:avLst>
              <a:gd fmla="val 13532" name="adj1"/>
              <a:gd fmla="val 15625" name="adj2"/>
              <a:gd fmla="val 26044"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34" name="Google Shape;5234;p307"/>
          <p:cNvPicPr preferRelativeResize="0"/>
          <p:nvPr/>
        </p:nvPicPr>
        <p:blipFill>
          <a:blip r:embed="rId7">
            <a:alphaModFix/>
          </a:blip>
          <a:stretch>
            <a:fillRect/>
          </a:stretch>
        </p:blipFill>
        <p:spPr>
          <a:xfrm>
            <a:off x="8068540" y="2408366"/>
            <a:ext cx="480200" cy="315659"/>
          </a:xfrm>
          <a:prstGeom prst="rect">
            <a:avLst/>
          </a:prstGeom>
          <a:noFill/>
          <a:ln>
            <a:noFill/>
          </a:ln>
        </p:spPr>
      </p:pic>
      <p:sp>
        <p:nvSpPr>
          <p:cNvPr id="5235" name="Google Shape;5235;p307"/>
          <p:cNvSpPr txBox="1"/>
          <p:nvPr/>
        </p:nvSpPr>
        <p:spPr>
          <a:xfrm>
            <a:off x="7975938" y="2658345"/>
            <a:ext cx="6654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Quotas &amp; Limits</a:t>
            </a:r>
            <a:endParaRPr b="1" sz="900">
              <a:latin typeface="Overpass"/>
              <a:ea typeface="Overpass"/>
              <a:cs typeface="Overpass"/>
              <a:sym typeface="Overpass"/>
            </a:endParaRPr>
          </a:p>
        </p:txBody>
      </p:sp>
      <p:sp>
        <p:nvSpPr>
          <p:cNvPr id="5236" name="Google Shape;5236;p307"/>
          <p:cNvSpPr/>
          <p:nvPr/>
        </p:nvSpPr>
        <p:spPr>
          <a:xfrm flipH="1">
            <a:off x="7884511" y="1916225"/>
            <a:ext cx="412500" cy="412500"/>
          </a:xfrm>
          <a:prstGeom prst="bentArrow">
            <a:avLst>
              <a:gd fmla="val 13532" name="adj1"/>
              <a:gd fmla="val 15625" name="adj2"/>
              <a:gd fmla="val 26044"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237" name="Google Shape;5237;p307"/>
          <p:cNvGrpSpPr/>
          <p:nvPr/>
        </p:nvGrpSpPr>
        <p:grpSpPr>
          <a:xfrm>
            <a:off x="5313281" y="1364413"/>
            <a:ext cx="1088400" cy="298200"/>
            <a:chOff x="6092035" y="1593013"/>
            <a:chExt cx="1088400" cy="298200"/>
          </a:xfrm>
        </p:grpSpPr>
        <p:sp>
          <p:nvSpPr>
            <p:cNvPr id="5238" name="Google Shape;5238;p307"/>
            <p:cNvSpPr txBox="1"/>
            <p:nvPr/>
          </p:nvSpPr>
          <p:spPr>
            <a:xfrm>
              <a:off x="6092035" y="1593013"/>
              <a:ext cx="10884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Node Selector</a:t>
              </a:r>
              <a:endParaRPr b="1" sz="900">
                <a:latin typeface="Overpass"/>
                <a:ea typeface="Overpass"/>
                <a:cs typeface="Overpass"/>
                <a:sym typeface="Overpass"/>
              </a:endParaRPr>
            </a:p>
          </p:txBody>
        </p:sp>
        <p:sp>
          <p:nvSpPr>
            <p:cNvPr id="5239" name="Google Shape;5239;p307"/>
            <p:cNvSpPr/>
            <p:nvPr/>
          </p:nvSpPr>
          <p:spPr>
            <a:xfrm>
              <a:off x="6198700" y="1643275"/>
              <a:ext cx="879300" cy="225000"/>
            </a:xfrm>
            <a:prstGeom prst="bracePai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40" name="Google Shape;5240;p307"/>
          <p:cNvSpPr/>
          <p:nvPr/>
        </p:nvSpPr>
        <p:spPr>
          <a:xfrm rot="5400000">
            <a:off x="6349948" y="1513233"/>
            <a:ext cx="281100" cy="281100"/>
          </a:xfrm>
          <a:prstGeom prst="bentArrow">
            <a:avLst>
              <a:gd fmla="val 13532" name="adj1"/>
              <a:gd fmla="val 15625" name="adj2"/>
              <a:gd fmla="val 26044"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1" name="Google Shape;5241;p307"/>
          <p:cNvSpPr txBox="1"/>
          <p:nvPr>
            <p:ph type="title"/>
          </p:nvPr>
        </p:nvSpPr>
        <p:spPr>
          <a:xfrm>
            <a:off x="7246800" y="273875"/>
            <a:ext cx="15240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CONFIDENTIALITY</a:t>
            </a:r>
            <a:endParaRPr b="1" sz="12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5" name="Shape 5245"/>
        <p:cNvGrpSpPr/>
        <p:nvPr/>
      </p:nvGrpSpPr>
      <p:grpSpPr>
        <a:xfrm>
          <a:off x="0" y="0"/>
          <a:ext cx="0" cy="0"/>
          <a:chOff x="0" y="0"/>
          <a:chExt cx="0" cy="0"/>
        </a:xfrm>
      </p:grpSpPr>
      <p:sp>
        <p:nvSpPr>
          <p:cNvPr id="5246" name="Google Shape;5246;p308"/>
          <p:cNvSpPr/>
          <p:nvPr/>
        </p:nvSpPr>
        <p:spPr>
          <a:xfrm>
            <a:off x="5588300" y="3146325"/>
            <a:ext cx="2631600" cy="1155300"/>
          </a:xfrm>
          <a:prstGeom prst="rect">
            <a:avLst/>
          </a:prstGeom>
          <a:solidFill>
            <a:srgbClr val="A3DB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NODE</a:t>
            </a:r>
            <a:endParaRPr b="1" sz="1200">
              <a:latin typeface="Proxima Nova"/>
              <a:ea typeface="Proxima Nova"/>
              <a:cs typeface="Proxima Nova"/>
              <a:sym typeface="Proxima Nova"/>
            </a:endParaRPr>
          </a:p>
        </p:txBody>
      </p:sp>
      <p:sp>
        <p:nvSpPr>
          <p:cNvPr id="5247" name="Google Shape;5247;p308"/>
          <p:cNvSpPr/>
          <p:nvPr/>
        </p:nvSpPr>
        <p:spPr>
          <a:xfrm>
            <a:off x="5588300" y="1462975"/>
            <a:ext cx="2631600" cy="1063200"/>
          </a:xfrm>
          <a:prstGeom prst="rect">
            <a:avLst/>
          </a:prstGeom>
          <a:solidFill>
            <a:srgbClr val="A3DB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MASTER</a:t>
            </a:r>
            <a:endParaRPr b="1" sz="1200">
              <a:latin typeface="Proxima Nova"/>
              <a:ea typeface="Proxima Nova"/>
              <a:cs typeface="Proxima Nova"/>
              <a:sym typeface="Proxima Nova"/>
            </a:endParaRPr>
          </a:p>
        </p:txBody>
      </p:sp>
      <p:sp>
        <p:nvSpPr>
          <p:cNvPr id="5248" name="Google Shape;5248;p308"/>
          <p:cNvSpPr txBox="1"/>
          <p:nvPr>
            <p:ph idx="1" type="body"/>
          </p:nvPr>
        </p:nvSpPr>
        <p:spPr>
          <a:xfrm>
            <a:off x="826700" y="1233775"/>
            <a:ext cx="5066400" cy="3290100"/>
          </a:xfrm>
          <a:prstGeom prst="rect">
            <a:avLst/>
          </a:prstGeom>
        </p:spPr>
        <p:txBody>
          <a:bodyPr anchorCtr="0" anchor="t" bIns="91425" lIns="91425" spcFirstLastPara="1" rIns="91425" wrap="square" tIns="91425">
            <a:noAutofit/>
          </a:bodyPr>
          <a:lstStyle/>
          <a:p>
            <a:pPr indent="-292100" lvl="0" marL="457200" rtl="0">
              <a:spcBef>
                <a:spcPts val="600"/>
              </a:spcBef>
              <a:spcAft>
                <a:spcPts val="0"/>
              </a:spcAft>
              <a:buSzPts val="1000"/>
              <a:buChar char="●"/>
            </a:pPr>
            <a:r>
              <a:rPr lang="en"/>
              <a:t>Secure mechanism for holding sensitive data e.g.</a:t>
            </a:r>
            <a:endParaRPr/>
          </a:p>
          <a:p>
            <a:pPr indent="-292100" lvl="1" marL="914400" rtl="0">
              <a:spcBef>
                <a:spcPts val="0"/>
              </a:spcBef>
              <a:spcAft>
                <a:spcPts val="0"/>
              </a:spcAft>
              <a:buSzPts val="1000"/>
              <a:buChar char="○"/>
            </a:pPr>
            <a:r>
              <a:rPr lang="en"/>
              <a:t>Passwords and credentials</a:t>
            </a:r>
            <a:endParaRPr/>
          </a:p>
          <a:p>
            <a:pPr indent="-292100" lvl="1" marL="914400" rtl="0">
              <a:spcBef>
                <a:spcPts val="0"/>
              </a:spcBef>
              <a:spcAft>
                <a:spcPts val="0"/>
              </a:spcAft>
              <a:buSzPts val="1000"/>
              <a:buChar char="○"/>
            </a:pPr>
            <a:r>
              <a:rPr lang="en"/>
              <a:t>SSH Keys</a:t>
            </a:r>
            <a:endParaRPr/>
          </a:p>
          <a:p>
            <a:pPr indent="-292100" lvl="1" marL="914400" rtl="0">
              <a:spcBef>
                <a:spcPts val="0"/>
              </a:spcBef>
              <a:spcAft>
                <a:spcPts val="0"/>
              </a:spcAft>
              <a:buSzPts val="1000"/>
              <a:buChar char="○"/>
            </a:pPr>
            <a:r>
              <a:rPr lang="en"/>
              <a:t>Certificates</a:t>
            </a:r>
            <a:endParaRPr/>
          </a:p>
          <a:p>
            <a:pPr indent="-292100" lvl="0" marL="457200" rtl="0">
              <a:spcBef>
                <a:spcPts val="1000"/>
              </a:spcBef>
              <a:spcAft>
                <a:spcPts val="0"/>
              </a:spcAft>
              <a:buSzPts val="1000"/>
              <a:buChar char="●"/>
            </a:pPr>
            <a:r>
              <a:rPr lang="en"/>
              <a:t>Secrets are made available as</a:t>
            </a:r>
            <a:endParaRPr/>
          </a:p>
          <a:p>
            <a:pPr indent="-292100" lvl="1" marL="914400" rtl="0">
              <a:spcBef>
                <a:spcPts val="0"/>
              </a:spcBef>
              <a:spcAft>
                <a:spcPts val="0"/>
              </a:spcAft>
              <a:buSzPts val="1000"/>
              <a:buChar char="○"/>
            </a:pPr>
            <a:r>
              <a:rPr lang="en"/>
              <a:t>Environment variables</a:t>
            </a:r>
            <a:endParaRPr/>
          </a:p>
          <a:p>
            <a:pPr indent="-292100" lvl="1" marL="914400" rtl="0">
              <a:spcBef>
                <a:spcPts val="0"/>
              </a:spcBef>
              <a:spcAft>
                <a:spcPts val="0"/>
              </a:spcAft>
              <a:buSzPts val="1000"/>
              <a:buChar char="○"/>
            </a:pPr>
            <a:r>
              <a:rPr lang="en"/>
              <a:t>Volume mounts</a:t>
            </a:r>
            <a:endParaRPr/>
          </a:p>
          <a:p>
            <a:pPr indent="-292100" lvl="1" marL="914400" rtl="0">
              <a:spcBef>
                <a:spcPts val="0"/>
              </a:spcBef>
              <a:spcAft>
                <a:spcPts val="0"/>
              </a:spcAft>
              <a:buSzPts val="1000"/>
              <a:buChar char="○"/>
            </a:pPr>
            <a:r>
              <a:rPr lang="en"/>
              <a:t>Interaction with external systems</a:t>
            </a:r>
            <a:endParaRPr/>
          </a:p>
          <a:p>
            <a:pPr indent="-292100" lvl="0" marL="457200" rtl="0">
              <a:spcBef>
                <a:spcPts val="1000"/>
              </a:spcBef>
              <a:spcAft>
                <a:spcPts val="0"/>
              </a:spcAft>
              <a:buSzPts val="1000"/>
              <a:buChar char="●"/>
            </a:pPr>
            <a:r>
              <a:rPr lang="en"/>
              <a:t>Encrypted in transit and at Rest</a:t>
            </a:r>
            <a:endParaRPr/>
          </a:p>
          <a:p>
            <a:pPr indent="-292100" lvl="0" marL="457200" rtl="0">
              <a:spcBef>
                <a:spcPts val="1000"/>
              </a:spcBef>
              <a:spcAft>
                <a:spcPts val="0"/>
              </a:spcAft>
              <a:buSzPts val="1000"/>
              <a:buChar char="●"/>
            </a:pPr>
            <a:r>
              <a:rPr lang="en"/>
              <a:t>Never rest on the nodes</a:t>
            </a:r>
            <a:endParaRPr/>
          </a:p>
          <a:p>
            <a:pPr indent="0" lvl="0" marL="0" rtl="0">
              <a:spcBef>
                <a:spcPts val="0"/>
              </a:spcBef>
              <a:spcAft>
                <a:spcPts val="0"/>
              </a:spcAft>
              <a:buNone/>
            </a:pPr>
            <a:r>
              <a:t/>
            </a:r>
            <a:endParaRPr/>
          </a:p>
        </p:txBody>
      </p:sp>
      <p:sp>
        <p:nvSpPr>
          <p:cNvPr id="5249" name="Google Shape;5249;p30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50" name="Google Shape;5250;p30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SECRET MANAGEMENT</a:t>
            </a:r>
            <a:endParaRPr/>
          </a:p>
        </p:txBody>
      </p:sp>
      <p:sp>
        <p:nvSpPr>
          <p:cNvPr id="5251" name="Google Shape;5251;p308"/>
          <p:cNvSpPr/>
          <p:nvPr/>
        </p:nvSpPr>
        <p:spPr>
          <a:xfrm>
            <a:off x="5863175" y="3464450"/>
            <a:ext cx="735600" cy="678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Container</a:t>
            </a:r>
            <a:endParaRPr sz="700">
              <a:solidFill>
                <a:srgbClr val="FFFFFF"/>
              </a:solidFill>
              <a:latin typeface="Proxima Nova"/>
              <a:ea typeface="Proxima Nova"/>
              <a:cs typeface="Proxima Nova"/>
              <a:sym typeface="Proxima Nova"/>
            </a:endParaRPr>
          </a:p>
        </p:txBody>
      </p:sp>
      <p:sp>
        <p:nvSpPr>
          <p:cNvPr id="5252" name="Google Shape;5252;p308"/>
          <p:cNvSpPr/>
          <p:nvPr/>
        </p:nvSpPr>
        <p:spPr>
          <a:xfrm>
            <a:off x="5939375" y="1899675"/>
            <a:ext cx="1857900" cy="4698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     Distributed Store</a:t>
            </a:r>
            <a:endParaRPr sz="1200">
              <a:solidFill>
                <a:srgbClr val="FFFFFF"/>
              </a:solidFill>
              <a:latin typeface="Proxima Nova"/>
              <a:ea typeface="Proxima Nova"/>
              <a:cs typeface="Proxima Nova"/>
              <a:sym typeface="Proxima Nova"/>
            </a:endParaRPr>
          </a:p>
        </p:txBody>
      </p:sp>
      <p:pic>
        <p:nvPicPr>
          <p:cNvPr id="5253" name="Google Shape;5253;p308"/>
          <p:cNvPicPr preferRelativeResize="0"/>
          <p:nvPr/>
        </p:nvPicPr>
        <p:blipFill>
          <a:blip r:embed="rId3">
            <a:alphaModFix/>
          </a:blip>
          <a:stretch>
            <a:fillRect/>
          </a:stretch>
        </p:blipFill>
        <p:spPr>
          <a:xfrm>
            <a:off x="6144483" y="2022595"/>
            <a:ext cx="162625" cy="212025"/>
          </a:xfrm>
          <a:prstGeom prst="rect">
            <a:avLst/>
          </a:prstGeom>
          <a:noFill/>
          <a:ln>
            <a:noFill/>
          </a:ln>
        </p:spPr>
      </p:pic>
      <p:sp>
        <p:nvSpPr>
          <p:cNvPr id="5254" name="Google Shape;5254;p308"/>
          <p:cNvSpPr/>
          <p:nvPr/>
        </p:nvSpPr>
        <p:spPr>
          <a:xfrm>
            <a:off x="7234420" y="3464450"/>
            <a:ext cx="735600" cy="678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Container</a:t>
            </a:r>
            <a:endParaRPr sz="700">
              <a:solidFill>
                <a:srgbClr val="FFFFFF"/>
              </a:solidFill>
              <a:latin typeface="Proxima Nova"/>
              <a:ea typeface="Proxima Nova"/>
              <a:cs typeface="Proxima Nova"/>
              <a:sym typeface="Proxima Nova"/>
            </a:endParaRPr>
          </a:p>
        </p:txBody>
      </p:sp>
      <p:grpSp>
        <p:nvGrpSpPr>
          <p:cNvPr id="5255" name="Google Shape;5255;p308"/>
          <p:cNvGrpSpPr/>
          <p:nvPr/>
        </p:nvGrpSpPr>
        <p:grpSpPr>
          <a:xfrm>
            <a:off x="6090156" y="3746567"/>
            <a:ext cx="291514" cy="291514"/>
            <a:chOff x="6435349" y="135573"/>
            <a:chExt cx="1209600" cy="1209600"/>
          </a:xfrm>
        </p:grpSpPr>
        <p:sp>
          <p:nvSpPr>
            <p:cNvPr id="5256" name="Google Shape;5256;p308"/>
            <p:cNvSpPr/>
            <p:nvPr/>
          </p:nvSpPr>
          <p:spPr>
            <a:xfrm>
              <a:off x="6435349" y="135573"/>
              <a:ext cx="1209600" cy="1209600"/>
            </a:xfrm>
            <a:prstGeom prst="rect">
              <a:avLst/>
            </a:prstGeom>
            <a:solidFill>
              <a:srgbClr val="E687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57" name="Google Shape;5257;p308"/>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cxnSp>
        <p:nvCxnSpPr>
          <p:cNvPr id="5258" name="Google Shape;5258;p308"/>
          <p:cNvCxnSpPr>
            <a:stCxn id="5251" idx="0"/>
          </p:cNvCxnSpPr>
          <p:nvPr/>
        </p:nvCxnSpPr>
        <p:spPr>
          <a:xfrm rot="-5400000">
            <a:off x="5893625" y="2709200"/>
            <a:ext cx="1092600" cy="41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5259" name="Google Shape;5259;p308"/>
          <p:cNvCxnSpPr>
            <a:endCxn id="5254" idx="0"/>
          </p:cNvCxnSpPr>
          <p:nvPr/>
        </p:nvCxnSpPr>
        <p:spPr>
          <a:xfrm flipH="1" rot="-5400000">
            <a:off x="6858520" y="2720750"/>
            <a:ext cx="1100400" cy="387000"/>
          </a:xfrm>
          <a:prstGeom prst="bentConnector3">
            <a:avLst>
              <a:gd fmla="val 50000" name="adj1"/>
            </a:avLst>
          </a:prstGeom>
          <a:noFill/>
          <a:ln cap="flat" cmpd="sng" w="9525">
            <a:solidFill>
              <a:schemeClr val="dk2"/>
            </a:solidFill>
            <a:prstDash val="solid"/>
            <a:round/>
            <a:headEnd len="med" w="med" type="none"/>
            <a:tailEnd len="med" w="med" type="none"/>
          </a:ln>
        </p:spPr>
      </p:cxnSp>
      <p:grpSp>
        <p:nvGrpSpPr>
          <p:cNvPr id="5260" name="Google Shape;5260;p308"/>
          <p:cNvGrpSpPr/>
          <p:nvPr/>
        </p:nvGrpSpPr>
        <p:grpSpPr>
          <a:xfrm>
            <a:off x="6553127" y="2279006"/>
            <a:ext cx="176714" cy="178645"/>
            <a:chOff x="6738377" y="933002"/>
            <a:chExt cx="250800" cy="250800"/>
          </a:xfrm>
        </p:grpSpPr>
        <p:sp>
          <p:nvSpPr>
            <p:cNvPr id="5261" name="Google Shape;5261;p308"/>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62" name="Google Shape;5262;p308"/>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5263" name="Google Shape;5263;p308"/>
          <p:cNvGrpSpPr/>
          <p:nvPr/>
        </p:nvGrpSpPr>
        <p:grpSpPr>
          <a:xfrm>
            <a:off x="7127475" y="2279006"/>
            <a:ext cx="176714" cy="178645"/>
            <a:chOff x="6738377" y="933002"/>
            <a:chExt cx="250800" cy="250800"/>
          </a:xfrm>
        </p:grpSpPr>
        <p:sp>
          <p:nvSpPr>
            <p:cNvPr id="5264" name="Google Shape;5264;p308"/>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65" name="Google Shape;5265;p308"/>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5266" name="Google Shape;5266;p308"/>
          <p:cNvGrpSpPr/>
          <p:nvPr/>
        </p:nvGrpSpPr>
        <p:grpSpPr>
          <a:xfrm>
            <a:off x="6142615" y="3373281"/>
            <a:ext cx="176714" cy="178645"/>
            <a:chOff x="6738377" y="933002"/>
            <a:chExt cx="250800" cy="250800"/>
          </a:xfrm>
        </p:grpSpPr>
        <p:sp>
          <p:nvSpPr>
            <p:cNvPr id="5267" name="Google Shape;5267;p308"/>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68" name="Google Shape;5268;p308"/>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5269" name="Google Shape;5269;p308"/>
          <p:cNvGrpSpPr/>
          <p:nvPr/>
        </p:nvGrpSpPr>
        <p:grpSpPr>
          <a:xfrm>
            <a:off x="7513862" y="3373281"/>
            <a:ext cx="176714" cy="178645"/>
            <a:chOff x="6738377" y="933002"/>
            <a:chExt cx="250800" cy="250800"/>
          </a:xfrm>
        </p:grpSpPr>
        <p:sp>
          <p:nvSpPr>
            <p:cNvPr id="5270" name="Google Shape;5270;p308"/>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71" name="Google Shape;5271;p308"/>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5272" name="Google Shape;5272;p308"/>
          <p:cNvGrpSpPr/>
          <p:nvPr/>
        </p:nvGrpSpPr>
        <p:grpSpPr>
          <a:xfrm>
            <a:off x="7456456" y="3755418"/>
            <a:ext cx="291514" cy="291514"/>
            <a:chOff x="6435349" y="135573"/>
            <a:chExt cx="1209600" cy="1209600"/>
          </a:xfrm>
        </p:grpSpPr>
        <p:sp>
          <p:nvSpPr>
            <p:cNvPr id="5273" name="Google Shape;5273;p308"/>
            <p:cNvSpPr/>
            <p:nvPr/>
          </p:nvSpPr>
          <p:spPr>
            <a:xfrm>
              <a:off x="6435349" y="135573"/>
              <a:ext cx="1209600" cy="1209600"/>
            </a:xfrm>
            <a:prstGeom prst="rect">
              <a:avLst/>
            </a:prstGeom>
            <a:solidFill>
              <a:srgbClr val="81BC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74" name="Google Shape;5274;p308"/>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grpSp>
        <p:nvGrpSpPr>
          <p:cNvPr id="5275" name="Google Shape;5275;p308"/>
          <p:cNvGrpSpPr/>
          <p:nvPr/>
        </p:nvGrpSpPr>
        <p:grpSpPr>
          <a:xfrm>
            <a:off x="7310679" y="2827640"/>
            <a:ext cx="178658" cy="178658"/>
            <a:chOff x="6435349" y="135573"/>
            <a:chExt cx="1209600" cy="1209600"/>
          </a:xfrm>
        </p:grpSpPr>
        <p:sp>
          <p:nvSpPr>
            <p:cNvPr id="5276" name="Google Shape;5276;p308"/>
            <p:cNvSpPr/>
            <p:nvPr/>
          </p:nvSpPr>
          <p:spPr>
            <a:xfrm>
              <a:off x="6435349" y="135573"/>
              <a:ext cx="1209600" cy="1209600"/>
            </a:xfrm>
            <a:prstGeom prst="rect">
              <a:avLst/>
            </a:prstGeom>
            <a:solidFill>
              <a:srgbClr val="81BC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77" name="Google Shape;5277;p308"/>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grpSp>
        <p:nvGrpSpPr>
          <p:cNvPr id="5278" name="Google Shape;5278;p308"/>
          <p:cNvGrpSpPr/>
          <p:nvPr/>
        </p:nvGrpSpPr>
        <p:grpSpPr>
          <a:xfrm>
            <a:off x="6351234" y="2827639"/>
            <a:ext cx="178658" cy="178658"/>
            <a:chOff x="6435349" y="135573"/>
            <a:chExt cx="1209600" cy="1209600"/>
          </a:xfrm>
        </p:grpSpPr>
        <p:sp>
          <p:nvSpPr>
            <p:cNvPr id="5279" name="Google Shape;5279;p308"/>
            <p:cNvSpPr/>
            <p:nvPr/>
          </p:nvSpPr>
          <p:spPr>
            <a:xfrm>
              <a:off x="6435349" y="135573"/>
              <a:ext cx="1209600" cy="1209600"/>
            </a:xfrm>
            <a:prstGeom prst="rect">
              <a:avLst/>
            </a:prstGeom>
            <a:solidFill>
              <a:srgbClr val="E687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80" name="Google Shape;5280;p308"/>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sp>
        <p:nvSpPr>
          <p:cNvPr id="5281" name="Google Shape;5281;p308"/>
          <p:cNvSpPr txBox="1"/>
          <p:nvPr>
            <p:ph type="title"/>
          </p:nvPr>
        </p:nvSpPr>
        <p:spPr>
          <a:xfrm>
            <a:off x="7246800" y="273875"/>
            <a:ext cx="15240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CONFIDENTIALITY</a:t>
            </a:r>
            <a:endParaRPr b="1" sz="12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5" name="Shape 5285"/>
        <p:cNvGrpSpPr/>
        <p:nvPr/>
      </p:nvGrpSpPr>
      <p:grpSpPr>
        <a:xfrm>
          <a:off x="0" y="0"/>
          <a:ext cx="0" cy="0"/>
          <a:chOff x="0" y="0"/>
          <a:chExt cx="0" cy="0"/>
        </a:xfrm>
      </p:grpSpPr>
      <p:sp>
        <p:nvSpPr>
          <p:cNvPr id="5286" name="Google Shape;5286;p30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87" name="Google Shape;5287;p309"/>
          <p:cNvSpPr txBox="1"/>
          <p:nvPr>
            <p:ph idx="1" type="body"/>
          </p:nvPr>
        </p:nvSpPr>
        <p:spPr>
          <a:xfrm>
            <a:off x="826700" y="1390550"/>
            <a:ext cx="7490700" cy="2880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600"/>
              <a:t>Typically it’s expected that quotas would be applied by platform administrators</a:t>
            </a:r>
            <a:endParaRPr sz="1600"/>
          </a:p>
          <a:p>
            <a:pPr indent="-330200" lvl="0" marL="457200" rtl="0">
              <a:spcBef>
                <a:spcPts val="600"/>
              </a:spcBef>
              <a:spcAft>
                <a:spcPts val="0"/>
              </a:spcAft>
              <a:buSzPts val="1600"/>
              <a:buChar char="●"/>
            </a:pPr>
            <a:r>
              <a:rPr lang="en" sz="1600"/>
              <a:t>CPU - limit total CPU available across all containers</a:t>
            </a:r>
            <a:endParaRPr sz="1600"/>
          </a:p>
          <a:p>
            <a:pPr indent="-330200" lvl="0" marL="457200" rtl="0">
              <a:spcBef>
                <a:spcPts val="0"/>
              </a:spcBef>
              <a:spcAft>
                <a:spcPts val="0"/>
              </a:spcAft>
              <a:buSzPts val="1600"/>
              <a:buChar char="●"/>
            </a:pPr>
            <a:r>
              <a:rPr lang="en" sz="1600"/>
              <a:t>Memory - limit total amount of memory available across all containers</a:t>
            </a:r>
            <a:endParaRPr sz="1600"/>
          </a:p>
          <a:p>
            <a:pPr indent="-330200" lvl="0" marL="457200" rtl="0">
              <a:spcBef>
                <a:spcPts val="0"/>
              </a:spcBef>
              <a:spcAft>
                <a:spcPts val="0"/>
              </a:spcAft>
              <a:buSzPts val="1600"/>
              <a:buChar char="●"/>
            </a:pPr>
            <a:r>
              <a:rPr lang="en" sz="1600"/>
              <a:t>Pods - limit the total number of Pods (includes number of replicas, these are Pods too)</a:t>
            </a:r>
            <a:endParaRPr sz="1600"/>
          </a:p>
          <a:p>
            <a:pPr indent="-330200" lvl="0" marL="457200" rtl="0">
              <a:spcBef>
                <a:spcPts val="0"/>
              </a:spcBef>
              <a:spcAft>
                <a:spcPts val="0"/>
              </a:spcAft>
              <a:buSzPts val="1600"/>
              <a:buChar char="●"/>
            </a:pPr>
            <a:r>
              <a:rPr lang="en" sz="1600"/>
              <a:t>Replication Controllers - limit the total number of Replication Controllers</a:t>
            </a:r>
            <a:endParaRPr sz="1600"/>
          </a:p>
          <a:p>
            <a:pPr indent="-330200" lvl="0" marL="457200" rtl="0">
              <a:spcBef>
                <a:spcPts val="0"/>
              </a:spcBef>
              <a:spcAft>
                <a:spcPts val="0"/>
              </a:spcAft>
              <a:buSzPts val="1600"/>
              <a:buChar char="●"/>
            </a:pPr>
            <a:r>
              <a:rPr lang="en" sz="1600"/>
              <a:t>Services - limit the total number of Services</a:t>
            </a:r>
            <a:endParaRPr sz="1600"/>
          </a:p>
          <a:p>
            <a:pPr indent="-330200" lvl="0" marL="457200" rtl="0">
              <a:spcBef>
                <a:spcPts val="0"/>
              </a:spcBef>
              <a:spcAft>
                <a:spcPts val="0"/>
              </a:spcAft>
              <a:buSzPts val="1600"/>
              <a:buChar char="●"/>
            </a:pPr>
            <a:r>
              <a:rPr lang="en" sz="1600"/>
              <a:t>Secrets - limit the total number of Secrets</a:t>
            </a:r>
            <a:endParaRPr sz="1600"/>
          </a:p>
          <a:p>
            <a:pPr indent="-330200" lvl="0" marL="457200" rtl="0">
              <a:spcBef>
                <a:spcPts val="0"/>
              </a:spcBef>
              <a:spcAft>
                <a:spcPts val="0"/>
              </a:spcAft>
              <a:buSzPts val="1600"/>
              <a:buChar char="●"/>
            </a:pPr>
            <a:r>
              <a:rPr lang="en" sz="1600"/>
              <a:t>PersistentVolumeClaims - limit the total number of PVCs</a:t>
            </a:r>
            <a:endParaRPr sz="1600"/>
          </a:p>
        </p:txBody>
      </p:sp>
      <p:sp>
        <p:nvSpPr>
          <p:cNvPr id="5288" name="Google Shape;5288;p30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Quotas - Project Level</a:t>
            </a:r>
            <a:endParaRPr/>
          </a:p>
        </p:txBody>
      </p:sp>
      <p:sp>
        <p:nvSpPr>
          <p:cNvPr id="5289" name="Google Shape;5289;p309"/>
          <p:cNvSpPr txBox="1"/>
          <p:nvPr>
            <p:ph idx="4294967295" type="subTitle"/>
          </p:nvPr>
        </p:nvSpPr>
        <p:spPr>
          <a:xfrm>
            <a:off x="826650" y="929775"/>
            <a:ext cx="7490700" cy="656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Define and enforce hard resource limits for a given project</a:t>
            </a:r>
            <a:endParaRPr/>
          </a:p>
        </p:txBody>
      </p:sp>
      <p:sp>
        <p:nvSpPr>
          <p:cNvPr id="5290" name="Google Shape;5290;p309"/>
          <p:cNvSpPr txBox="1"/>
          <p:nvPr>
            <p:ph type="title"/>
          </p:nvPr>
        </p:nvSpPr>
        <p:spPr>
          <a:xfrm>
            <a:off x="7246800" y="273875"/>
            <a:ext cx="15240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AVAILABILITY</a:t>
            </a:r>
            <a:endParaRPr b="1" sz="12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4" name="Shape 5294"/>
        <p:cNvGrpSpPr/>
        <p:nvPr/>
      </p:nvGrpSpPr>
      <p:grpSpPr>
        <a:xfrm>
          <a:off x="0" y="0"/>
          <a:ext cx="0" cy="0"/>
          <a:chOff x="0" y="0"/>
          <a:chExt cx="0" cy="0"/>
        </a:xfrm>
      </p:grpSpPr>
      <p:sp>
        <p:nvSpPr>
          <p:cNvPr id="5295" name="Google Shape;5295;p31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96" name="Google Shape;5296;p310"/>
          <p:cNvSpPr txBox="1"/>
          <p:nvPr>
            <p:ph idx="1" type="body"/>
          </p:nvPr>
        </p:nvSpPr>
        <p:spPr>
          <a:xfrm>
            <a:off x="826700" y="1390550"/>
            <a:ext cx="7490700" cy="2880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rgbClr val="000000"/>
              </a:buClr>
              <a:buSzPts val="1100"/>
              <a:buFont typeface="Arial"/>
              <a:buNone/>
            </a:pPr>
            <a:r>
              <a:rPr lang="en" sz="1300"/>
              <a:t>Resource Limits can be applied by Project users with edit privileges</a:t>
            </a:r>
            <a:endParaRPr sz="1300"/>
          </a:p>
          <a:p>
            <a:pPr indent="0" lvl="0" marL="0" rtl="0">
              <a:spcBef>
                <a:spcPts val="600"/>
              </a:spcBef>
              <a:spcAft>
                <a:spcPts val="0"/>
              </a:spcAft>
              <a:buClr>
                <a:srgbClr val="000000"/>
              </a:buClr>
              <a:buSzPts val="1100"/>
              <a:buFont typeface="Arial"/>
              <a:buNone/>
            </a:pPr>
            <a:r>
              <a:rPr lang="en" sz="1300"/>
              <a:t>Applied to specific Containers</a:t>
            </a:r>
            <a:endParaRPr sz="1300"/>
          </a:p>
          <a:p>
            <a:pPr indent="0" lvl="0" marL="0" rtl="0">
              <a:spcBef>
                <a:spcPts val="600"/>
              </a:spcBef>
              <a:spcAft>
                <a:spcPts val="0"/>
              </a:spcAft>
              <a:buClr>
                <a:srgbClr val="000000"/>
              </a:buClr>
              <a:buSzPts val="1100"/>
              <a:buFont typeface="Arial"/>
              <a:buNone/>
            </a:pPr>
            <a:r>
              <a:rPr lang="en" sz="1300"/>
              <a:t>Used to assist the scheduler and ensure required performance</a:t>
            </a:r>
            <a:endParaRPr sz="1300"/>
          </a:p>
          <a:p>
            <a:pPr indent="0" lvl="0" marL="0" rtl="0">
              <a:spcBef>
                <a:spcPts val="600"/>
              </a:spcBef>
              <a:spcAft>
                <a:spcPts val="0"/>
              </a:spcAft>
              <a:buClr>
                <a:srgbClr val="000000"/>
              </a:buClr>
              <a:buSzPts val="1100"/>
              <a:buFont typeface="Arial"/>
              <a:buNone/>
            </a:pPr>
            <a:r>
              <a:rPr lang="en" sz="1300"/>
              <a:t>Compute resources can be classified as:</a:t>
            </a:r>
            <a:endParaRPr sz="1300"/>
          </a:p>
          <a:p>
            <a:pPr indent="-311150" lvl="0" marL="457200" rtl="0">
              <a:spcBef>
                <a:spcPts val="600"/>
              </a:spcBef>
              <a:spcAft>
                <a:spcPts val="0"/>
              </a:spcAft>
              <a:buSzPts val="1300"/>
              <a:buChar char="●"/>
            </a:pPr>
            <a:r>
              <a:rPr b="1" lang="en" sz="1300"/>
              <a:t>Requested</a:t>
            </a:r>
            <a:r>
              <a:rPr lang="en" sz="1300"/>
              <a:t> - the minimum amount of resources the container may consume</a:t>
            </a:r>
            <a:endParaRPr sz="1300"/>
          </a:p>
          <a:p>
            <a:pPr indent="-311150" lvl="1" marL="914400" rtl="0">
              <a:spcBef>
                <a:spcPts val="0"/>
              </a:spcBef>
              <a:spcAft>
                <a:spcPts val="0"/>
              </a:spcAft>
              <a:buSzPts val="1300"/>
              <a:buChar char="○"/>
            </a:pPr>
            <a:r>
              <a:rPr lang="en" sz="1300"/>
              <a:t>If available the container may consume more resources</a:t>
            </a:r>
            <a:endParaRPr sz="1300"/>
          </a:p>
          <a:p>
            <a:pPr indent="-311150" lvl="1" marL="914400" rtl="0">
              <a:spcBef>
                <a:spcPts val="0"/>
              </a:spcBef>
              <a:spcAft>
                <a:spcPts val="0"/>
              </a:spcAft>
              <a:buSzPts val="1300"/>
              <a:buChar char="○"/>
            </a:pPr>
            <a:r>
              <a:rPr lang="en" sz="1300"/>
              <a:t>Requests are used to distribute available CPU to all containers on host</a:t>
            </a:r>
            <a:endParaRPr sz="1300"/>
          </a:p>
          <a:p>
            <a:pPr indent="-311150" lvl="0" marL="457200" rtl="0">
              <a:spcBef>
                <a:spcPts val="0"/>
              </a:spcBef>
              <a:spcAft>
                <a:spcPts val="0"/>
              </a:spcAft>
              <a:buSzPts val="1300"/>
              <a:buChar char="●"/>
            </a:pPr>
            <a:r>
              <a:rPr b="1" lang="en" sz="1300"/>
              <a:t>Allocated</a:t>
            </a:r>
            <a:r>
              <a:rPr lang="en" sz="1300"/>
              <a:t> - the amount of resources actually being consumed</a:t>
            </a:r>
            <a:endParaRPr sz="1300"/>
          </a:p>
          <a:p>
            <a:pPr indent="-311150" lvl="0" marL="457200" rtl="0">
              <a:spcBef>
                <a:spcPts val="0"/>
              </a:spcBef>
              <a:spcAft>
                <a:spcPts val="0"/>
              </a:spcAft>
              <a:buSzPts val="1300"/>
              <a:buChar char="●"/>
            </a:pPr>
            <a:r>
              <a:rPr b="1" lang="en" sz="1300"/>
              <a:t>Limit</a:t>
            </a:r>
            <a:r>
              <a:rPr lang="en" sz="1300"/>
              <a:t> - the maximum amount of resources that could be allocated</a:t>
            </a:r>
            <a:endParaRPr sz="1300"/>
          </a:p>
          <a:p>
            <a:pPr indent="0" lvl="0" marL="0" rtl="0">
              <a:spcBef>
                <a:spcPts val="600"/>
              </a:spcBef>
              <a:spcAft>
                <a:spcPts val="0"/>
              </a:spcAft>
              <a:buSzPts val="1100"/>
              <a:buNone/>
            </a:pPr>
            <a:r>
              <a:rPr b="1" lang="en" sz="1300"/>
              <a:t>Requested</a:t>
            </a:r>
            <a:r>
              <a:rPr lang="en" sz="1300"/>
              <a:t> figure counts to quota</a:t>
            </a:r>
            <a:endParaRPr sz="1600"/>
          </a:p>
        </p:txBody>
      </p:sp>
      <p:sp>
        <p:nvSpPr>
          <p:cNvPr id="5297" name="Google Shape;5297;p31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Resource Limit</a:t>
            </a:r>
            <a:r>
              <a:rPr lang="en"/>
              <a:t> - Pod Level</a:t>
            </a:r>
            <a:endParaRPr/>
          </a:p>
        </p:txBody>
      </p:sp>
      <p:sp>
        <p:nvSpPr>
          <p:cNvPr id="5298" name="Google Shape;5298;p310"/>
          <p:cNvSpPr txBox="1"/>
          <p:nvPr>
            <p:ph idx="4294967295" type="subTitle"/>
          </p:nvPr>
        </p:nvSpPr>
        <p:spPr>
          <a:xfrm>
            <a:off x="826650" y="1005975"/>
            <a:ext cx="7490700" cy="430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t>You can specify CPU or Memory for a Pod</a:t>
            </a:r>
            <a:endParaRPr/>
          </a:p>
        </p:txBody>
      </p:sp>
      <p:sp>
        <p:nvSpPr>
          <p:cNvPr id="5299" name="Google Shape;5299;p310"/>
          <p:cNvSpPr txBox="1"/>
          <p:nvPr>
            <p:ph type="title"/>
          </p:nvPr>
        </p:nvSpPr>
        <p:spPr>
          <a:xfrm>
            <a:off x="7246800" y="273875"/>
            <a:ext cx="15240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AVAILABILITY</a:t>
            </a:r>
            <a:endParaRPr b="1" sz="12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3" name="Shape 5303"/>
        <p:cNvGrpSpPr/>
        <p:nvPr/>
      </p:nvGrpSpPr>
      <p:grpSpPr>
        <a:xfrm>
          <a:off x="0" y="0"/>
          <a:ext cx="0" cy="0"/>
          <a:chOff x="0" y="0"/>
          <a:chExt cx="0" cy="0"/>
        </a:xfrm>
      </p:grpSpPr>
      <p:sp>
        <p:nvSpPr>
          <p:cNvPr id="5304" name="Google Shape;5304;p31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05" name="Google Shape;5305;p311"/>
          <p:cNvSpPr txBox="1"/>
          <p:nvPr>
            <p:ph idx="1" type="body"/>
          </p:nvPr>
        </p:nvSpPr>
        <p:spPr>
          <a:xfrm>
            <a:off x="826700" y="1786775"/>
            <a:ext cx="7490700" cy="2484000"/>
          </a:xfrm>
          <a:prstGeom prst="rect">
            <a:avLst/>
          </a:prstGeom>
        </p:spPr>
        <p:txBody>
          <a:bodyPr anchorCtr="0" anchor="t" bIns="91425" lIns="91425" spcFirstLastPara="1" rIns="91425" wrap="square" tIns="91425">
            <a:noAutofit/>
          </a:bodyPr>
          <a:lstStyle/>
          <a:p>
            <a:pPr indent="0" lvl="0" marL="0">
              <a:spcBef>
                <a:spcPts val="600"/>
              </a:spcBef>
              <a:spcAft>
                <a:spcPts val="0"/>
              </a:spcAft>
              <a:buClr>
                <a:schemeClr val="dk1"/>
              </a:buClr>
              <a:buSzPts val="1100"/>
              <a:buFont typeface="Arial"/>
              <a:buNone/>
            </a:pPr>
            <a:r>
              <a:rPr lang="en" sz="1700"/>
              <a:t>Resource Limits can be applied by Cluster Administrators</a:t>
            </a:r>
            <a:endParaRPr sz="1700"/>
          </a:p>
          <a:p>
            <a:pPr indent="0" lvl="0" marL="0">
              <a:spcBef>
                <a:spcPts val="600"/>
              </a:spcBef>
              <a:spcAft>
                <a:spcPts val="0"/>
              </a:spcAft>
              <a:buClr>
                <a:schemeClr val="dk1"/>
              </a:buClr>
              <a:buSzPts val="1100"/>
              <a:buFont typeface="Arial"/>
              <a:buNone/>
            </a:pPr>
            <a:r>
              <a:t/>
            </a:r>
            <a:endParaRPr sz="1700"/>
          </a:p>
          <a:p>
            <a:pPr indent="0" lvl="0" marL="0">
              <a:spcBef>
                <a:spcPts val="600"/>
              </a:spcBef>
              <a:spcAft>
                <a:spcPts val="0"/>
              </a:spcAft>
              <a:buClr>
                <a:schemeClr val="dk1"/>
              </a:buClr>
              <a:buSzPts val="1100"/>
              <a:buFont typeface="Arial"/>
              <a:buNone/>
            </a:pPr>
            <a:r>
              <a:rPr lang="en" sz="1700"/>
              <a:t>General limits to apply to Pods and Containers in the target Project</a:t>
            </a:r>
            <a:endParaRPr sz="1700"/>
          </a:p>
          <a:p>
            <a:pPr indent="-292100" lvl="0" marL="457200" rtl="0">
              <a:spcBef>
                <a:spcPts val="600"/>
              </a:spcBef>
              <a:spcAft>
                <a:spcPts val="0"/>
              </a:spcAft>
              <a:buSzPts val="1000"/>
              <a:buChar char="●"/>
            </a:pPr>
            <a:r>
              <a:rPr lang="en" sz="1700"/>
              <a:t>Min - enforces the minimum resource limit (CPU or Memory)</a:t>
            </a:r>
            <a:endParaRPr sz="1700"/>
          </a:p>
          <a:p>
            <a:pPr indent="-292100" lvl="0" marL="457200" rtl="0">
              <a:spcBef>
                <a:spcPts val="0"/>
              </a:spcBef>
              <a:spcAft>
                <a:spcPts val="0"/>
              </a:spcAft>
              <a:buSzPts val="1000"/>
              <a:buChar char="●"/>
            </a:pPr>
            <a:r>
              <a:rPr lang="en" sz="1700"/>
              <a:t>Max - enforces the maximum resource limit (CPU or Memory)</a:t>
            </a:r>
            <a:endParaRPr sz="1700"/>
          </a:p>
          <a:p>
            <a:pPr indent="-292100" lvl="0" marL="457200" rtl="0">
              <a:spcBef>
                <a:spcPts val="0"/>
              </a:spcBef>
              <a:spcAft>
                <a:spcPts val="0"/>
              </a:spcAft>
              <a:buSzPts val="1000"/>
              <a:buChar char="●"/>
            </a:pPr>
            <a:r>
              <a:rPr lang="en" sz="1700"/>
              <a:t>MaxLimitRequestRatio- enforces the maximum ratio between resource max / resource min</a:t>
            </a:r>
            <a:endParaRPr sz="1300"/>
          </a:p>
        </p:txBody>
      </p:sp>
      <p:sp>
        <p:nvSpPr>
          <p:cNvPr id="5306" name="Google Shape;5306;p31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Limit Ranges</a:t>
            </a:r>
            <a:endParaRPr/>
          </a:p>
        </p:txBody>
      </p:sp>
      <p:sp>
        <p:nvSpPr>
          <p:cNvPr id="5307" name="Google Shape;5307;p311"/>
          <p:cNvSpPr txBox="1"/>
          <p:nvPr>
            <p:ph idx="4294967295" type="subTitle"/>
          </p:nvPr>
        </p:nvSpPr>
        <p:spPr>
          <a:xfrm>
            <a:off x="826650" y="1005975"/>
            <a:ext cx="7490700" cy="430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700"/>
              <a:t>Limits provide a mechanism for controlling how Pods and Containers consume quota</a:t>
            </a:r>
            <a:endParaRPr/>
          </a:p>
        </p:txBody>
      </p:sp>
      <p:sp>
        <p:nvSpPr>
          <p:cNvPr id="5308" name="Google Shape;5308;p311"/>
          <p:cNvSpPr txBox="1"/>
          <p:nvPr>
            <p:ph type="title"/>
          </p:nvPr>
        </p:nvSpPr>
        <p:spPr>
          <a:xfrm>
            <a:off x="7246800" y="273875"/>
            <a:ext cx="15240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AVAILABILITY</a:t>
            </a:r>
            <a:endParaRPr b="1" sz="12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2" name="Shape 5312"/>
        <p:cNvGrpSpPr/>
        <p:nvPr/>
      </p:nvGrpSpPr>
      <p:grpSpPr>
        <a:xfrm>
          <a:off x="0" y="0"/>
          <a:ext cx="0" cy="0"/>
          <a:chOff x="0" y="0"/>
          <a:chExt cx="0" cy="0"/>
        </a:xfrm>
      </p:grpSpPr>
      <p:sp>
        <p:nvSpPr>
          <p:cNvPr id="5313" name="Google Shape;5313;p31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14" name="Google Shape;5314;p31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900"/>
              <a:t>Control Image Availability</a:t>
            </a:r>
            <a:endParaRPr/>
          </a:p>
        </p:txBody>
      </p:sp>
      <p:sp>
        <p:nvSpPr>
          <p:cNvPr id="5315" name="Google Shape;5315;p312"/>
          <p:cNvSpPr/>
          <p:nvPr/>
        </p:nvSpPr>
        <p:spPr>
          <a:xfrm>
            <a:off x="2515600" y="1560175"/>
            <a:ext cx="6266400" cy="3077100"/>
          </a:xfrm>
          <a:prstGeom prst="roundRect">
            <a:avLst>
              <a:gd fmla="val 2553" name="adj"/>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Overpass"/>
                <a:ea typeface="Overpass"/>
                <a:cs typeface="Overpass"/>
                <a:sym typeface="Overpass"/>
              </a:rPr>
              <a:t>Organisation</a:t>
            </a:r>
            <a:endParaRPr sz="1200">
              <a:latin typeface="Overpass"/>
              <a:ea typeface="Overpass"/>
              <a:cs typeface="Overpass"/>
              <a:sym typeface="Overpass"/>
            </a:endParaRPr>
          </a:p>
        </p:txBody>
      </p:sp>
      <p:sp>
        <p:nvSpPr>
          <p:cNvPr id="5316" name="Google Shape;5316;p312"/>
          <p:cNvSpPr/>
          <p:nvPr/>
        </p:nvSpPr>
        <p:spPr>
          <a:xfrm>
            <a:off x="4177700" y="2235550"/>
            <a:ext cx="4200000" cy="1965300"/>
          </a:xfrm>
          <a:prstGeom prst="rect">
            <a:avLst/>
          </a:prstGeom>
          <a:no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17" name="Google Shape;5317;p312"/>
          <p:cNvSpPr/>
          <p:nvPr/>
        </p:nvSpPr>
        <p:spPr>
          <a:xfrm>
            <a:off x="5582902" y="2748288"/>
            <a:ext cx="2530200" cy="1317000"/>
          </a:xfrm>
          <a:prstGeom prst="snip1Rect">
            <a:avLst>
              <a:gd fmla="val 9475" name="adj"/>
            </a:avLst>
          </a:prstGeom>
          <a:solidFill>
            <a:srgbClr val="CCCCCC"/>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Overpass"/>
                <a:ea typeface="Overpass"/>
                <a:cs typeface="Overpass"/>
                <a:sym typeface="Overpass"/>
              </a:rPr>
              <a:t>Project</a:t>
            </a:r>
            <a:endParaRPr sz="1000">
              <a:latin typeface="Overpass"/>
              <a:ea typeface="Overpass"/>
              <a:cs typeface="Overpass"/>
              <a:sym typeface="Overpass"/>
            </a:endParaRPr>
          </a:p>
        </p:txBody>
      </p:sp>
      <p:grpSp>
        <p:nvGrpSpPr>
          <p:cNvPr id="5318" name="Google Shape;5318;p312"/>
          <p:cNvGrpSpPr/>
          <p:nvPr/>
        </p:nvGrpSpPr>
        <p:grpSpPr>
          <a:xfrm>
            <a:off x="7251626" y="3293816"/>
            <a:ext cx="543891" cy="543891"/>
            <a:chOff x="5274425" y="2483325"/>
            <a:chExt cx="747000" cy="747000"/>
          </a:xfrm>
        </p:grpSpPr>
        <p:sp>
          <p:nvSpPr>
            <p:cNvPr id="5319" name="Google Shape;5319;p312"/>
            <p:cNvSpPr/>
            <p:nvPr/>
          </p:nvSpPr>
          <p:spPr>
            <a:xfrm>
              <a:off x="5274425" y="2483325"/>
              <a:ext cx="747000" cy="747000"/>
            </a:xfrm>
            <a:prstGeom prst="donut">
              <a:avLst>
                <a:gd fmla="val 10804" name="adj"/>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320" name="Google Shape;5320;p312"/>
            <p:cNvPicPr preferRelativeResize="0"/>
            <p:nvPr/>
          </p:nvPicPr>
          <p:blipFill>
            <a:blip r:embed="rId3">
              <a:alphaModFix/>
            </a:blip>
            <a:stretch>
              <a:fillRect/>
            </a:stretch>
          </p:blipFill>
          <p:spPr>
            <a:xfrm>
              <a:off x="5436425" y="2638120"/>
              <a:ext cx="423000" cy="477302"/>
            </a:xfrm>
            <a:prstGeom prst="rect">
              <a:avLst/>
            </a:prstGeom>
            <a:noFill/>
            <a:ln>
              <a:noFill/>
            </a:ln>
          </p:spPr>
        </p:pic>
      </p:grpSp>
      <p:sp>
        <p:nvSpPr>
          <p:cNvPr id="5321" name="Google Shape;5321;p312"/>
          <p:cNvSpPr/>
          <p:nvPr/>
        </p:nvSpPr>
        <p:spPr>
          <a:xfrm>
            <a:off x="4177700" y="4200575"/>
            <a:ext cx="4200000" cy="2982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verpass"/>
                <a:ea typeface="Overpass"/>
                <a:cs typeface="Overpass"/>
                <a:sym typeface="Overpass"/>
              </a:rPr>
              <a:t>OpenShift Container Platform</a:t>
            </a:r>
            <a:endParaRPr sz="1200">
              <a:latin typeface="Overpass"/>
              <a:ea typeface="Overpass"/>
              <a:cs typeface="Overpass"/>
              <a:sym typeface="Overpass"/>
            </a:endParaRPr>
          </a:p>
        </p:txBody>
      </p:sp>
      <p:sp>
        <p:nvSpPr>
          <p:cNvPr id="5322" name="Google Shape;5322;p312"/>
          <p:cNvSpPr txBox="1"/>
          <p:nvPr/>
        </p:nvSpPr>
        <p:spPr>
          <a:xfrm>
            <a:off x="5640591" y="3542847"/>
            <a:ext cx="879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Project Registry Namespace</a:t>
            </a:r>
            <a:endParaRPr b="1" sz="900">
              <a:latin typeface="Overpass"/>
              <a:ea typeface="Overpass"/>
              <a:cs typeface="Overpass"/>
              <a:sym typeface="Overpass"/>
            </a:endParaRPr>
          </a:p>
        </p:txBody>
      </p:sp>
      <p:sp>
        <p:nvSpPr>
          <p:cNvPr id="5323" name="Google Shape;5323;p312"/>
          <p:cNvSpPr txBox="1"/>
          <p:nvPr/>
        </p:nvSpPr>
        <p:spPr>
          <a:xfrm>
            <a:off x="7083907" y="3807910"/>
            <a:ext cx="879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App Runtime</a:t>
            </a:r>
            <a:endParaRPr b="1" sz="900">
              <a:latin typeface="Overpass"/>
              <a:ea typeface="Overpass"/>
              <a:cs typeface="Overpass"/>
              <a:sym typeface="Overpass"/>
            </a:endParaRPr>
          </a:p>
        </p:txBody>
      </p:sp>
      <p:pic>
        <p:nvPicPr>
          <p:cNvPr id="5324" name="Google Shape;5324;p312"/>
          <p:cNvPicPr preferRelativeResize="0"/>
          <p:nvPr/>
        </p:nvPicPr>
        <p:blipFill>
          <a:blip r:embed="rId4">
            <a:alphaModFix/>
          </a:blip>
          <a:stretch>
            <a:fillRect/>
          </a:stretch>
        </p:blipFill>
        <p:spPr>
          <a:xfrm>
            <a:off x="5908404" y="3139526"/>
            <a:ext cx="343700" cy="412447"/>
          </a:xfrm>
          <a:prstGeom prst="rect">
            <a:avLst/>
          </a:prstGeom>
          <a:noFill/>
          <a:ln>
            <a:noFill/>
          </a:ln>
        </p:spPr>
      </p:pic>
      <p:sp>
        <p:nvSpPr>
          <p:cNvPr id="5325" name="Google Shape;5325;p312"/>
          <p:cNvSpPr txBox="1"/>
          <p:nvPr/>
        </p:nvSpPr>
        <p:spPr>
          <a:xfrm>
            <a:off x="2876341" y="2541324"/>
            <a:ext cx="879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External Shared Registry</a:t>
            </a:r>
            <a:endParaRPr b="1" sz="900">
              <a:latin typeface="Overpass"/>
              <a:ea typeface="Overpass"/>
              <a:cs typeface="Overpass"/>
              <a:sym typeface="Overpass"/>
            </a:endParaRPr>
          </a:p>
        </p:txBody>
      </p:sp>
      <p:pic>
        <p:nvPicPr>
          <p:cNvPr id="5326" name="Google Shape;5326;p312"/>
          <p:cNvPicPr preferRelativeResize="0"/>
          <p:nvPr/>
        </p:nvPicPr>
        <p:blipFill>
          <a:blip r:embed="rId4">
            <a:alphaModFix/>
          </a:blip>
          <a:stretch>
            <a:fillRect/>
          </a:stretch>
        </p:blipFill>
        <p:spPr>
          <a:xfrm>
            <a:off x="3144154" y="2138002"/>
            <a:ext cx="343700" cy="412447"/>
          </a:xfrm>
          <a:prstGeom prst="rect">
            <a:avLst/>
          </a:prstGeom>
          <a:noFill/>
          <a:ln>
            <a:noFill/>
          </a:ln>
        </p:spPr>
      </p:pic>
      <p:sp>
        <p:nvSpPr>
          <p:cNvPr id="5327" name="Google Shape;5327;p312"/>
          <p:cNvSpPr txBox="1"/>
          <p:nvPr/>
        </p:nvSpPr>
        <p:spPr>
          <a:xfrm>
            <a:off x="855591" y="1812554"/>
            <a:ext cx="879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3rd Party External Registry</a:t>
            </a:r>
            <a:endParaRPr b="1" sz="900">
              <a:latin typeface="Overpass"/>
              <a:ea typeface="Overpass"/>
              <a:cs typeface="Overpass"/>
              <a:sym typeface="Overpass"/>
            </a:endParaRPr>
          </a:p>
        </p:txBody>
      </p:sp>
      <p:pic>
        <p:nvPicPr>
          <p:cNvPr id="5328" name="Google Shape;5328;p312"/>
          <p:cNvPicPr preferRelativeResize="0"/>
          <p:nvPr/>
        </p:nvPicPr>
        <p:blipFill>
          <a:blip r:embed="rId4">
            <a:alphaModFix/>
          </a:blip>
          <a:stretch>
            <a:fillRect/>
          </a:stretch>
        </p:blipFill>
        <p:spPr>
          <a:xfrm>
            <a:off x="1123404" y="1409233"/>
            <a:ext cx="343700" cy="412447"/>
          </a:xfrm>
          <a:prstGeom prst="rect">
            <a:avLst/>
          </a:prstGeom>
          <a:noFill/>
          <a:ln>
            <a:noFill/>
          </a:ln>
        </p:spPr>
      </p:pic>
      <p:sp>
        <p:nvSpPr>
          <p:cNvPr id="5329" name="Google Shape;5329;p312"/>
          <p:cNvSpPr txBox="1"/>
          <p:nvPr/>
        </p:nvSpPr>
        <p:spPr>
          <a:xfrm>
            <a:off x="4345191" y="2769617"/>
            <a:ext cx="879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Internal Shared Registry</a:t>
            </a:r>
            <a:endParaRPr b="1" sz="900">
              <a:latin typeface="Overpass"/>
              <a:ea typeface="Overpass"/>
              <a:cs typeface="Overpass"/>
              <a:sym typeface="Overpass"/>
            </a:endParaRPr>
          </a:p>
        </p:txBody>
      </p:sp>
      <p:pic>
        <p:nvPicPr>
          <p:cNvPr id="5330" name="Google Shape;5330;p312"/>
          <p:cNvPicPr preferRelativeResize="0"/>
          <p:nvPr/>
        </p:nvPicPr>
        <p:blipFill>
          <a:blip r:embed="rId4">
            <a:alphaModFix/>
          </a:blip>
          <a:stretch>
            <a:fillRect/>
          </a:stretch>
        </p:blipFill>
        <p:spPr>
          <a:xfrm>
            <a:off x="4613004" y="2442495"/>
            <a:ext cx="343700" cy="412447"/>
          </a:xfrm>
          <a:prstGeom prst="rect">
            <a:avLst/>
          </a:prstGeom>
          <a:noFill/>
          <a:ln>
            <a:noFill/>
          </a:ln>
        </p:spPr>
      </p:pic>
      <p:sp>
        <p:nvSpPr>
          <p:cNvPr id="5331" name="Google Shape;5331;p312"/>
          <p:cNvSpPr/>
          <p:nvPr/>
        </p:nvSpPr>
        <p:spPr>
          <a:xfrm>
            <a:off x="1390150" y="1222595"/>
            <a:ext cx="343800" cy="343800"/>
          </a:xfrm>
          <a:prstGeom prst="ellipse">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4</a:t>
            </a:r>
            <a:endParaRPr sz="1200">
              <a:latin typeface="Overpass"/>
              <a:ea typeface="Overpass"/>
              <a:cs typeface="Overpass"/>
              <a:sym typeface="Overpass"/>
            </a:endParaRPr>
          </a:p>
        </p:txBody>
      </p:sp>
      <p:sp>
        <p:nvSpPr>
          <p:cNvPr id="5332" name="Google Shape;5332;p312"/>
          <p:cNvSpPr/>
          <p:nvPr/>
        </p:nvSpPr>
        <p:spPr>
          <a:xfrm>
            <a:off x="3341825" y="1971705"/>
            <a:ext cx="343800" cy="343800"/>
          </a:xfrm>
          <a:prstGeom prst="ellipse">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3</a:t>
            </a:r>
            <a:endParaRPr sz="1200">
              <a:latin typeface="Overpass"/>
              <a:ea typeface="Overpass"/>
              <a:cs typeface="Overpass"/>
              <a:sym typeface="Overpass"/>
            </a:endParaRPr>
          </a:p>
        </p:txBody>
      </p:sp>
      <p:sp>
        <p:nvSpPr>
          <p:cNvPr id="5333" name="Google Shape;5333;p312"/>
          <p:cNvSpPr/>
          <p:nvPr/>
        </p:nvSpPr>
        <p:spPr>
          <a:xfrm>
            <a:off x="6176100" y="2955375"/>
            <a:ext cx="343800" cy="343800"/>
          </a:xfrm>
          <a:prstGeom prst="ellipse">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1</a:t>
            </a:r>
            <a:endParaRPr sz="1200">
              <a:latin typeface="Overpass"/>
              <a:ea typeface="Overpass"/>
              <a:cs typeface="Overpass"/>
              <a:sym typeface="Overpass"/>
            </a:endParaRPr>
          </a:p>
        </p:txBody>
      </p:sp>
      <p:cxnSp>
        <p:nvCxnSpPr>
          <p:cNvPr id="5334" name="Google Shape;5334;p312"/>
          <p:cNvCxnSpPr>
            <a:stCxn id="5319" idx="0"/>
            <a:endCxn id="5333" idx="6"/>
          </p:cNvCxnSpPr>
          <p:nvPr/>
        </p:nvCxnSpPr>
        <p:spPr>
          <a:xfrm flipH="1" rot="5400000">
            <a:off x="6938422" y="2708666"/>
            <a:ext cx="166500" cy="1003800"/>
          </a:xfrm>
          <a:prstGeom prst="bentConnector2">
            <a:avLst/>
          </a:prstGeom>
          <a:noFill/>
          <a:ln cap="flat" cmpd="sng" w="19050">
            <a:solidFill>
              <a:srgbClr val="D89F39"/>
            </a:solidFill>
            <a:prstDash val="solid"/>
            <a:round/>
            <a:headEnd len="med" w="med" type="none"/>
            <a:tailEnd len="med" w="med" type="triangle"/>
          </a:ln>
        </p:spPr>
      </p:cxnSp>
      <p:cxnSp>
        <p:nvCxnSpPr>
          <p:cNvPr id="5335" name="Google Shape;5335;p312"/>
          <p:cNvCxnSpPr>
            <a:stCxn id="5319" idx="0"/>
            <a:endCxn id="5336" idx="6"/>
          </p:cNvCxnSpPr>
          <p:nvPr/>
        </p:nvCxnSpPr>
        <p:spPr>
          <a:xfrm flipH="1" rot="5400000">
            <a:off x="5902222" y="1672466"/>
            <a:ext cx="871200" cy="2371500"/>
          </a:xfrm>
          <a:prstGeom prst="bentConnector2">
            <a:avLst/>
          </a:prstGeom>
          <a:noFill/>
          <a:ln cap="flat" cmpd="sng" w="19050">
            <a:solidFill>
              <a:srgbClr val="D89F39"/>
            </a:solidFill>
            <a:prstDash val="solid"/>
            <a:round/>
            <a:headEnd len="med" w="med" type="none"/>
            <a:tailEnd len="med" w="med" type="triangle"/>
          </a:ln>
        </p:spPr>
      </p:cxnSp>
      <p:cxnSp>
        <p:nvCxnSpPr>
          <p:cNvPr id="5337" name="Google Shape;5337;p312"/>
          <p:cNvCxnSpPr>
            <a:stCxn id="5319" idx="0"/>
            <a:endCxn id="5332" idx="6"/>
          </p:cNvCxnSpPr>
          <p:nvPr/>
        </p:nvCxnSpPr>
        <p:spPr>
          <a:xfrm flipH="1" rot="5400000">
            <a:off x="5029522" y="799766"/>
            <a:ext cx="1150200" cy="3837900"/>
          </a:xfrm>
          <a:prstGeom prst="bentConnector2">
            <a:avLst/>
          </a:prstGeom>
          <a:noFill/>
          <a:ln cap="flat" cmpd="sng" w="19050">
            <a:solidFill>
              <a:srgbClr val="D89F39"/>
            </a:solidFill>
            <a:prstDash val="solid"/>
            <a:round/>
            <a:headEnd len="med" w="med" type="none"/>
            <a:tailEnd len="med" w="med" type="triangle"/>
          </a:ln>
        </p:spPr>
      </p:cxnSp>
      <p:cxnSp>
        <p:nvCxnSpPr>
          <p:cNvPr id="5338" name="Google Shape;5338;p312"/>
          <p:cNvCxnSpPr>
            <a:stCxn id="5319" idx="0"/>
            <a:endCxn id="5331" idx="6"/>
          </p:cNvCxnSpPr>
          <p:nvPr/>
        </p:nvCxnSpPr>
        <p:spPr>
          <a:xfrm flipH="1" rot="5400000">
            <a:off x="3679072" y="-550684"/>
            <a:ext cx="1899300" cy="5789700"/>
          </a:xfrm>
          <a:prstGeom prst="bentConnector2">
            <a:avLst/>
          </a:prstGeom>
          <a:noFill/>
          <a:ln cap="flat" cmpd="sng" w="19050">
            <a:solidFill>
              <a:srgbClr val="D89F39"/>
            </a:solidFill>
            <a:prstDash val="solid"/>
            <a:round/>
            <a:headEnd len="med" w="med" type="none"/>
            <a:tailEnd len="med" w="med" type="triangle"/>
          </a:ln>
        </p:spPr>
      </p:cxnSp>
      <p:sp>
        <p:nvSpPr>
          <p:cNvPr id="5339" name="Google Shape;5339;p312"/>
          <p:cNvSpPr/>
          <p:nvPr/>
        </p:nvSpPr>
        <p:spPr>
          <a:xfrm>
            <a:off x="4282950" y="2356325"/>
            <a:ext cx="1003800" cy="100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6" name="Google Shape;5336;p312"/>
          <p:cNvSpPr/>
          <p:nvPr/>
        </p:nvSpPr>
        <p:spPr>
          <a:xfrm>
            <a:off x="4808200" y="2250800"/>
            <a:ext cx="343800" cy="343800"/>
          </a:xfrm>
          <a:prstGeom prst="ellipse">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2</a:t>
            </a:r>
            <a:endParaRPr sz="1200">
              <a:latin typeface="Overpass"/>
              <a:ea typeface="Overpass"/>
              <a:cs typeface="Overpass"/>
              <a:sym typeface="Overpass"/>
            </a:endParaRPr>
          </a:p>
        </p:txBody>
      </p:sp>
      <p:cxnSp>
        <p:nvCxnSpPr>
          <p:cNvPr id="5340" name="Google Shape;5340;p312"/>
          <p:cNvCxnSpPr>
            <a:stCxn id="5339" idx="4"/>
            <a:endCxn id="5341" idx="2"/>
          </p:cNvCxnSpPr>
          <p:nvPr/>
        </p:nvCxnSpPr>
        <p:spPr>
          <a:xfrm flipH="1" rot="5400000">
            <a:off x="1854300" y="429575"/>
            <a:ext cx="1965600" cy="3895500"/>
          </a:xfrm>
          <a:prstGeom prst="bentConnector4">
            <a:avLst>
              <a:gd fmla="val -12115" name="adj1"/>
              <a:gd fmla="val 106114" name="adj2"/>
            </a:avLst>
          </a:prstGeom>
          <a:noFill/>
          <a:ln cap="flat" cmpd="sng" w="19050">
            <a:solidFill>
              <a:srgbClr val="D89F39"/>
            </a:solidFill>
            <a:prstDash val="solid"/>
            <a:round/>
            <a:headEnd len="med" w="med" type="none"/>
            <a:tailEnd len="med" w="med" type="triangle"/>
          </a:ln>
        </p:spPr>
      </p:cxnSp>
      <p:sp>
        <p:nvSpPr>
          <p:cNvPr id="5341" name="Google Shape;5341;p312"/>
          <p:cNvSpPr/>
          <p:nvPr/>
        </p:nvSpPr>
        <p:spPr>
          <a:xfrm>
            <a:off x="889291" y="1222605"/>
            <a:ext cx="343800" cy="343800"/>
          </a:xfrm>
          <a:prstGeom prst="ellipse">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5</a:t>
            </a:r>
            <a:endParaRPr sz="1200">
              <a:latin typeface="Overpass"/>
              <a:ea typeface="Overpass"/>
              <a:cs typeface="Overpass"/>
              <a:sym typeface="Overpass"/>
            </a:endParaRPr>
          </a:p>
        </p:txBody>
      </p:sp>
      <p:sp>
        <p:nvSpPr>
          <p:cNvPr id="5342" name="Google Shape;5342;p312"/>
          <p:cNvSpPr txBox="1"/>
          <p:nvPr/>
        </p:nvSpPr>
        <p:spPr>
          <a:xfrm>
            <a:off x="1008022" y="3565150"/>
            <a:ext cx="30687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Selective image:tag proxy</a:t>
            </a:r>
            <a:endParaRPr b="1" sz="900">
              <a:latin typeface="Overpass"/>
              <a:ea typeface="Overpass"/>
              <a:cs typeface="Overpass"/>
              <a:sym typeface="Overpass"/>
            </a:endParaRPr>
          </a:p>
        </p:txBody>
      </p:sp>
      <p:sp>
        <p:nvSpPr>
          <p:cNvPr id="5343" name="Google Shape;5343;p312"/>
          <p:cNvSpPr txBox="1"/>
          <p:nvPr>
            <p:ph type="title"/>
          </p:nvPr>
        </p:nvSpPr>
        <p:spPr>
          <a:xfrm>
            <a:off x="7246800" y="273875"/>
            <a:ext cx="15240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INTEGRITY</a:t>
            </a:r>
            <a:endParaRPr b="1" sz="12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7" name="Shape 5347"/>
        <p:cNvGrpSpPr/>
        <p:nvPr/>
      </p:nvGrpSpPr>
      <p:grpSpPr>
        <a:xfrm>
          <a:off x="0" y="0"/>
          <a:ext cx="0" cy="0"/>
          <a:chOff x="0" y="0"/>
          <a:chExt cx="0" cy="0"/>
        </a:xfrm>
      </p:grpSpPr>
      <p:sp>
        <p:nvSpPr>
          <p:cNvPr id="5348" name="Google Shape;5348;p31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49" name="Google Shape;5349;p31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900"/>
              <a:t>Images: Trusted Source</a:t>
            </a:r>
            <a:endParaRPr/>
          </a:p>
        </p:txBody>
      </p:sp>
      <p:sp>
        <p:nvSpPr>
          <p:cNvPr id="5350" name="Google Shape;5350;p313"/>
          <p:cNvSpPr txBox="1"/>
          <p:nvPr/>
        </p:nvSpPr>
        <p:spPr>
          <a:xfrm>
            <a:off x="457200" y="1200150"/>
            <a:ext cx="4209900" cy="2029500"/>
          </a:xfrm>
          <a:prstGeom prst="rect">
            <a:avLst/>
          </a:prstGeom>
          <a:noFill/>
          <a:ln>
            <a:noFill/>
          </a:ln>
        </p:spPr>
        <p:txBody>
          <a:bodyPr anchorCtr="0" anchor="t" bIns="83800" lIns="83800" spcFirstLastPara="1" rIns="83800" wrap="square" tIns="83800">
            <a:noAutofit/>
          </a:bodyPr>
          <a:lstStyle/>
          <a:p>
            <a:pPr indent="-317500" lvl="0" marL="457200" rtl="0">
              <a:lnSpc>
                <a:spcPct val="115000"/>
              </a:lnSpc>
              <a:spcBef>
                <a:spcPts val="500"/>
              </a:spcBef>
              <a:spcAft>
                <a:spcPts val="0"/>
              </a:spcAft>
              <a:buSzPts val="1400"/>
              <a:buFont typeface="Proxima Nova"/>
              <a:buChar char="●"/>
            </a:pPr>
            <a:r>
              <a:rPr lang="en">
                <a:latin typeface="Proxima Nova"/>
                <a:ea typeface="Proxima Nova"/>
                <a:cs typeface="Proxima Nova"/>
                <a:sym typeface="Proxima Nova"/>
              </a:rPr>
              <a:t>Are there known vulnerabilities in the application layer?</a:t>
            </a:r>
            <a:endParaRPr>
              <a:latin typeface="Proxima Nova"/>
              <a:ea typeface="Proxima Nova"/>
              <a:cs typeface="Proxima Nova"/>
              <a:sym typeface="Proxima Nova"/>
            </a:endParaRPr>
          </a:p>
          <a:p>
            <a:pPr indent="-317500" lvl="0" marL="457200"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Are the runtime and OS layers up to date?</a:t>
            </a:r>
            <a:endParaRPr>
              <a:latin typeface="Proxima Nova"/>
              <a:ea typeface="Proxima Nova"/>
              <a:cs typeface="Proxima Nova"/>
              <a:sym typeface="Proxima Nova"/>
            </a:endParaRPr>
          </a:p>
          <a:p>
            <a:pPr indent="-317500" lvl="0" marL="457200"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How frequently will the container be updated and how will I know when it’s updated?</a:t>
            </a:r>
            <a:endParaRPr b="1">
              <a:latin typeface="Proxima Nova"/>
              <a:ea typeface="Proxima Nova"/>
              <a:cs typeface="Proxima Nova"/>
              <a:sym typeface="Proxima Nova"/>
            </a:endParaRPr>
          </a:p>
          <a:p>
            <a:pPr indent="-317500" lvl="0" marL="457200"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Ability to prevent images from running</a:t>
            </a:r>
            <a:endParaRPr>
              <a:latin typeface="Proxima Nova"/>
              <a:ea typeface="Proxima Nova"/>
              <a:cs typeface="Proxima Nova"/>
              <a:sym typeface="Proxima Nova"/>
            </a:endParaRPr>
          </a:p>
          <a:p>
            <a:pPr indent="-317500" lvl="1" marL="914400"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image.openshift.io/deny-execution: true</a:t>
            </a:r>
            <a:endParaRPr>
              <a:latin typeface="Proxima Nova"/>
              <a:ea typeface="Proxima Nova"/>
              <a:cs typeface="Proxima Nova"/>
              <a:sym typeface="Proxima Nova"/>
            </a:endParaRPr>
          </a:p>
        </p:txBody>
      </p:sp>
      <p:sp>
        <p:nvSpPr>
          <p:cNvPr id="5351" name="Google Shape;5351;p313"/>
          <p:cNvSpPr txBox="1"/>
          <p:nvPr>
            <p:ph type="title"/>
          </p:nvPr>
        </p:nvSpPr>
        <p:spPr>
          <a:xfrm>
            <a:off x="7246800" y="273875"/>
            <a:ext cx="15240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INTEGRITY</a:t>
            </a:r>
            <a:endParaRPr b="1" sz="1200"/>
          </a:p>
        </p:txBody>
      </p:sp>
      <p:pic>
        <p:nvPicPr>
          <p:cNvPr id="5352" name="Google Shape;5352;p313"/>
          <p:cNvPicPr preferRelativeResize="0"/>
          <p:nvPr/>
        </p:nvPicPr>
        <p:blipFill>
          <a:blip r:embed="rId3">
            <a:alphaModFix/>
          </a:blip>
          <a:stretch>
            <a:fillRect/>
          </a:stretch>
        </p:blipFill>
        <p:spPr>
          <a:xfrm>
            <a:off x="5008925" y="1343725"/>
            <a:ext cx="3963325" cy="1845724"/>
          </a:xfrm>
          <a:prstGeom prst="rect">
            <a:avLst/>
          </a:prstGeom>
          <a:noFill/>
          <a:ln>
            <a:noFill/>
          </a:ln>
        </p:spPr>
      </p:pic>
      <p:sp>
        <p:nvSpPr>
          <p:cNvPr id="5353" name="Google Shape;5353;p313"/>
          <p:cNvSpPr txBox="1"/>
          <p:nvPr/>
        </p:nvSpPr>
        <p:spPr>
          <a:xfrm>
            <a:off x="5008800" y="3349250"/>
            <a:ext cx="3963300" cy="66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500"/>
              </a:spcBef>
              <a:spcAft>
                <a:spcPts val="0"/>
              </a:spcAft>
              <a:buNone/>
            </a:pPr>
            <a:r>
              <a:rPr b="1" lang="en">
                <a:solidFill>
                  <a:schemeClr val="dk1"/>
                </a:solidFill>
                <a:latin typeface="Proxima Nova"/>
                <a:ea typeface="Proxima Nova"/>
                <a:cs typeface="Proxima Nova"/>
                <a:sym typeface="Proxima Nova"/>
              </a:rPr>
              <a:t>Red Hat rebuilds container images when security fixes are released</a:t>
            </a:r>
            <a:endParaRPr/>
          </a:p>
        </p:txBody>
      </p:sp>
      <p:pic>
        <p:nvPicPr>
          <p:cNvPr descr="Screen Shot 2017-02-09 at 10.01.20 PM.png" id="5354" name="Google Shape;5354;p313"/>
          <p:cNvPicPr preferRelativeResize="0"/>
          <p:nvPr/>
        </p:nvPicPr>
        <p:blipFill>
          <a:blip r:embed="rId4">
            <a:alphaModFix/>
          </a:blip>
          <a:stretch>
            <a:fillRect/>
          </a:stretch>
        </p:blipFill>
        <p:spPr>
          <a:xfrm>
            <a:off x="1406925" y="3057700"/>
            <a:ext cx="3229500" cy="163829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8" name="Shape 5358"/>
        <p:cNvGrpSpPr/>
        <p:nvPr/>
      </p:nvGrpSpPr>
      <p:grpSpPr>
        <a:xfrm>
          <a:off x="0" y="0"/>
          <a:ext cx="0" cy="0"/>
          <a:chOff x="0" y="0"/>
          <a:chExt cx="0" cy="0"/>
        </a:xfrm>
      </p:grpSpPr>
      <p:sp>
        <p:nvSpPr>
          <p:cNvPr id="5359" name="Google Shape;5359;p3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900"/>
              <a:t>Restrict where your containers come from</a:t>
            </a:r>
            <a:endParaRPr/>
          </a:p>
        </p:txBody>
      </p:sp>
      <p:sp>
        <p:nvSpPr>
          <p:cNvPr id="5360" name="Google Shape;5360;p31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61" name="Google Shape;5361;p314"/>
          <p:cNvSpPr txBox="1"/>
          <p:nvPr>
            <p:ph type="title"/>
          </p:nvPr>
        </p:nvSpPr>
        <p:spPr>
          <a:xfrm>
            <a:off x="7246800" y="273875"/>
            <a:ext cx="15240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INTEGRITY</a:t>
            </a:r>
            <a:endParaRPr b="1" sz="1200"/>
          </a:p>
        </p:txBody>
      </p:sp>
      <p:sp>
        <p:nvSpPr>
          <p:cNvPr id="5362" name="Google Shape;5362;p314"/>
          <p:cNvSpPr txBox="1"/>
          <p:nvPr/>
        </p:nvSpPr>
        <p:spPr>
          <a:xfrm>
            <a:off x="457200" y="1200150"/>
            <a:ext cx="8229600" cy="3150900"/>
          </a:xfrm>
          <a:prstGeom prst="rect">
            <a:avLst/>
          </a:prstGeom>
          <a:noFill/>
          <a:ln>
            <a:noFill/>
          </a:ln>
        </p:spPr>
        <p:txBody>
          <a:bodyPr anchorCtr="0" anchor="t" bIns="83800" lIns="83800" spcFirstLastPara="1" rIns="83800" wrap="square" tIns="83800">
            <a:noAutofit/>
          </a:bodyPr>
          <a:lstStyle/>
          <a:p>
            <a:pPr indent="0" lvl="0" marL="457200" rtl="0">
              <a:lnSpc>
                <a:spcPct val="115000"/>
              </a:lnSpc>
              <a:spcBef>
                <a:spcPts val="500"/>
              </a:spcBef>
              <a:spcAft>
                <a:spcPts val="0"/>
              </a:spcAft>
              <a:buNone/>
            </a:pPr>
            <a:r>
              <a:rPr lang="en">
                <a:latin typeface="Proxima Nova"/>
                <a:ea typeface="Proxima Nova"/>
                <a:cs typeface="Proxima Nova"/>
                <a:sym typeface="Proxima Nova"/>
              </a:rPr>
              <a:t>- name: </a:t>
            </a:r>
            <a:r>
              <a:rPr b="1" lang="en">
                <a:latin typeface="Proxima Nova"/>
                <a:ea typeface="Proxima Nova"/>
                <a:cs typeface="Proxima Nova"/>
                <a:sym typeface="Proxima Nova"/>
              </a:rPr>
              <a:t>allow-images-from-internal-registry</a:t>
            </a:r>
            <a:br>
              <a:rPr b="1" lang="en">
                <a:latin typeface="Proxima Nova"/>
                <a:ea typeface="Proxima Nova"/>
                <a:cs typeface="Proxima Nova"/>
                <a:sym typeface="Proxima Nova"/>
              </a:rPr>
            </a:br>
            <a:r>
              <a:rPr lang="en">
                <a:latin typeface="Proxima Nova"/>
                <a:ea typeface="Proxima Nova"/>
                <a:cs typeface="Proxima Nova"/>
                <a:sym typeface="Proxima Nova"/>
              </a:rPr>
              <a:t>  onResources:</a:t>
            </a:r>
            <a:br>
              <a:rPr lang="en">
                <a:latin typeface="Proxima Nova"/>
                <a:ea typeface="Proxima Nova"/>
                <a:cs typeface="Proxima Nova"/>
                <a:sym typeface="Proxima Nova"/>
              </a:rPr>
            </a:br>
            <a:r>
              <a:rPr lang="en">
                <a:latin typeface="Proxima Nova"/>
                <a:ea typeface="Proxima Nova"/>
                <a:cs typeface="Proxima Nova"/>
                <a:sym typeface="Proxima Nova"/>
              </a:rPr>
              <a:t>  - resource: pods</a:t>
            </a:r>
            <a:br>
              <a:rPr lang="en">
                <a:latin typeface="Proxima Nova"/>
                <a:ea typeface="Proxima Nova"/>
                <a:cs typeface="Proxima Nova"/>
                <a:sym typeface="Proxima Nova"/>
              </a:rPr>
            </a:br>
            <a:r>
              <a:rPr lang="en">
                <a:latin typeface="Proxima Nova"/>
                <a:ea typeface="Proxima Nova"/>
                <a:cs typeface="Proxima Nova"/>
                <a:sym typeface="Proxima Nova"/>
              </a:rPr>
              <a:t>  - resource: builds</a:t>
            </a:r>
            <a:br>
              <a:rPr lang="en">
                <a:latin typeface="Proxima Nova"/>
                <a:ea typeface="Proxima Nova"/>
                <a:cs typeface="Proxima Nova"/>
                <a:sym typeface="Proxima Nova"/>
              </a:rPr>
            </a:br>
            <a:r>
              <a:rPr lang="en">
                <a:latin typeface="Proxima Nova"/>
                <a:ea typeface="Proxima Nova"/>
                <a:cs typeface="Proxima Nova"/>
                <a:sym typeface="Proxima Nova"/>
              </a:rPr>
              <a:t>  matchIntegratedRegistry: false</a:t>
            </a:r>
            <a:br>
              <a:rPr lang="en">
                <a:latin typeface="Proxima Nova"/>
                <a:ea typeface="Proxima Nova"/>
                <a:cs typeface="Proxima Nova"/>
                <a:sym typeface="Proxima Nova"/>
              </a:rPr>
            </a:br>
            <a:r>
              <a:rPr lang="en">
                <a:latin typeface="Proxima Nova"/>
                <a:ea typeface="Proxima Nova"/>
                <a:cs typeface="Proxima Nova"/>
                <a:sym typeface="Proxima Nova"/>
              </a:rPr>
              <a:t>- name: </a:t>
            </a:r>
            <a:r>
              <a:rPr b="1" lang="en">
                <a:latin typeface="Proxima Nova"/>
                <a:ea typeface="Proxima Nova"/>
                <a:cs typeface="Proxima Nova"/>
                <a:sym typeface="Proxima Nova"/>
              </a:rPr>
              <a:t>allow-images-from-dockerhub</a:t>
            </a:r>
            <a:br>
              <a:rPr lang="en">
                <a:latin typeface="Proxima Nova"/>
                <a:ea typeface="Proxima Nova"/>
                <a:cs typeface="Proxima Nova"/>
                <a:sym typeface="Proxima Nova"/>
              </a:rPr>
            </a:br>
            <a:r>
              <a:rPr lang="en">
                <a:latin typeface="Proxima Nova"/>
                <a:ea typeface="Proxima Nova"/>
                <a:cs typeface="Proxima Nova"/>
                <a:sym typeface="Proxima Nova"/>
              </a:rPr>
              <a:t>  onResources:</a:t>
            </a:r>
            <a:br>
              <a:rPr lang="en">
                <a:latin typeface="Proxima Nova"/>
                <a:ea typeface="Proxima Nova"/>
                <a:cs typeface="Proxima Nova"/>
                <a:sym typeface="Proxima Nova"/>
              </a:rPr>
            </a:br>
            <a:r>
              <a:rPr lang="en">
                <a:latin typeface="Proxima Nova"/>
                <a:ea typeface="Proxima Nova"/>
                <a:cs typeface="Proxima Nova"/>
                <a:sym typeface="Proxima Nova"/>
              </a:rPr>
              <a:t>  - resource: pods</a:t>
            </a:r>
            <a:br>
              <a:rPr lang="en">
                <a:latin typeface="Proxima Nova"/>
                <a:ea typeface="Proxima Nova"/>
                <a:cs typeface="Proxima Nova"/>
                <a:sym typeface="Proxima Nova"/>
              </a:rPr>
            </a:br>
            <a:r>
              <a:rPr lang="en">
                <a:latin typeface="Proxima Nova"/>
                <a:ea typeface="Proxima Nova"/>
                <a:cs typeface="Proxima Nova"/>
                <a:sym typeface="Proxima Nova"/>
              </a:rPr>
              <a:t>  - resource: builds</a:t>
            </a:r>
            <a:br>
              <a:rPr lang="en">
                <a:latin typeface="Proxima Nova"/>
                <a:ea typeface="Proxima Nova"/>
                <a:cs typeface="Proxima Nova"/>
                <a:sym typeface="Proxima Nova"/>
              </a:rPr>
            </a:br>
            <a:r>
              <a:rPr lang="en">
                <a:latin typeface="Proxima Nova"/>
                <a:ea typeface="Proxima Nova"/>
                <a:cs typeface="Proxima Nova"/>
                <a:sym typeface="Proxima Nova"/>
              </a:rPr>
              <a:t>  matchRegistries:</a:t>
            </a:r>
            <a:br>
              <a:rPr lang="en">
                <a:latin typeface="Proxima Nova"/>
                <a:ea typeface="Proxima Nova"/>
                <a:cs typeface="Proxima Nova"/>
                <a:sym typeface="Proxima Nova"/>
              </a:rPr>
            </a:br>
            <a:r>
              <a:rPr lang="en">
                <a:latin typeface="Proxima Nova"/>
                <a:ea typeface="Proxima Nova"/>
                <a:cs typeface="Proxima Nova"/>
                <a:sym typeface="Proxima Nova"/>
              </a:rPr>
              <a:t>  - docker.io</a:t>
            </a:r>
            <a:br>
              <a:rPr lang="en">
                <a:latin typeface="Proxima Nova"/>
                <a:ea typeface="Proxima Nova"/>
                <a:cs typeface="Proxima Nova"/>
                <a:sym typeface="Proxima Nova"/>
              </a:rPr>
            </a:br>
            <a:endParaRPr>
              <a:latin typeface="Proxima Nova"/>
              <a:ea typeface="Proxima Nova"/>
              <a:cs typeface="Proxima Nova"/>
              <a:sym typeface="Proxima Nova"/>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6" name="Shape 5366"/>
        <p:cNvGrpSpPr/>
        <p:nvPr/>
      </p:nvGrpSpPr>
      <p:grpSpPr>
        <a:xfrm>
          <a:off x="0" y="0"/>
          <a:ext cx="0" cy="0"/>
          <a:chOff x="0" y="0"/>
          <a:chExt cx="0" cy="0"/>
        </a:xfrm>
      </p:grpSpPr>
      <p:sp>
        <p:nvSpPr>
          <p:cNvPr id="5367" name="Google Shape;5367;p31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68" name="Google Shape;5368;p31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900"/>
              <a:t>Image Scanning</a:t>
            </a:r>
            <a:endParaRPr/>
          </a:p>
        </p:txBody>
      </p:sp>
      <p:sp>
        <p:nvSpPr>
          <p:cNvPr id="5369" name="Google Shape;5369;p315"/>
          <p:cNvSpPr txBox="1"/>
          <p:nvPr/>
        </p:nvSpPr>
        <p:spPr>
          <a:xfrm>
            <a:off x="457200" y="1200150"/>
            <a:ext cx="8229600" cy="3502200"/>
          </a:xfrm>
          <a:prstGeom prst="rect">
            <a:avLst/>
          </a:prstGeom>
          <a:noFill/>
          <a:ln>
            <a:noFill/>
          </a:ln>
        </p:spPr>
        <p:txBody>
          <a:bodyPr anchorCtr="0" anchor="t" bIns="83800" lIns="83800" spcFirstLastPara="1" rIns="83800" wrap="square" tIns="83800">
            <a:noAutofit/>
          </a:bodyPr>
          <a:lstStyle/>
          <a:p>
            <a:pPr indent="0" lvl="0" marL="0" rtl="0">
              <a:lnSpc>
                <a:spcPct val="115000"/>
              </a:lnSpc>
              <a:spcBef>
                <a:spcPts val="600"/>
              </a:spcBef>
              <a:spcAft>
                <a:spcPts val="0"/>
              </a:spcAft>
              <a:buNone/>
            </a:pPr>
            <a:r>
              <a:rPr lang="en">
                <a:solidFill>
                  <a:srgbClr val="000000"/>
                </a:solidFill>
                <a:latin typeface="Proxima Nova"/>
                <a:ea typeface="Proxima Nova"/>
                <a:cs typeface="Proxima Nova"/>
                <a:sym typeface="Proxima Nova"/>
              </a:rPr>
              <a:t>CloudForms can manage automated image verification based on an external CVE database.</a:t>
            </a:r>
            <a:endParaRPr>
              <a:solidFill>
                <a:srgbClr val="000000"/>
              </a:solidFill>
              <a:latin typeface="Proxima Nova"/>
              <a:ea typeface="Proxima Nova"/>
              <a:cs typeface="Proxima Nova"/>
              <a:sym typeface="Proxima Nova"/>
            </a:endParaRPr>
          </a:p>
          <a:p>
            <a:pPr indent="0" lvl="0" marL="0" rtl="0">
              <a:lnSpc>
                <a:spcPct val="115000"/>
              </a:lnSpc>
              <a:spcBef>
                <a:spcPts val="600"/>
              </a:spcBef>
              <a:spcAft>
                <a:spcPts val="0"/>
              </a:spcAft>
              <a:buNone/>
            </a:pPr>
            <a:r>
              <a:rPr lang="en">
                <a:solidFill>
                  <a:srgbClr val="000000"/>
                </a:solidFill>
                <a:latin typeface="Proxima Nova"/>
                <a:ea typeface="Proxima Nova"/>
                <a:cs typeface="Proxima Nova"/>
                <a:sym typeface="Proxima Nova"/>
              </a:rPr>
              <a:t>The process works as follows:</a:t>
            </a:r>
            <a:endParaRPr>
              <a:solidFill>
                <a:srgbClr val="000000"/>
              </a:solidFill>
              <a:latin typeface="Proxima Nova"/>
              <a:ea typeface="Proxima Nova"/>
              <a:cs typeface="Proxima Nova"/>
              <a:sym typeface="Proxima Nova"/>
            </a:endParaRPr>
          </a:p>
          <a:p>
            <a:pPr indent="-317500" lvl="0" marL="457200" rtl="0">
              <a:lnSpc>
                <a:spcPct val="115000"/>
              </a:lnSpc>
              <a:spcBef>
                <a:spcPts val="60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New images are detected by CloudForms</a:t>
            </a:r>
            <a:endParaRPr>
              <a:solidFill>
                <a:srgbClr val="000000"/>
              </a:solidFill>
              <a:latin typeface="Proxima Nova"/>
              <a:ea typeface="Proxima Nova"/>
              <a:cs typeface="Proxima Nova"/>
              <a:sym typeface="Proxima Nova"/>
            </a:endParaRPr>
          </a:p>
          <a:p>
            <a:pPr indent="-317500" lvl="0" marL="457200" rtl="0">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CloudForms starts a Container Smart-State Analysis task</a:t>
            </a:r>
            <a:endParaRPr>
              <a:solidFill>
                <a:srgbClr val="000000"/>
              </a:solidFill>
              <a:latin typeface="Proxima Nova"/>
              <a:ea typeface="Proxima Nova"/>
              <a:cs typeface="Proxima Nova"/>
              <a:sym typeface="Proxima Nova"/>
            </a:endParaRPr>
          </a:p>
          <a:p>
            <a:pPr indent="-317500" lvl="0" marL="457200" rtl="0">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Task runs in OpenShift</a:t>
            </a:r>
            <a:endParaRPr>
              <a:solidFill>
                <a:srgbClr val="000000"/>
              </a:solidFill>
              <a:latin typeface="Proxima Nova"/>
              <a:ea typeface="Proxima Nova"/>
              <a:cs typeface="Proxima Nova"/>
              <a:sym typeface="Proxima Nova"/>
            </a:endParaRPr>
          </a:p>
          <a:p>
            <a:pPr indent="-317500" lvl="1" marL="914400" rtl="0">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Target image is pulled</a:t>
            </a:r>
            <a:endParaRPr>
              <a:solidFill>
                <a:srgbClr val="000000"/>
              </a:solidFill>
              <a:latin typeface="Proxima Nova"/>
              <a:ea typeface="Proxima Nova"/>
              <a:cs typeface="Proxima Nova"/>
              <a:sym typeface="Proxima Nova"/>
            </a:endParaRPr>
          </a:p>
          <a:p>
            <a:pPr indent="-317500" lvl="1" marL="914400" rtl="0">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Image contents are scanned and matched against the Red Hat CVE database</a:t>
            </a:r>
            <a:endParaRPr>
              <a:solidFill>
                <a:srgbClr val="000000"/>
              </a:solidFill>
              <a:latin typeface="Proxima Nova"/>
              <a:ea typeface="Proxima Nova"/>
              <a:cs typeface="Proxima Nova"/>
              <a:sym typeface="Proxima Nova"/>
            </a:endParaRPr>
          </a:p>
          <a:p>
            <a:pPr indent="-317500" lvl="1" marL="914400" rtl="0">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OpenSCAP results published with the image record in CloudForms</a:t>
            </a:r>
            <a:endParaRPr>
              <a:solidFill>
                <a:srgbClr val="000000"/>
              </a:solidFill>
              <a:latin typeface="Proxima Nova"/>
              <a:ea typeface="Proxima Nova"/>
              <a:cs typeface="Proxima Nova"/>
              <a:sym typeface="Proxima Nova"/>
            </a:endParaRPr>
          </a:p>
          <a:p>
            <a:pPr indent="-317500" lvl="0" marL="457200" rtl="0">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User defined criteria used to determine image compliance</a:t>
            </a:r>
            <a:endParaRPr>
              <a:solidFill>
                <a:srgbClr val="000000"/>
              </a:solidFill>
              <a:latin typeface="Proxima Nova"/>
              <a:ea typeface="Proxima Nova"/>
              <a:cs typeface="Proxima Nova"/>
              <a:sym typeface="Proxima Nova"/>
            </a:endParaRPr>
          </a:p>
          <a:p>
            <a:pPr indent="-317500" lvl="0" marL="457200" rtl="0">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User-defined action applied to image, or associated running containers, for example:</a:t>
            </a:r>
            <a:endParaRPr>
              <a:solidFill>
                <a:srgbClr val="000000"/>
              </a:solidFill>
              <a:latin typeface="Proxima Nova"/>
              <a:ea typeface="Proxima Nova"/>
              <a:cs typeface="Proxima Nova"/>
              <a:sym typeface="Proxima Nova"/>
            </a:endParaRPr>
          </a:p>
          <a:p>
            <a:pPr indent="-317500" lvl="1" marL="914400" rtl="0">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Report non-compliance</a:t>
            </a:r>
            <a:endParaRPr>
              <a:solidFill>
                <a:srgbClr val="000000"/>
              </a:solidFill>
              <a:latin typeface="Proxima Nova"/>
              <a:ea typeface="Proxima Nova"/>
              <a:cs typeface="Proxima Nova"/>
              <a:sym typeface="Proxima Nova"/>
            </a:endParaRPr>
          </a:p>
          <a:p>
            <a:pPr indent="-317500" lvl="1" marL="914400" rtl="0">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Stop running containers</a:t>
            </a:r>
            <a:endParaRPr>
              <a:solidFill>
                <a:srgbClr val="000000"/>
              </a:solidFill>
              <a:latin typeface="Proxima Nova"/>
              <a:ea typeface="Proxima Nova"/>
              <a:cs typeface="Proxima Nova"/>
              <a:sym typeface="Proxima Nova"/>
            </a:endParaRPr>
          </a:p>
        </p:txBody>
      </p:sp>
      <p:sp>
        <p:nvSpPr>
          <p:cNvPr id="5370" name="Google Shape;5370;p315"/>
          <p:cNvSpPr txBox="1"/>
          <p:nvPr>
            <p:ph type="title"/>
          </p:nvPr>
        </p:nvSpPr>
        <p:spPr>
          <a:xfrm>
            <a:off x="7246800" y="273875"/>
            <a:ext cx="15240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INTEGRITY</a:t>
            </a:r>
            <a:endParaRPr b="1" sz="12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4" name="Shape 5374"/>
        <p:cNvGrpSpPr/>
        <p:nvPr/>
      </p:nvGrpSpPr>
      <p:grpSpPr>
        <a:xfrm>
          <a:off x="0" y="0"/>
          <a:ext cx="0" cy="0"/>
          <a:chOff x="0" y="0"/>
          <a:chExt cx="0" cy="0"/>
        </a:xfrm>
      </p:grpSpPr>
      <p:sp>
        <p:nvSpPr>
          <p:cNvPr id="5375" name="Google Shape;5375;p31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76" name="Google Shape;5376;p316"/>
          <p:cNvSpPr txBox="1"/>
          <p:nvPr>
            <p:ph type="title"/>
          </p:nvPr>
        </p:nvSpPr>
        <p:spPr>
          <a:xfrm>
            <a:off x="826650" y="0"/>
            <a:ext cx="15303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900"/>
              <a:t>Linux!</a:t>
            </a:r>
            <a:endParaRPr/>
          </a:p>
        </p:txBody>
      </p:sp>
      <p:sp>
        <p:nvSpPr>
          <p:cNvPr id="5377" name="Google Shape;5377;p316"/>
          <p:cNvSpPr txBox="1"/>
          <p:nvPr>
            <p:ph type="title"/>
          </p:nvPr>
        </p:nvSpPr>
        <p:spPr>
          <a:xfrm>
            <a:off x="5817300" y="0"/>
            <a:ext cx="33267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CONFIDENTIALITY </a:t>
            </a:r>
            <a:r>
              <a:rPr b="1" lang="en" sz="1200"/>
              <a:t>INTEGRITY AVAILABILITY</a:t>
            </a:r>
            <a:endParaRPr b="1" sz="1200"/>
          </a:p>
        </p:txBody>
      </p:sp>
      <p:sp>
        <p:nvSpPr>
          <p:cNvPr id="5378" name="Google Shape;5378;p316"/>
          <p:cNvSpPr/>
          <p:nvPr/>
        </p:nvSpPr>
        <p:spPr>
          <a:xfrm>
            <a:off x="317425" y="1370325"/>
            <a:ext cx="4435875" cy="790925"/>
          </a:xfrm>
          <a:prstGeom prst="flowChartProcess">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79" name="Google Shape;5379;p316"/>
          <p:cNvSpPr/>
          <p:nvPr/>
        </p:nvSpPr>
        <p:spPr>
          <a:xfrm>
            <a:off x="419100" y="1748656"/>
            <a:ext cx="775800" cy="2913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Mount</a:t>
            </a:r>
            <a:endParaRPr>
              <a:latin typeface="Proxima Nova"/>
              <a:ea typeface="Proxima Nova"/>
              <a:cs typeface="Proxima Nova"/>
              <a:sym typeface="Proxima Nova"/>
            </a:endParaRPr>
          </a:p>
        </p:txBody>
      </p:sp>
      <p:sp>
        <p:nvSpPr>
          <p:cNvPr id="5380" name="Google Shape;5380;p316"/>
          <p:cNvSpPr/>
          <p:nvPr/>
        </p:nvSpPr>
        <p:spPr>
          <a:xfrm>
            <a:off x="1282537" y="1748650"/>
            <a:ext cx="775800" cy="2913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UTC</a:t>
            </a:r>
            <a:endParaRPr>
              <a:latin typeface="Proxima Nova"/>
              <a:ea typeface="Proxima Nova"/>
              <a:cs typeface="Proxima Nova"/>
              <a:sym typeface="Proxima Nova"/>
            </a:endParaRPr>
          </a:p>
        </p:txBody>
      </p:sp>
      <p:sp>
        <p:nvSpPr>
          <p:cNvPr id="5381" name="Google Shape;5381;p316"/>
          <p:cNvSpPr/>
          <p:nvPr/>
        </p:nvSpPr>
        <p:spPr>
          <a:xfrm>
            <a:off x="2145966" y="1748656"/>
            <a:ext cx="775800" cy="2913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IPC</a:t>
            </a:r>
            <a:endParaRPr>
              <a:latin typeface="Proxima Nova"/>
              <a:ea typeface="Proxima Nova"/>
              <a:cs typeface="Proxima Nova"/>
              <a:sym typeface="Proxima Nova"/>
            </a:endParaRPr>
          </a:p>
        </p:txBody>
      </p:sp>
      <p:sp>
        <p:nvSpPr>
          <p:cNvPr id="5382" name="Google Shape;5382;p316"/>
          <p:cNvSpPr/>
          <p:nvPr/>
        </p:nvSpPr>
        <p:spPr>
          <a:xfrm>
            <a:off x="2983262" y="1748656"/>
            <a:ext cx="775800" cy="291300"/>
          </a:xfrm>
          <a:prstGeom prst="rect">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PID</a:t>
            </a:r>
            <a:endParaRPr>
              <a:latin typeface="Proxima Nova"/>
              <a:ea typeface="Proxima Nova"/>
              <a:cs typeface="Proxima Nova"/>
              <a:sym typeface="Proxima Nova"/>
            </a:endParaRPr>
          </a:p>
        </p:txBody>
      </p:sp>
      <p:sp>
        <p:nvSpPr>
          <p:cNvPr id="5383" name="Google Shape;5383;p316"/>
          <p:cNvSpPr/>
          <p:nvPr/>
        </p:nvSpPr>
        <p:spPr>
          <a:xfrm>
            <a:off x="3813915" y="1748656"/>
            <a:ext cx="857400" cy="291300"/>
          </a:xfrm>
          <a:prstGeom prst="rect">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Network</a:t>
            </a:r>
            <a:endParaRPr>
              <a:latin typeface="Proxima Nova"/>
              <a:ea typeface="Proxima Nova"/>
              <a:cs typeface="Proxima Nova"/>
              <a:sym typeface="Proxima Nova"/>
            </a:endParaRPr>
          </a:p>
        </p:txBody>
      </p:sp>
      <p:sp>
        <p:nvSpPr>
          <p:cNvPr id="5384" name="Google Shape;5384;p316"/>
          <p:cNvSpPr txBox="1"/>
          <p:nvPr/>
        </p:nvSpPr>
        <p:spPr>
          <a:xfrm>
            <a:off x="353625" y="1382249"/>
            <a:ext cx="1530300" cy="29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Proxima Nova"/>
                <a:ea typeface="Proxima Nova"/>
                <a:cs typeface="Proxima Nova"/>
                <a:sym typeface="Proxima Nova"/>
              </a:rPr>
              <a:t>Namespaces</a:t>
            </a:r>
            <a:endParaRPr b="1">
              <a:latin typeface="Proxima Nova"/>
              <a:ea typeface="Proxima Nova"/>
              <a:cs typeface="Proxima Nova"/>
              <a:sym typeface="Proxima Nova"/>
            </a:endParaRPr>
          </a:p>
        </p:txBody>
      </p:sp>
      <p:pic>
        <p:nvPicPr>
          <p:cNvPr id="5385" name="Google Shape;5385;p316"/>
          <p:cNvPicPr preferRelativeResize="0"/>
          <p:nvPr/>
        </p:nvPicPr>
        <p:blipFill>
          <a:blip r:embed="rId3">
            <a:alphaModFix/>
          </a:blip>
          <a:stretch>
            <a:fillRect/>
          </a:stretch>
        </p:blipFill>
        <p:spPr>
          <a:xfrm>
            <a:off x="165025" y="2161250"/>
            <a:ext cx="4773752" cy="2443950"/>
          </a:xfrm>
          <a:prstGeom prst="rect">
            <a:avLst/>
          </a:prstGeom>
          <a:noFill/>
          <a:ln>
            <a:noFill/>
          </a:ln>
        </p:spPr>
      </p:pic>
      <p:sp>
        <p:nvSpPr>
          <p:cNvPr id="5386" name="Google Shape;5386;p316"/>
          <p:cNvSpPr txBox="1"/>
          <p:nvPr/>
        </p:nvSpPr>
        <p:spPr>
          <a:xfrm>
            <a:off x="5174850" y="2184425"/>
            <a:ext cx="3547800" cy="22323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600"/>
              </a:spcBef>
              <a:spcAft>
                <a:spcPts val="0"/>
              </a:spcAft>
              <a:buClr>
                <a:srgbClr val="000000"/>
              </a:buClr>
              <a:buSzPts val="1400"/>
              <a:buFont typeface="Proxima Nova"/>
              <a:buChar char="●"/>
            </a:pPr>
            <a:r>
              <a:rPr lang="en">
                <a:latin typeface="Proxima Nova"/>
                <a:ea typeface="Proxima Nova"/>
                <a:cs typeface="Proxima Nova"/>
                <a:sym typeface="Proxima Nova"/>
              </a:rPr>
              <a:t>SElinux is a LABELING system</a:t>
            </a:r>
            <a:endParaRPr>
              <a:latin typeface="Proxima Nova"/>
              <a:ea typeface="Proxima Nova"/>
              <a:cs typeface="Proxima Nova"/>
              <a:sym typeface="Proxima Nova"/>
            </a:endParaRPr>
          </a:p>
          <a:p>
            <a:pPr indent="-317500" lvl="0" marL="457200" rtl="0">
              <a:lnSpc>
                <a:spcPct val="115000"/>
              </a:lnSpc>
              <a:spcBef>
                <a:spcPts val="0"/>
              </a:spcBef>
              <a:spcAft>
                <a:spcPts val="0"/>
              </a:spcAft>
              <a:buClr>
                <a:srgbClr val="000000"/>
              </a:buClr>
              <a:buSzPts val="1400"/>
              <a:buFont typeface="Proxima Nova"/>
              <a:buChar char="●"/>
            </a:pPr>
            <a:r>
              <a:rPr lang="en">
                <a:latin typeface="Proxima Nova"/>
                <a:ea typeface="Proxima Nova"/>
                <a:cs typeface="Proxima Nova"/>
                <a:sym typeface="Proxima Nova"/>
              </a:rPr>
              <a:t>Every Process has a Label</a:t>
            </a:r>
            <a:endParaRPr>
              <a:latin typeface="Proxima Nova"/>
              <a:ea typeface="Proxima Nova"/>
              <a:cs typeface="Proxima Nova"/>
              <a:sym typeface="Proxima Nova"/>
            </a:endParaRPr>
          </a:p>
          <a:p>
            <a:pPr indent="-317500" lvl="0" marL="457200" rtl="0">
              <a:lnSpc>
                <a:spcPct val="115000"/>
              </a:lnSpc>
              <a:spcBef>
                <a:spcPts val="0"/>
              </a:spcBef>
              <a:spcAft>
                <a:spcPts val="0"/>
              </a:spcAft>
              <a:buClr>
                <a:srgbClr val="000000"/>
              </a:buClr>
              <a:buSzPts val="1400"/>
              <a:buFont typeface="Proxima Nova"/>
              <a:buChar char="●"/>
            </a:pPr>
            <a:r>
              <a:rPr lang="en">
                <a:latin typeface="Proxima Nova"/>
                <a:ea typeface="Proxima Nova"/>
                <a:cs typeface="Proxima Nova"/>
                <a:sym typeface="Proxima Nova"/>
              </a:rPr>
              <a:t>Every file, Directory, System object has a Label</a:t>
            </a:r>
            <a:endParaRPr>
              <a:latin typeface="Proxima Nova"/>
              <a:ea typeface="Proxima Nova"/>
              <a:cs typeface="Proxima Nova"/>
              <a:sym typeface="Proxima Nova"/>
            </a:endParaRPr>
          </a:p>
          <a:p>
            <a:pPr indent="-317500" lvl="0" marL="457200" rtl="0">
              <a:lnSpc>
                <a:spcPct val="115000"/>
              </a:lnSpc>
              <a:spcBef>
                <a:spcPts val="0"/>
              </a:spcBef>
              <a:spcAft>
                <a:spcPts val="0"/>
              </a:spcAft>
              <a:buClr>
                <a:srgbClr val="000000"/>
              </a:buClr>
              <a:buSzPts val="1400"/>
              <a:buFont typeface="Proxima Nova"/>
              <a:buChar char="●"/>
            </a:pPr>
            <a:r>
              <a:rPr lang="en">
                <a:latin typeface="Proxima Nova"/>
                <a:ea typeface="Proxima Nova"/>
                <a:cs typeface="Proxima Nova"/>
                <a:sym typeface="Proxima Nova"/>
              </a:rPr>
              <a:t>Policy rules control access between labeled processes and labeled objects</a:t>
            </a:r>
            <a:endParaRPr>
              <a:latin typeface="Proxima Nova"/>
              <a:ea typeface="Proxima Nova"/>
              <a:cs typeface="Proxima Nova"/>
              <a:sym typeface="Proxima Nova"/>
            </a:endParaRPr>
          </a:p>
          <a:p>
            <a:pPr indent="-317500" lvl="0" marL="457200" rtl="0">
              <a:lnSpc>
                <a:spcPct val="115000"/>
              </a:lnSpc>
              <a:spcBef>
                <a:spcPts val="0"/>
              </a:spcBef>
              <a:spcAft>
                <a:spcPts val="0"/>
              </a:spcAft>
              <a:buClr>
                <a:srgbClr val="000000"/>
              </a:buClr>
              <a:buSzPts val="1400"/>
              <a:buFont typeface="Proxima Nova"/>
              <a:buChar char="●"/>
            </a:pPr>
            <a:r>
              <a:rPr lang="en">
                <a:latin typeface="Proxima Nova"/>
                <a:ea typeface="Proxima Nova"/>
                <a:cs typeface="Proxima Nova"/>
                <a:sym typeface="Proxima Nova"/>
              </a:rPr>
              <a:t>The Kernel enforces the rules</a:t>
            </a:r>
            <a:endParaRPr>
              <a:latin typeface="Proxima Nova"/>
              <a:ea typeface="Proxima Nova"/>
              <a:cs typeface="Proxima Nova"/>
              <a:sym typeface="Proxima Nova"/>
            </a:endParaRPr>
          </a:p>
        </p:txBody>
      </p:sp>
      <p:pic>
        <p:nvPicPr>
          <p:cNvPr id="5387" name="Google Shape;5387;p316"/>
          <p:cNvPicPr preferRelativeResize="0"/>
          <p:nvPr/>
        </p:nvPicPr>
        <p:blipFill>
          <a:blip r:embed="rId4">
            <a:alphaModFix/>
          </a:blip>
          <a:stretch>
            <a:fillRect/>
          </a:stretch>
        </p:blipFill>
        <p:spPr>
          <a:xfrm>
            <a:off x="5288425" y="1206325"/>
            <a:ext cx="915475" cy="954925"/>
          </a:xfrm>
          <a:prstGeom prst="rect">
            <a:avLst/>
          </a:prstGeom>
          <a:noFill/>
          <a:ln>
            <a:noFill/>
          </a:ln>
        </p:spPr>
      </p:pic>
      <p:sp>
        <p:nvSpPr>
          <p:cNvPr id="5388" name="Google Shape;5388;p316"/>
          <p:cNvSpPr txBox="1"/>
          <p:nvPr/>
        </p:nvSpPr>
        <p:spPr>
          <a:xfrm>
            <a:off x="6281629" y="1316925"/>
            <a:ext cx="2547000" cy="875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800"/>
              </a:spcAft>
              <a:buNone/>
            </a:pPr>
            <a:r>
              <a:rPr lang="en" sz="1000">
                <a:latin typeface="Proxima Nova"/>
                <a:ea typeface="Proxima Nova"/>
                <a:cs typeface="Proxima Nova"/>
                <a:sym typeface="Proxima Nova"/>
              </a:rPr>
              <a:t>OOTB</a:t>
            </a:r>
            <a:r>
              <a:rPr lang="en" sz="1000">
                <a:solidFill>
                  <a:srgbClr val="FF0000"/>
                </a:solidFill>
                <a:latin typeface="Proxima Nova"/>
                <a:ea typeface="Proxima Nova"/>
                <a:cs typeface="Proxima Nova"/>
                <a:sym typeface="Proxima Nova"/>
              </a:rPr>
              <a:t> </a:t>
            </a:r>
            <a:r>
              <a:rPr lang="en" sz="1000">
                <a:latin typeface="Proxima Nova"/>
                <a:ea typeface="Proxima Nova"/>
                <a:cs typeface="Proxima Nova"/>
                <a:sym typeface="Proxima Nova"/>
              </a:rPr>
              <a:t>we have over 400 selinux modules/policies ready for consumption. These policies define the rule of access between labeled processes and labeled objects. The Kernel enforces the policy rules.</a:t>
            </a:r>
            <a:endParaRPr sz="10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55"/>
          <p:cNvSpPr/>
          <p:nvPr/>
        </p:nvSpPr>
        <p:spPr>
          <a:xfrm>
            <a:off x="5789325" y="1673631"/>
            <a:ext cx="525000" cy="29625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con_RH_Misc_DevOps_RGB_Flat.png" id="1132" name="Google Shape;1132;p155"/>
          <p:cNvPicPr preferRelativeResize="0"/>
          <p:nvPr/>
        </p:nvPicPr>
        <p:blipFill rotWithShape="1">
          <a:blip r:embed="rId3">
            <a:alphaModFix/>
          </a:blip>
          <a:srcRect b="0" l="0" r="0" t="0"/>
          <a:stretch/>
        </p:blipFill>
        <p:spPr>
          <a:xfrm>
            <a:off x="1211300" y="2407500"/>
            <a:ext cx="1780500" cy="819000"/>
          </a:xfrm>
          <a:prstGeom prst="rect">
            <a:avLst/>
          </a:prstGeom>
          <a:noFill/>
          <a:ln>
            <a:noFill/>
          </a:ln>
        </p:spPr>
      </p:pic>
      <p:pic>
        <p:nvPicPr>
          <p:cNvPr descr="Icon_RH_Software_Container-App_RGB_Flat.png" id="1133" name="Google Shape;1133;p155"/>
          <p:cNvPicPr preferRelativeResize="0"/>
          <p:nvPr/>
        </p:nvPicPr>
        <p:blipFill rotWithShape="1">
          <a:blip r:embed="rId4">
            <a:alphaModFix/>
          </a:blip>
          <a:srcRect b="0" l="0" r="0" t="0"/>
          <a:stretch/>
        </p:blipFill>
        <p:spPr>
          <a:xfrm>
            <a:off x="4232599" y="2556499"/>
            <a:ext cx="525000" cy="521100"/>
          </a:xfrm>
          <a:prstGeom prst="rect">
            <a:avLst/>
          </a:prstGeom>
          <a:noFill/>
          <a:ln>
            <a:noFill/>
          </a:ln>
        </p:spPr>
      </p:pic>
      <p:pic>
        <p:nvPicPr>
          <p:cNvPr descr="Icon_RH_Software_Container-Deployed_RGB_Flat.png" id="1134" name="Google Shape;1134;p155"/>
          <p:cNvPicPr preferRelativeResize="0"/>
          <p:nvPr/>
        </p:nvPicPr>
        <p:blipFill rotWithShape="1">
          <a:blip r:embed="rId5">
            <a:alphaModFix/>
          </a:blip>
          <a:srcRect b="0" l="0" r="0" t="0"/>
          <a:stretch/>
        </p:blipFill>
        <p:spPr>
          <a:xfrm>
            <a:off x="5909160" y="1710146"/>
            <a:ext cx="282900" cy="593100"/>
          </a:xfrm>
          <a:prstGeom prst="rect">
            <a:avLst/>
          </a:prstGeom>
          <a:noFill/>
          <a:ln>
            <a:noFill/>
          </a:ln>
        </p:spPr>
      </p:pic>
      <p:pic>
        <p:nvPicPr>
          <p:cNvPr descr="Icon_RH_Software_Container-Deployed-Cloud_RGB_Flat.png" id="1135" name="Google Shape;1135;p155"/>
          <p:cNvPicPr preferRelativeResize="0"/>
          <p:nvPr/>
        </p:nvPicPr>
        <p:blipFill rotWithShape="1">
          <a:blip r:embed="rId6">
            <a:alphaModFix/>
          </a:blip>
          <a:srcRect b="0" l="0" r="0" t="0"/>
          <a:stretch/>
        </p:blipFill>
        <p:spPr>
          <a:xfrm>
            <a:off x="5832227" y="4012002"/>
            <a:ext cx="436800" cy="593100"/>
          </a:xfrm>
          <a:prstGeom prst="rect">
            <a:avLst/>
          </a:prstGeom>
          <a:noFill/>
          <a:ln>
            <a:noFill/>
          </a:ln>
        </p:spPr>
      </p:pic>
      <p:pic>
        <p:nvPicPr>
          <p:cNvPr descr="Icon_RH_Software_Container-Deployed-Virtual_RGB_Flat.png" id="1136" name="Google Shape;1136;p155"/>
          <p:cNvPicPr preferRelativeResize="0"/>
          <p:nvPr/>
        </p:nvPicPr>
        <p:blipFill rotWithShape="1">
          <a:blip r:embed="rId7">
            <a:alphaModFix/>
          </a:blip>
          <a:srcRect b="0" l="0" r="0" t="0"/>
          <a:stretch/>
        </p:blipFill>
        <p:spPr>
          <a:xfrm>
            <a:off x="5902225" y="2477431"/>
            <a:ext cx="297000" cy="593100"/>
          </a:xfrm>
          <a:prstGeom prst="rect">
            <a:avLst/>
          </a:prstGeom>
          <a:noFill/>
          <a:ln>
            <a:noFill/>
          </a:ln>
        </p:spPr>
      </p:pic>
      <p:pic>
        <p:nvPicPr>
          <p:cNvPr descr="Icon_RH_Software_Container-Deployed-Cloud_RGB_Flat.png" id="1137" name="Google Shape;1137;p155"/>
          <p:cNvPicPr preferRelativeResize="0"/>
          <p:nvPr/>
        </p:nvPicPr>
        <p:blipFill rotWithShape="1">
          <a:blip r:embed="rId6">
            <a:alphaModFix/>
          </a:blip>
          <a:srcRect b="0" l="0" r="0" t="0"/>
          <a:stretch/>
        </p:blipFill>
        <p:spPr>
          <a:xfrm>
            <a:off x="5832227" y="3244717"/>
            <a:ext cx="436800" cy="593100"/>
          </a:xfrm>
          <a:prstGeom prst="rect">
            <a:avLst/>
          </a:prstGeom>
          <a:noFill/>
          <a:ln>
            <a:noFill/>
          </a:ln>
        </p:spPr>
      </p:pic>
      <p:cxnSp>
        <p:nvCxnSpPr>
          <p:cNvPr id="1138" name="Google Shape;1138;p155"/>
          <p:cNvCxnSpPr/>
          <p:nvPr/>
        </p:nvCxnSpPr>
        <p:spPr>
          <a:xfrm>
            <a:off x="3399675" y="2817000"/>
            <a:ext cx="649200" cy="0"/>
          </a:xfrm>
          <a:prstGeom prst="straightConnector1">
            <a:avLst/>
          </a:prstGeom>
          <a:noFill/>
          <a:ln cap="flat" cmpd="sng" w="9525">
            <a:solidFill>
              <a:schemeClr val="dk2"/>
            </a:solidFill>
            <a:prstDash val="solid"/>
            <a:round/>
            <a:headEnd len="sm" w="sm" type="none"/>
            <a:tailEnd len="lg" w="lg" type="triangle"/>
          </a:ln>
        </p:spPr>
      </p:cxnSp>
      <p:cxnSp>
        <p:nvCxnSpPr>
          <p:cNvPr id="1139" name="Google Shape;1139;p155"/>
          <p:cNvCxnSpPr/>
          <p:nvPr/>
        </p:nvCxnSpPr>
        <p:spPr>
          <a:xfrm flipH="1" rot="10800000">
            <a:off x="5182937" y="2770799"/>
            <a:ext cx="474300" cy="46800"/>
          </a:xfrm>
          <a:prstGeom prst="straightConnector1">
            <a:avLst/>
          </a:prstGeom>
          <a:noFill/>
          <a:ln cap="flat" cmpd="sng" w="9525">
            <a:solidFill>
              <a:schemeClr val="dk2"/>
            </a:solidFill>
            <a:prstDash val="solid"/>
            <a:round/>
            <a:headEnd len="sm" w="sm" type="none"/>
            <a:tailEnd len="lg" w="lg" type="triangle"/>
          </a:ln>
        </p:spPr>
      </p:cxnSp>
      <p:cxnSp>
        <p:nvCxnSpPr>
          <p:cNvPr id="1140" name="Google Shape;1140;p155"/>
          <p:cNvCxnSpPr/>
          <p:nvPr/>
        </p:nvCxnSpPr>
        <p:spPr>
          <a:xfrm>
            <a:off x="5181575" y="2816400"/>
            <a:ext cx="483000" cy="721200"/>
          </a:xfrm>
          <a:prstGeom prst="straightConnector1">
            <a:avLst/>
          </a:prstGeom>
          <a:noFill/>
          <a:ln cap="flat" cmpd="sng" w="9525">
            <a:solidFill>
              <a:schemeClr val="dk2"/>
            </a:solidFill>
            <a:prstDash val="solid"/>
            <a:round/>
            <a:headEnd len="sm" w="sm" type="none"/>
            <a:tailEnd len="lg" w="lg" type="triangle"/>
          </a:ln>
        </p:spPr>
      </p:cxnSp>
      <p:cxnSp>
        <p:nvCxnSpPr>
          <p:cNvPr id="1141" name="Google Shape;1141;p155"/>
          <p:cNvCxnSpPr/>
          <p:nvPr/>
        </p:nvCxnSpPr>
        <p:spPr>
          <a:xfrm>
            <a:off x="5182950" y="2816400"/>
            <a:ext cx="481500" cy="1413300"/>
          </a:xfrm>
          <a:prstGeom prst="straightConnector1">
            <a:avLst/>
          </a:prstGeom>
          <a:noFill/>
          <a:ln cap="flat" cmpd="sng" w="9525">
            <a:solidFill>
              <a:schemeClr val="dk2"/>
            </a:solidFill>
            <a:prstDash val="solid"/>
            <a:round/>
            <a:headEnd len="sm" w="sm" type="none"/>
            <a:tailEnd len="lg" w="lg" type="triangle"/>
          </a:ln>
        </p:spPr>
      </p:cxnSp>
      <p:cxnSp>
        <p:nvCxnSpPr>
          <p:cNvPr id="1142" name="Google Shape;1142;p155"/>
          <p:cNvCxnSpPr/>
          <p:nvPr/>
        </p:nvCxnSpPr>
        <p:spPr>
          <a:xfrm flipH="1" rot="10800000">
            <a:off x="5190950" y="2086396"/>
            <a:ext cx="417600" cy="723300"/>
          </a:xfrm>
          <a:prstGeom prst="straightConnector1">
            <a:avLst/>
          </a:prstGeom>
          <a:noFill/>
          <a:ln cap="flat" cmpd="sng" w="9525">
            <a:solidFill>
              <a:schemeClr val="dk2"/>
            </a:solidFill>
            <a:prstDash val="solid"/>
            <a:round/>
            <a:headEnd len="sm" w="sm" type="none"/>
            <a:tailEnd len="lg" w="lg" type="triangle"/>
          </a:ln>
        </p:spPr>
      </p:cxnSp>
      <p:sp>
        <p:nvSpPr>
          <p:cNvPr id="1143" name="Google Shape;1143;p155"/>
          <p:cNvSpPr txBox="1"/>
          <p:nvPr/>
        </p:nvSpPr>
        <p:spPr>
          <a:xfrm>
            <a:off x="6314325" y="1868775"/>
            <a:ext cx="957600" cy="35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physical</a:t>
            </a:r>
            <a:endParaRPr/>
          </a:p>
        </p:txBody>
      </p:sp>
      <p:sp>
        <p:nvSpPr>
          <p:cNvPr id="1144" name="Google Shape;1144;p155"/>
          <p:cNvSpPr txBox="1"/>
          <p:nvPr/>
        </p:nvSpPr>
        <p:spPr>
          <a:xfrm>
            <a:off x="6314325" y="2637575"/>
            <a:ext cx="957600" cy="35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virtual</a:t>
            </a:r>
            <a:endParaRPr/>
          </a:p>
        </p:txBody>
      </p:sp>
      <p:sp>
        <p:nvSpPr>
          <p:cNvPr id="1145" name="Google Shape;1145;p155"/>
          <p:cNvSpPr txBox="1"/>
          <p:nvPr/>
        </p:nvSpPr>
        <p:spPr>
          <a:xfrm>
            <a:off x="6314325" y="3406375"/>
            <a:ext cx="1244700" cy="35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private cloud</a:t>
            </a:r>
            <a:endParaRPr/>
          </a:p>
        </p:txBody>
      </p:sp>
      <p:sp>
        <p:nvSpPr>
          <p:cNvPr id="1146" name="Google Shape;1146;p155"/>
          <p:cNvSpPr txBox="1"/>
          <p:nvPr/>
        </p:nvSpPr>
        <p:spPr>
          <a:xfrm>
            <a:off x="6314325" y="4175175"/>
            <a:ext cx="1348800" cy="35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public  cloud</a:t>
            </a:r>
            <a:endParaRPr/>
          </a:p>
        </p:txBody>
      </p:sp>
      <p:grpSp>
        <p:nvGrpSpPr>
          <p:cNvPr id="1147" name="Google Shape;1147;p155"/>
          <p:cNvGrpSpPr/>
          <p:nvPr/>
        </p:nvGrpSpPr>
        <p:grpSpPr>
          <a:xfrm>
            <a:off x="4172952" y="3470847"/>
            <a:ext cx="698587" cy="521103"/>
            <a:chOff x="4172877" y="2877896"/>
            <a:chExt cx="672818" cy="391571"/>
          </a:xfrm>
        </p:grpSpPr>
        <p:sp>
          <p:nvSpPr>
            <p:cNvPr id="1148" name="Google Shape;1148;p155"/>
            <p:cNvSpPr/>
            <p:nvPr/>
          </p:nvSpPr>
          <p:spPr>
            <a:xfrm>
              <a:off x="4172877" y="3179947"/>
              <a:ext cx="670719" cy="8952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600"/>
                <a:t>Runtime</a:t>
              </a:r>
              <a:endParaRPr sz="600"/>
            </a:p>
          </p:txBody>
        </p:sp>
        <p:sp>
          <p:nvSpPr>
            <p:cNvPr id="1149" name="Google Shape;1149;p155"/>
            <p:cNvSpPr/>
            <p:nvPr/>
          </p:nvSpPr>
          <p:spPr>
            <a:xfrm>
              <a:off x="4172877" y="3079263"/>
              <a:ext cx="670719" cy="89520"/>
            </a:xfrm>
            <a:prstGeom prst="roundRect">
              <a:avLst>
                <a:gd fmla="val 16667"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600"/>
                <a:t>Middleware</a:t>
              </a:r>
              <a:endParaRPr sz="600"/>
            </a:p>
          </p:txBody>
        </p:sp>
        <p:sp>
          <p:nvSpPr>
            <p:cNvPr id="1150" name="Google Shape;1150;p155"/>
            <p:cNvSpPr/>
            <p:nvPr/>
          </p:nvSpPr>
          <p:spPr>
            <a:xfrm>
              <a:off x="4174977" y="2978580"/>
              <a:ext cx="670719" cy="89520"/>
            </a:xfrm>
            <a:prstGeom prst="roundRect">
              <a:avLst>
                <a:gd fmla="val 16667" name="adj"/>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600"/>
                <a:t>Configuration</a:t>
              </a:r>
              <a:endParaRPr sz="600"/>
            </a:p>
          </p:txBody>
        </p:sp>
        <p:sp>
          <p:nvSpPr>
            <p:cNvPr id="1151" name="Google Shape;1151;p155"/>
            <p:cNvSpPr/>
            <p:nvPr/>
          </p:nvSpPr>
          <p:spPr>
            <a:xfrm>
              <a:off x="4174977" y="2877896"/>
              <a:ext cx="670719" cy="89520"/>
            </a:xfrm>
            <a:prstGeom prst="roundRect">
              <a:avLst>
                <a:gd fmla="val 16667" name="adj"/>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600"/>
                <a:t>Applications</a:t>
              </a:r>
              <a:endParaRPr sz="600"/>
            </a:p>
          </p:txBody>
        </p:sp>
      </p:grpSp>
      <p:grpSp>
        <p:nvGrpSpPr>
          <p:cNvPr id="1152" name="Google Shape;1152;p155"/>
          <p:cNvGrpSpPr/>
          <p:nvPr/>
        </p:nvGrpSpPr>
        <p:grpSpPr>
          <a:xfrm>
            <a:off x="5686369" y="872524"/>
            <a:ext cx="743958" cy="658476"/>
            <a:chOff x="8274277" y="2067330"/>
            <a:chExt cx="672899" cy="492135"/>
          </a:xfrm>
        </p:grpSpPr>
        <p:sp>
          <p:nvSpPr>
            <p:cNvPr id="1153" name="Google Shape;1153;p155"/>
            <p:cNvSpPr/>
            <p:nvPr/>
          </p:nvSpPr>
          <p:spPr>
            <a:xfrm>
              <a:off x="8274277" y="2470065"/>
              <a:ext cx="670800" cy="89400"/>
            </a:xfrm>
            <a:prstGeom prst="roundRect">
              <a:avLst>
                <a:gd fmla="val 16667" name="adj"/>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600"/>
                <a:t>Networking</a:t>
              </a:r>
              <a:endParaRPr sz="600"/>
            </a:p>
          </p:txBody>
        </p:sp>
        <p:sp>
          <p:nvSpPr>
            <p:cNvPr id="1154" name="Google Shape;1154;p155"/>
            <p:cNvSpPr/>
            <p:nvPr/>
          </p:nvSpPr>
          <p:spPr>
            <a:xfrm>
              <a:off x="8274277" y="2369381"/>
              <a:ext cx="670800" cy="89400"/>
            </a:xfrm>
            <a:prstGeom prst="roundRect">
              <a:avLst>
                <a:gd fmla="val 16667" name="adj"/>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600"/>
                <a:t>Storage</a:t>
              </a:r>
              <a:endParaRPr sz="600"/>
            </a:p>
          </p:txBody>
        </p:sp>
        <p:sp>
          <p:nvSpPr>
            <p:cNvPr id="1155" name="Google Shape;1155;p155"/>
            <p:cNvSpPr/>
            <p:nvPr/>
          </p:nvSpPr>
          <p:spPr>
            <a:xfrm>
              <a:off x="8274277" y="2268698"/>
              <a:ext cx="670800" cy="894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600"/>
                <a:t>Servers</a:t>
              </a:r>
              <a:endParaRPr sz="600"/>
            </a:p>
          </p:txBody>
        </p:sp>
        <p:sp>
          <p:nvSpPr>
            <p:cNvPr id="1156" name="Google Shape;1156;p155"/>
            <p:cNvSpPr/>
            <p:nvPr/>
          </p:nvSpPr>
          <p:spPr>
            <a:xfrm>
              <a:off x="8276377" y="2168014"/>
              <a:ext cx="670800" cy="89400"/>
            </a:xfrm>
            <a:prstGeom prst="roundRect">
              <a:avLst>
                <a:gd fmla="val 16667" name="adj"/>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600"/>
                <a:t>Virtualization</a:t>
              </a:r>
              <a:endParaRPr sz="600"/>
            </a:p>
          </p:txBody>
        </p:sp>
        <p:sp>
          <p:nvSpPr>
            <p:cNvPr id="1157" name="Google Shape;1157;p155"/>
            <p:cNvSpPr/>
            <p:nvPr/>
          </p:nvSpPr>
          <p:spPr>
            <a:xfrm>
              <a:off x="8276377" y="2067330"/>
              <a:ext cx="670800" cy="89400"/>
            </a:xfrm>
            <a:prstGeom prst="roundRect">
              <a:avLst>
                <a:gd fmla="val 16667" name="adj"/>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600"/>
                <a:t>O/S</a:t>
              </a:r>
              <a:endParaRPr sz="600"/>
            </a:p>
          </p:txBody>
        </p:sp>
      </p:grpSp>
      <p:sp>
        <p:nvSpPr>
          <p:cNvPr id="1158" name="Google Shape;1158;p155"/>
          <p:cNvSpPr txBox="1"/>
          <p:nvPr/>
        </p:nvSpPr>
        <p:spPr>
          <a:xfrm>
            <a:off x="4128675" y="3134200"/>
            <a:ext cx="820800" cy="32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container</a:t>
            </a:r>
            <a:endParaRPr sz="1200"/>
          </a:p>
        </p:txBody>
      </p:sp>
      <p:sp>
        <p:nvSpPr>
          <p:cNvPr id="1159" name="Google Shape;1159;p155"/>
          <p:cNvSpPr txBox="1"/>
          <p:nvPr/>
        </p:nvSpPr>
        <p:spPr>
          <a:xfrm>
            <a:off x="5164700" y="786200"/>
            <a:ext cx="413700" cy="2301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0"/>
              </a:spcBef>
              <a:spcAft>
                <a:spcPts val="0"/>
              </a:spcAft>
              <a:buClr>
                <a:srgbClr val="000000"/>
              </a:buClr>
              <a:buFont typeface="Arial"/>
              <a:buNone/>
            </a:pPr>
            <a:r>
              <a:rPr lang="en" sz="800"/>
              <a:t>DEV</a:t>
            </a:r>
            <a:endParaRPr sz="800"/>
          </a:p>
        </p:txBody>
      </p:sp>
      <p:sp>
        <p:nvSpPr>
          <p:cNvPr id="1160" name="Google Shape;1160;p155"/>
          <p:cNvSpPr txBox="1"/>
          <p:nvPr/>
        </p:nvSpPr>
        <p:spPr>
          <a:xfrm>
            <a:off x="5164700" y="982500"/>
            <a:ext cx="413700" cy="2301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0"/>
              </a:spcBef>
              <a:spcAft>
                <a:spcPts val="0"/>
              </a:spcAft>
              <a:buClr>
                <a:srgbClr val="000000"/>
              </a:buClr>
              <a:buFont typeface="Arial"/>
              <a:buNone/>
            </a:pPr>
            <a:r>
              <a:rPr lang="en" sz="800"/>
              <a:t>SIT</a:t>
            </a:r>
            <a:endParaRPr sz="800"/>
          </a:p>
        </p:txBody>
      </p:sp>
      <p:sp>
        <p:nvSpPr>
          <p:cNvPr id="1161" name="Google Shape;1161;p155"/>
          <p:cNvSpPr txBox="1"/>
          <p:nvPr/>
        </p:nvSpPr>
        <p:spPr>
          <a:xfrm>
            <a:off x="5168516" y="1178800"/>
            <a:ext cx="410100" cy="2301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0"/>
              </a:spcBef>
              <a:spcAft>
                <a:spcPts val="0"/>
              </a:spcAft>
              <a:buClr>
                <a:srgbClr val="000000"/>
              </a:buClr>
              <a:buFont typeface="Arial"/>
              <a:buNone/>
            </a:pPr>
            <a:r>
              <a:rPr lang="en" sz="800"/>
              <a:t>UAT</a:t>
            </a:r>
            <a:endParaRPr sz="800"/>
          </a:p>
        </p:txBody>
      </p:sp>
      <p:sp>
        <p:nvSpPr>
          <p:cNvPr id="1162" name="Google Shape;1162;p155"/>
          <p:cNvSpPr txBox="1"/>
          <p:nvPr/>
        </p:nvSpPr>
        <p:spPr>
          <a:xfrm>
            <a:off x="5168514" y="1375100"/>
            <a:ext cx="413700" cy="2301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0"/>
              </a:spcBef>
              <a:spcAft>
                <a:spcPts val="0"/>
              </a:spcAft>
              <a:buClr>
                <a:srgbClr val="000000"/>
              </a:buClr>
              <a:buFont typeface="Arial"/>
              <a:buNone/>
            </a:pPr>
            <a:r>
              <a:rPr lang="en" sz="800"/>
              <a:t>PRD</a:t>
            </a:r>
            <a:endParaRPr sz="800"/>
          </a:p>
        </p:txBody>
      </p:sp>
      <p:sp>
        <p:nvSpPr>
          <p:cNvPr id="1163" name="Google Shape;1163;p155"/>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
        <p:nvSpPr>
          <p:cNvPr id="1164" name="Google Shape;1164;p155"/>
          <p:cNvSpPr txBox="1"/>
          <p:nvPr>
            <p:ph type="title"/>
          </p:nvPr>
        </p:nvSpPr>
        <p:spPr>
          <a:xfrm>
            <a:off x="685800" y="0"/>
            <a:ext cx="7772400" cy="721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Proxima Nova"/>
              <a:buNone/>
            </a:pPr>
            <a:r>
              <a:rPr lang="en">
                <a:latin typeface="Arial"/>
                <a:ea typeface="Arial"/>
                <a:cs typeface="Arial"/>
                <a:sym typeface="Arial"/>
              </a:rPr>
              <a:t>DELIVERY PIPELINE - CONTAINER</a:t>
            </a:r>
            <a:endParaRPr>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2" name="Shape 5392"/>
        <p:cNvGrpSpPr/>
        <p:nvPr/>
      </p:nvGrpSpPr>
      <p:grpSpPr>
        <a:xfrm>
          <a:off x="0" y="0"/>
          <a:ext cx="0" cy="0"/>
          <a:chOff x="0" y="0"/>
          <a:chExt cx="0" cy="0"/>
        </a:xfrm>
      </p:grpSpPr>
      <p:sp>
        <p:nvSpPr>
          <p:cNvPr id="5393" name="Google Shape;5393;p31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94" name="Google Shape;5394;p317"/>
          <p:cNvSpPr txBox="1"/>
          <p:nvPr>
            <p:ph type="title"/>
          </p:nvPr>
        </p:nvSpPr>
        <p:spPr>
          <a:xfrm>
            <a:off x="826650" y="0"/>
            <a:ext cx="55953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900"/>
              <a:t>Seccomp - Privileges &amp; Sys Calls</a:t>
            </a:r>
            <a:endParaRPr/>
          </a:p>
        </p:txBody>
      </p:sp>
      <p:sp>
        <p:nvSpPr>
          <p:cNvPr id="5395" name="Google Shape;5395;p317"/>
          <p:cNvSpPr txBox="1"/>
          <p:nvPr>
            <p:ph type="title"/>
          </p:nvPr>
        </p:nvSpPr>
        <p:spPr>
          <a:xfrm>
            <a:off x="5817300" y="0"/>
            <a:ext cx="33267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CONFIDENTIALITY INTEGRITY AVAILABILITY</a:t>
            </a:r>
            <a:endParaRPr b="1" sz="1200"/>
          </a:p>
        </p:txBody>
      </p:sp>
      <p:sp>
        <p:nvSpPr>
          <p:cNvPr id="5396" name="Google Shape;5396;p317"/>
          <p:cNvSpPr txBox="1"/>
          <p:nvPr/>
        </p:nvSpPr>
        <p:spPr>
          <a:xfrm>
            <a:off x="427575" y="1366800"/>
            <a:ext cx="7661400" cy="30648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600"/>
              </a:spcBef>
              <a:spcAft>
                <a:spcPts val="0"/>
              </a:spcAft>
              <a:buSzPts val="1400"/>
              <a:buFont typeface="Proxima Nova"/>
              <a:buChar char="●"/>
            </a:pPr>
            <a:r>
              <a:rPr lang="en">
                <a:latin typeface="Proxima Nova"/>
                <a:ea typeface="Proxima Nova"/>
                <a:cs typeface="Proxima Nova"/>
                <a:sym typeface="Proxima Nova"/>
              </a:rPr>
              <a:t>Dropping privileges from containers</a:t>
            </a:r>
            <a:endParaRPr>
              <a:latin typeface="Proxima Nova"/>
              <a:ea typeface="Proxima Nova"/>
              <a:cs typeface="Proxima Nova"/>
              <a:sym typeface="Proxima Nova"/>
            </a:endParaRPr>
          </a:p>
          <a:p>
            <a:pPr indent="-317500" lvl="0" marL="457200"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Default docker drops - removes - 44 system calls out of ~313 available Linux system calls</a:t>
            </a:r>
            <a:endParaRPr>
              <a:latin typeface="Proxima Nova"/>
              <a:ea typeface="Proxima Nova"/>
              <a:cs typeface="Proxima Nova"/>
              <a:sym typeface="Proxima Nova"/>
            </a:endParaRPr>
          </a:p>
          <a:p>
            <a:pPr indent="-317500" lvl="0" marL="457200"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Example of still available calls (capabilities)</a:t>
            </a:r>
            <a:endParaRPr>
              <a:latin typeface="Proxima Nova"/>
              <a:ea typeface="Proxima Nova"/>
              <a:cs typeface="Proxima Nova"/>
              <a:sym typeface="Proxima Nova"/>
            </a:endParaRPr>
          </a:p>
          <a:p>
            <a:pPr indent="-317500" lvl="1" marL="914400"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CAP_SYS_ADMIN: ability to remount file system !!!</a:t>
            </a:r>
            <a:endParaRPr>
              <a:latin typeface="Proxima Nova"/>
              <a:ea typeface="Proxima Nova"/>
              <a:cs typeface="Proxima Nova"/>
              <a:sym typeface="Proxima Nova"/>
            </a:endParaRPr>
          </a:p>
          <a:p>
            <a:pPr indent="-317500" lvl="1" marL="914400"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CAP_NET_ADMIN: ability to alter routing tables  !!!</a:t>
            </a:r>
            <a:endParaRPr>
              <a:latin typeface="Proxima Nova"/>
              <a:ea typeface="Proxima Nova"/>
              <a:cs typeface="Proxima Nova"/>
              <a:sym typeface="Proxima Nova"/>
            </a:endParaRPr>
          </a:p>
          <a:p>
            <a:pPr indent="-317500" lvl="0" marL="457200"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A root user inside a container running in OpenShift has none of those capabilities</a:t>
            </a:r>
            <a:endParaRPr>
              <a:latin typeface="Proxima Nova"/>
              <a:ea typeface="Proxima Nova"/>
              <a:cs typeface="Proxima Nova"/>
              <a:sym typeface="Proxima Nova"/>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0" name="Shape 5400"/>
        <p:cNvGrpSpPr/>
        <p:nvPr/>
      </p:nvGrpSpPr>
      <p:grpSpPr>
        <a:xfrm>
          <a:off x="0" y="0"/>
          <a:ext cx="0" cy="0"/>
          <a:chOff x="0" y="0"/>
          <a:chExt cx="0" cy="0"/>
        </a:xfrm>
      </p:grpSpPr>
      <p:sp>
        <p:nvSpPr>
          <p:cNvPr id="5401" name="Google Shape;5401;p31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02" name="Google Shape;5402;p318"/>
          <p:cNvSpPr txBox="1"/>
          <p:nvPr>
            <p:ph type="title"/>
          </p:nvPr>
        </p:nvSpPr>
        <p:spPr>
          <a:xfrm>
            <a:off x="826650" y="0"/>
            <a:ext cx="69336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900"/>
              <a:t>Cgroups</a:t>
            </a:r>
            <a:r>
              <a:rPr lang="en" sz="2900"/>
              <a:t> - Resource Usages</a:t>
            </a:r>
            <a:endParaRPr/>
          </a:p>
        </p:txBody>
      </p:sp>
      <p:sp>
        <p:nvSpPr>
          <p:cNvPr id="5403" name="Google Shape;5403;p318"/>
          <p:cNvSpPr txBox="1"/>
          <p:nvPr/>
        </p:nvSpPr>
        <p:spPr>
          <a:xfrm>
            <a:off x="462750" y="2893450"/>
            <a:ext cx="7661400" cy="18405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600"/>
              </a:spcBef>
              <a:spcAft>
                <a:spcPts val="0"/>
              </a:spcAft>
              <a:buSzPts val="1400"/>
              <a:buFont typeface="Proxima Nova"/>
              <a:buChar char="●"/>
            </a:pPr>
            <a:r>
              <a:rPr b="1" lang="en">
                <a:solidFill>
                  <a:schemeClr val="dk1"/>
                </a:solidFill>
                <a:latin typeface="Proxima Nova"/>
                <a:ea typeface="Proxima Nova"/>
                <a:cs typeface="Proxima Nova"/>
                <a:sym typeface="Proxima Nova"/>
              </a:rPr>
              <a:t>Resource limiting </a:t>
            </a:r>
            <a:r>
              <a:rPr lang="en">
                <a:solidFill>
                  <a:schemeClr val="dk1"/>
                </a:solidFill>
                <a:latin typeface="Proxima Nova"/>
                <a:ea typeface="Proxima Nova"/>
                <a:cs typeface="Proxima Nova"/>
                <a:sym typeface="Proxima Nova"/>
              </a:rPr>
              <a:t>– </a:t>
            </a:r>
            <a:r>
              <a:rPr lang="en">
                <a:latin typeface="Proxima Nova"/>
                <a:ea typeface="Proxima Nova"/>
                <a:cs typeface="Proxima Nova"/>
                <a:sym typeface="Proxima Nova"/>
              </a:rPr>
              <a:t>CPU, Memory, Disk I/O, Network  </a:t>
            </a:r>
            <a:endParaRPr b="1">
              <a:latin typeface="Proxima Nova"/>
              <a:ea typeface="Proxima Nova"/>
              <a:cs typeface="Proxima Nova"/>
              <a:sym typeface="Proxima Nova"/>
            </a:endParaRPr>
          </a:p>
          <a:p>
            <a:pPr indent="-317500" lvl="0" marL="457200" rtl="0">
              <a:lnSpc>
                <a:spcPct val="115000"/>
              </a:lnSpc>
              <a:spcBef>
                <a:spcPts val="0"/>
              </a:spcBef>
              <a:spcAft>
                <a:spcPts val="0"/>
              </a:spcAft>
              <a:buSzPts val="1400"/>
              <a:buFont typeface="Proxima Nova"/>
              <a:buChar char="●"/>
            </a:pPr>
            <a:r>
              <a:rPr b="1" lang="en">
                <a:latin typeface="Proxima Nova"/>
                <a:ea typeface="Proxima Nova"/>
                <a:cs typeface="Proxima Nova"/>
                <a:sym typeface="Proxima Nova"/>
              </a:rPr>
              <a:t>Prioritization</a:t>
            </a:r>
            <a:r>
              <a:rPr lang="en">
                <a:latin typeface="Proxima Nova"/>
                <a:ea typeface="Proxima Nova"/>
                <a:cs typeface="Proxima Nova"/>
                <a:sym typeface="Proxima Nova"/>
              </a:rPr>
              <a:t> – some groups may get a larger share of CPU utilization or disk I/O throughput</a:t>
            </a:r>
            <a:endParaRPr>
              <a:latin typeface="Proxima Nova"/>
              <a:ea typeface="Proxima Nova"/>
              <a:cs typeface="Proxima Nova"/>
              <a:sym typeface="Proxima Nova"/>
            </a:endParaRPr>
          </a:p>
          <a:p>
            <a:pPr indent="-317500" lvl="0" marL="457200" rtl="0">
              <a:lnSpc>
                <a:spcPct val="115000"/>
              </a:lnSpc>
              <a:spcBef>
                <a:spcPts val="0"/>
              </a:spcBef>
              <a:spcAft>
                <a:spcPts val="0"/>
              </a:spcAft>
              <a:buSzPts val="1400"/>
              <a:buFont typeface="Proxima Nova"/>
              <a:buChar char="●"/>
            </a:pPr>
            <a:r>
              <a:rPr b="1" lang="en">
                <a:latin typeface="Proxima Nova"/>
                <a:ea typeface="Proxima Nova"/>
                <a:cs typeface="Proxima Nova"/>
                <a:sym typeface="Proxima Nova"/>
              </a:rPr>
              <a:t>Accounting</a:t>
            </a:r>
            <a:r>
              <a:rPr lang="en">
                <a:latin typeface="Proxima Nova"/>
                <a:ea typeface="Proxima Nova"/>
                <a:cs typeface="Proxima Nova"/>
                <a:sym typeface="Proxima Nova"/>
              </a:rPr>
              <a:t> – measures a group's resource usage, which may be used, for example, for chargeback.</a:t>
            </a:r>
            <a:endParaRPr>
              <a:latin typeface="Proxima Nova"/>
              <a:ea typeface="Proxima Nova"/>
              <a:cs typeface="Proxima Nova"/>
              <a:sym typeface="Proxima Nova"/>
            </a:endParaRPr>
          </a:p>
          <a:p>
            <a:pPr indent="-317500" lvl="0" marL="457200" rtl="0">
              <a:lnSpc>
                <a:spcPct val="115000"/>
              </a:lnSpc>
              <a:spcBef>
                <a:spcPts val="0"/>
              </a:spcBef>
              <a:spcAft>
                <a:spcPts val="0"/>
              </a:spcAft>
              <a:buSzPts val="1400"/>
              <a:buFont typeface="Proxima Nova"/>
              <a:buChar char="●"/>
            </a:pPr>
            <a:r>
              <a:rPr b="1" lang="en">
                <a:latin typeface="Proxima Nova"/>
                <a:ea typeface="Proxima Nova"/>
                <a:cs typeface="Proxima Nova"/>
                <a:sym typeface="Proxima Nova"/>
              </a:rPr>
              <a:t>Control</a:t>
            </a:r>
            <a:r>
              <a:rPr lang="en">
                <a:latin typeface="Proxima Nova"/>
                <a:ea typeface="Proxima Nova"/>
                <a:cs typeface="Proxima Nova"/>
                <a:sym typeface="Proxima Nova"/>
              </a:rPr>
              <a:t> – freezing groups of processes, their checkpointing and restarting</a:t>
            </a:r>
            <a:endParaRPr>
              <a:latin typeface="Proxima Nova"/>
              <a:ea typeface="Proxima Nova"/>
              <a:cs typeface="Proxima Nova"/>
              <a:sym typeface="Proxima Nova"/>
            </a:endParaRPr>
          </a:p>
        </p:txBody>
      </p:sp>
      <p:sp>
        <p:nvSpPr>
          <p:cNvPr id="5404" name="Google Shape;5404;p318"/>
          <p:cNvSpPr txBox="1"/>
          <p:nvPr>
            <p:ph type="title"/>
          </p:nvPr>
        </p:nvSpPr>
        <p:spPr>
          <a:xfrm>
            <a:off x="5817300" y="0"/>
            <a:ext cx="3326700" cy="33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200"/>
              <a:t>CONFIDENTIALITY INTEGRITY AVAILABILITY</a:t>
            </a:r>
            <a:endParaRPr b="1" sz="1200"/>
          </a:p>
        </p:txBody>
      </p:sp>
      <p:grpSp>
        <p:nvGrpSpPr>
          <p:cNvPr id="5405" name="Google Shape;5405;p318"/>
          <p:cNvGrpSpPr/>
          <p:nvPr/>
        </p:nvGrpSpPr>
        <p:grpSpPr>
          <a:xfrm>
            <a:off x="986200" y="1243750"/>
            <a:ext cx="6469800" cy="1515300"/>
            <a:chOff x="986200" y="1853350"/>
            <a:chExt cx="6469800" cy="1515300"/>
          </a:xfrm>
        </p:grpSpPr>
        <p:sp>
          <p:nvSpPr>
            <p:cNvPr id="5406" name="Google Shape;5406;p318"/>
            <p:cNvSpPr/>
            <p:nvPr/>
          </p:nvSpPr>
          <p:spPr>
            <a:xfrm>
              <a:off x="1256050" y="1853350"/>
              <a:ext cx="994800" cy="15153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CPU</a:t>
              </a:r>
              <a:endParaRPr>
                <a:latin typeface="Proxima Nova"/>
                <a:ea typeface="Proxima Nova"/>
                <a:cs typeface="Proxima Nova"/>
                <a:sym typeface="Proxima Nova"/>
              </a:endParaRPr>
            </a:p>
          </p:txBody>
        </p:sp>
        <p:sp>
          <p:nvSpPr>
            <p:cNvPr id="5407" name="Google Shape;5407;p318"/>
            <p:cNvSpPr/>
            <p:nvPr/>
          </p:nvSpPr>
          <p:spPr>
            <a:xfrm>
              <a:off x="2788225" y="1853350"/>
              <a:ext cx="994800" cy="15153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Memory</a:t>
              </a:r>
              <a:endParaRPr>
                <a:latin typeface="Proxima Nova"/>
                <a:ea typeface="Proxima Nova"/>
                <a:cs typeface="Proxima Nova"/>
                <a:sym typeface="Proxima Nova"/>
              </a:endParaRPr>
            </a:p>
          </p:txBody>
        </p:sp>
        <p:sp>
          <p:nvSpPr>
            <p:cNvPr id="5408" name="Google Shape;5408;p318"/>
            <p:cNvSpPr/>
            <p:nvPr/>
          </p:nvSpPr>
          <p:spPr>
            <a:xfrm>
              <a:off x="4343400" y="1853350"/>
              <a:ext cx="994800" cy="15153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Network</a:t>
              </a:r>
              <a:endParaRPr>
                <a:latin typeface="Proxima Nova"/>
                <a:ea typeface="Proxima Nova"/>
                <a:cs typeface="Proxima Nova"/>
                <a:sym typeface="Proxima Nova"/>
              </a:endParaRPr>
            </a:p>
          </p:txBody>
        </p:sp>
        <p:sp>
          <p:nvSpPr>
            <p:cNvPr id="5409" name="Google Shape;5409;p318"/>
            <p:cNvSpPr/>
            <p:nvPr/>
          </p:nvSpPr>
          <p:spPr>
            <a:xfrm>
              <a:off x="5847575" y="1853350"/>
              <a:ext cx="1164000" cy="15153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Storage / IO</a:t>
              </a:r>
              <a:endParaRPr>
                <a:latin typeface="Proxima Nova"/>
                <a:ea typeface="Proxima Nova"/>
                <a:cs typeface="Proxima Nova"/>
                <a:sym typeface="Proxima Nova"/>
              </a:endParaRPr>
            </a:p>
          </p:txBody>
        </p:sp>
        <p:sp>
          <p:nvSpPr>
            <p:cNvPr id="5410" name="Google Shape;5410;p318"/>
            <p:cNvSpPr/>
            <p:nvPr/>
          </p:nvSpPr>
          <p:spPr>
            <a:xfrm>
              <a:off x="986200" y="1922325"/>
              <a:ext cx="6469800" cy="280500"/>
            </a:xfrm>
            <a:prstGeom prst="rect">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Container 1 slice </a:t>
              </a:r>
              <a:endParaRPr sz="1200">
                <a:latin typeface="Proxima Nova"/>
                <a:ea typeface="Proxima Nova"/>
                <a:cs typeface="Proxima Nova"/>
                <a:sym typeface="Proxima Nova"/>
              </a:endParaRPr>
            </a:p>
          </p:txBody>
        </p:sp>
        <p:sp>
          <p:nvSpPr>
            <p:cNvPr id="5411" name="Google Shape;5411;p318"/>
            <p:cNvSpPr/>
            <p:nvPr/>
          </p:nvSpPr>
          <p:spPr>
            <a:xfrm>
              <a:off x="986200" y="2912925"/>
              <a:ext cx="6469800" cy="280500"/>
            </a:xfrm>
            <a:prstGeom prst="rect">
              <a:avLst/>
            </a:prstGeom>
            <a:solidFill>
              <a:srgbClr val="6FA8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Container 2 slice </a:t>
              </a:r>
              <a:endParaRPr sz="1200">
                <a:latin typeface="Proxima Nova"/>
                <a:ea typeface="Proxima Nova"/>
                <a:cs typeface="Proxima Nova"/>
                <a:sym typeface="Proxima Nova"/>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5" name="Shape 5415"/>
        <p:cNvGrpSpPr/>
        <p:nvPr/>
      </p:nvGrpSpPr>
      <p:grpSpPr>
        <a:xfrm>
          <a:off x="0" y="0"/>
          <a:ext cx="0" cy="0"/>
          <a:chOff x="0" y="0"/>
          <a:chExt cx="0" cy="0"/>
        </a:xfrm>
      </p:grpSpPr>
      <p:sp>
        <p:nvSpPr>
          <p:cNvPr id="5416" name="Google Shape;5416;p319"/>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REFERENCE </a:t>
            </a:r>
            <a:br>
              <a:rPr lang="en"/>
            </a:br>
            <a:r>
              <a:rPr lang="en"/>
              <a:t>ARCHITECTURES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0" name="Shape 5420"/>
        <p:cNvGrpSpPr/>
        <p:nvPr/>
      </p:nvGrpSpPr>
      <p:grpSpPr>
        <a:xfrm>
          <a:off x="0" y="0"/>
          <a:ext cx="0" cy="0"/>
          <a:chOff x="0" y="0"/>
          <a:chExt cx="0" cy="0"/>
        </a:xfrm>
      </p:grpSpPr>
      <p:sp>
        <p:nvSpPr>
          <p:cNvPr id="5421" name="Google Shape;5421;p320"/>
          <p:cNvSpPr txBox="1"/>
          <p:nvPr>
            <p:ph idx="1" type="body"/>
          </p:nvPr>
        </p:nvSpPr>
        <p:spPr>
          <a:xfrm>
            <a:off x="902900" y="1233775"/>
            <a:ext cx="3899400" cy="3027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 sz="1200"/>
              <a:t>OpenShift on VMware </a:t>
            </a:r>
            <a:r>
              <a:rPr b="1" lang="en" sz="1200"/>
              <a:t>vCenter</a:t>
            </a:r>
            <a:br>
              <a:rPr lang="en"/>
            </a:br>
            <a:r>
              <a:rPr lang="en" sz="900" u="sng">
                <a:solidFill>
                  <a:schemeClr val="hlink"/>
                </a:solidFill>
                <a:hlinkClick r:id="rId3"/>
              </a:rPr>
              <a:t>https://access.redhat.com/articles/2745171</a:t>
            </a:r>
            <a:endParaRPr sz="900"/>
          </a:p>
          <a:p>
            <a:pPr indent="0" lvl="0" marL="0" rtl="0">
              <a:lnSpc>
                <a:spcPct val="100000"/>
              </a:lnSpc>
              <a:spcBef>
                <a:spcPts val="1200"/>
              </a:spcBef>
              <a:spcAft>
                <a:spcPts val="0"/>
              </a:spcAft>
              <a:buClr>
                <a:schemeClr val="dk1"/>
              </a:buClr>
              <a:buSzPts val="1100"/>
              <a:buFont typeface="Arial"/>
              <a:buNone/>
            </a:pPr>
            <a:r>
              <a:rPr lang="en" sz="1200"/>
              <a:t>OpenShift on Red Hat </a:t>
            </a:r>
            <a:r>
              <a:rPr b="1" lang="en" sz="1200"/>
              <a:t>OpenStack</a:t>
            </a:r>
            <a:r>
              <a:rPr lang="en" sz="1200"/>
              <a:t> Platform</a:t>
            </a:r>
            <a:br>
              <a:rPr lang="en"/>
            </a:br>
            <a:r>
              <a:rPr lang="en" sz="900" u="sng">
                <a:solidFill>
                  <a:schemeClr val="hlink"/>
                </a:solidFill>
                <a:hlinkClick r:id="rId4"/>
              </a:rPr>
              <a:t>https://access.redhat.com/articles/2743631</a:t>
            </a:r>
            <a:endParaRPr/>
          </a:p>
          <a:p>
            <a:pPr indent="0" lvl="0" marL="0" rtl="0">
              <a:lnSpc>
                <a:spcPct val="100000"/>
              </a:lnSpc>
              <a:spcBef>
                <a:spcPts val="1200"/>
              </a:spcBef>
              <a:spcAft>
                <a:spcPts val="0"/>
              </a:spcAft>
              <a:buNone/>
            </a:pPr>
            <a:r>
              <a:rPr lang="en" sz="1200"/>
              <a:t>OpenShift on </a:t>
            </a:r>
            <a:r>
              <a:rPr b="1" lang="en" sz="1200"/>
              <a:t>Amazon Web Services</a:t>
            </a:r>
            <a:br>
              <a:rPr lang="en"/>
            </a:br>
            <a:r>
              <a:rPr lang="en" sz="900" u="sng">
                <a:solidFill>
                  <a:schemeClr val="hlink"/>
                </a:solidFill>
                <a:hlinkClick r:id="rId5"/>
              </a:rPr>
              <a:t>https://access.redhat.com/articles/2623521</a:t>
            </a:r>
            <a:endParaRPr/>
          </a:p>
          <a:p>
            <a:pPr indent="0" lvl="0" marL="0" rtl="0">
              <a:lnSpc>
                <a:spcPct val="100000"/>
              </a:lnSpc>
              <a:spcBef>
                <a:spcPts val="1200"/>
              </a:spcBef>
              <a:spcAft>
                <a:spcPts val="0"/>
              </a:spcAft>
              <a:buNone/>
            </a:pPr>
            <a:r>
              <a:rPr lang="en" sz="1200"/>
              <a:t>OpenShift on </a:t>
            </a:r>
            <a:r>
              <a:rPr b="1" lang="en" sz="1200"/>
              <a:t>Google Cloud Platform</a:t>
            </a:r>
            <a:br>
              <a:rPr lang="en"/>
            </a:br>
            <a:r>
              <a:rPr lang="en" sz="900" u="sng">
                <a:solidFill>
                  <a:schemeClr val="hlink"/>
                </a:solidFill>
                <a:hlinkClick r:id="rId6"/>
              </a:rPr>
              <a:t>https://access.redhat.com/articles/2751521</a:t>
            </a:r>
            <a:endParaRPr/>
          </a:p>
          <a:p>
            <a:pPr indent="0" lvl="0" marL="0" rtl="0">
              <a:lnSpc>
                <a:spcPct val="100000"/>
              </a:lnSpc>
              <a:spcBef>
                <a:spcPts val="1200"/>
              </a:spcBef>
              <a:spcAft>
                <a:spcPts val="0"/>
              </a:spcAft>
              <a:buNone/>
            </a:pPr>
            <a:r>
              <a:rPr lang="en" sz="1200"/>
              <a:t>OpenShift on </a:t>
            </a:r>
            <a:r>
              <a:rPr b="1" lang="en" sz="1200"/>
              <a:t>Microsoft Azure</a:t>
            </a:r>
            <a:br>
              <a:rPr lang="en"/>
            </a:br>
            <a:r>
              <a:rPr lang="en" sz="900" u="sng">
                <a:solidFill>
                  <a:schemeClr val="hlink"/>
                </a:solidFill>
                <a:hlinkClick r:id="rId7"/>
              </a:rPr>
              <a:t>https://access.redhat.com/articles/3030691</a:t>
            </a:r>
            <a:endParaRPr sz="900"/>
          </a:p>
          <a:p>
            <a:pPr indent="0" lvl="0" marL="0" rtl="0">
              <a:lnSpc>
                <a:spcPct val="100000"/>
              </a:lnSpc>
              <a:spcBef>
                <a:spcPts val="1200"/>
              </a:spcBef>
              <a:spcAft>
                <a:spcPts val="0"/>
              </a:spcAft>
              <a:buClr>
                <a:schemeClr val="dk1"/>
              </a:buClr>
              <a:buSzPts val="1100"/>
              <a:buFont typeface="Arial"/>
              <a:buNone/>
            </a:pPr>
            <a:r>
              <a:rPr lang="en" sz="1200"/>
              <a:t>Deploying an OpenShift Distributed Architecture</a:t>
            </a:r>
            <a:br>
              <a:rPr lang="en" sz="1200"/>
            </a:br>
            <a:r>
              <a:rPr lang="en" sz="900" u="sng">
                <a:solidFill>
                  <a:schemeClr val="hlink"/>
                </a:solidFill>
                <a:hlinkClick r:id="rId8"/>
              </a:rPr>
              <a:t>https://access.redhat.com/articles/1609803</a:t>
            </a:r>
            <a:endParaRPr sz="900"/>
          </a:p>
          <a:p>
            <a:pPr indent="0" lvl="0" marL="0" rtl="0">
              <a:lnSpc>
                <a:spcPct val="100000"/>
              </a:lnSpc>
              <a:spcBef>
                <a:spcPts val="1200"/>
              </a:spcBef>
              <a:spcAft>
                <a:spcPts val="0"/>
              </a:spcAft>
              <a:buClr>
                <a:schemeClr val="dk1"/>
              </a:buClr>
              <a:buSzPts val="1100"/>
              <a:buFont typeface="Arial"/>
              <a:buNone/>
            </a:pPr>
            <a:r>
              <a:rPr lang="en" sz="1200"/>
              <a:t>OpenShift Architecture and Deployment Guide</a:t>
            </a:r>
            <a:br>
              <a:rPr lang="en" sz="900"/>
            </a:br>
            <a:r>
              <a:rPr lang="en" sz="900" u="sng">
                <a:solidFill>
                  <a:schemeClr val="hlink"/>
                </a:solidFill>
                <a:hlinkClick r:id="rId9"/>
              </a:rPr>
              <a:t>https://access.redhat.com/articles/1755133</a:t>
            </a:r>
            <a:endParaRPr sz="1200"/>
          </a:p>
          <a:p>
            <a:pPr indent="0" lvl="0" marL="0" rtl="0">
              <a:lnSpc>
                <a:spcPct val="100000"/>
              </a:lnSpc>
              <a:spcBef>
                <a:spcPts val="1200"/>
              </a:spcBef>
              <a:spcAft>
                <a:spcPts val="0"/>
              </a:spcAft>
              <a:buNone/>
            </a:pPr>
            <a:r>
              <a:t/>
            </a:r>
            <a:endParaRPr sz="1200"/>
          </a:p>
          <a:p>
            <a:pPr indent="0" lvl="0" marL="0" rtl="0">
              <a:lnSpc>
                <a:spcPct val="100000"/>
              </a:lnSpc>
              <a:spcBef>
                <a:spcPts val="1200"/>
              </a:spcBef>
              <a:spcAft>
                <a:spcPts val="1200"/>
              </a:spcAft>
              <a:buNone/>
            </a:pPr>
            <a:r>
              <a:t/>
            </a:r>
            <a:endParaRPr sz="900"/>
          </a:p>
        </p:txBody>
      </p:sp>
      <p:sp>
        <p:nvSpPr>
          <p:cNvPr id="5422" name="Google Shape;5422;p320"/>
          <p:cNvSpPr txBox="1"/>
          <p:nvPr>
            <p:ph idx="1" type="body"/>
          </p:nvPr>
        </p:nvSpPr>
        <p:spPr>
          <a:xfrm>
            <a:off x="4421300" y="1233775"/>
            <a:ext cx="4448700" cy="3027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t>OpenShift Scaling, Performance, and Capacity Planning</a:t>
            </a:r>
            <a:br>
              <a:rPr lang="en" sz="900"/>
            </a:br>
            <a:r>
              <a:rPr lang="en" sz="900" u="sng">
                <a:solidFill>
                  <a:schemeClr val="hlink"/>
                </a:solidFill>
                <a:hlinkClick r:id="rId10"/>
              </a:rPr>
              <a:t>https://access.redhat.com/articles/2191731</a:t>
            </a:r>
            <a:endParaRPr sz="1200"/>
          </a:p>
          <a:p>
            <a:pPr indent="0" lvl="0" marL="0" rtl="0">
              <a:lnSpc>
                <a:spcPct val="100000"/>
              </a:lnSpc>
              <a:spcBef>
                <a:spcPts val="1200"/>
              </a:spcBef>
              <a:spcAft>
                <a:spcPts val="0"/>
              </a:spcAft>
              <a:buNone/>
            </a:pPr>
            <a:r>
              <a:rPr lang="en" sz="1200"/>
              <a:t>Application Release Strategies with OpenShift</a:t>
            </a:r>
            <a:br>
              <a:rPr lang="en"/>
            </a:br>
            <a:r>
              <a:rPr lang="en" sz="900" u="sng">
                <a:solidFill>
                  <a:schemeClr val="hlink"/>
                </a:solidFill>
                <a:hlinkClick r:id="rId11"/>
              </a:rPr>
              <a:t>https://access.redhat.com/articles/2897391</a:t>
            </a:r>
            <a:endParaRPr/>
          </a:p>
          <a:p>
            <a:pPr indent="0" lvl="0" marL="0" rtl="0">
              <a:lnSpc>
                <a:spcPct val="100000"/>
              </a:lnSpc>
              <a:spcBef>
                <a:spcPts val="1200"/>
              </a:spcBef>
              <a:spcAft>
                <a:spcPts val="0"/>
              </a:spcAft>
              <a:buNone/>
            </a:pPr>
            <a:r>
              <a:rPr lang="en" sz="1200"/>
              <a:t>Building Polyglot Microservices on OpenShift </a:t>
            </a:r>
            <a:br>
              <a:rPr lang="en" sz="900"/>
            </a:br>
            <a:r>
              <a:rPr lang="en" sz="900" u="sng">
                <a:solidFill>
                  <a:schemeClr val="hlink"/>
                </a:solidFill>
                <a:hlinkClick r:id="rId12"/>
              </a:rPr>
              <a:t>https://access.redhat.com/articles/2893381</a:t>
            </a:r>
            <a:endParaRPr/>
          </a:p>
          <a:p>
            <a:pPr indent="0" lvl="0" marL="0" rtl="0">
              <a:lnSpc>
                <a:spcPct val="100000"/>
              </a:lnSpc>
              <a:spcBef>
                <a:spcPts val="1200"/>
              </a:spcBef>
              <a:spcAft>
                <a:spcPts val="0"/>
              </a:spcAft>
              <a:buNone/>
            </a:pPr>
            <a:r>
              <a:rPr lang="en" sz="1200"/>
              <a:t>Building JBoss EAP 6 Microservices on OpenShift</a:t>
            </a:r>
            <a:br>
              <a:rPr lang="en" sz="1200"/>
            </a:br>
            <a:r>
              <a:rPr lang="en" sz="900" u="sng">
                <a:solidFill>
                  <a:schemeClr val="hlink"/>
                </a:solidFill>
                <a:hlinkClick r:id="rId13"/>
              </a:rPr>
              <a:t>https://access.redhat.com/articles/2094731</a:t>
            </a:r>
            <a:endParaRPr sz="900"/>
          </a:p>
          <a:p>
            <a:pPr indent="0" lvl="0" marL="0" rtl="0">
              <a:lnSpc>
                <a:spcPct val="100000"/>
              </a:lnSpc>
              <a:spcBef>
                <a:spcPts val="1200"/>
              </a:spcBef>
              <a:spcAft>
                <a:spcPts val="0"/>
              </a:spcAft>
              <a:buNone/>
            </a:pPr>
            <a:r>
              <a:rPr lang="en" sz="1200"/>
              <a:t>Building JBoss EAP 7 Microservices on OpenShift</a:t>
            </a:r>
            <a:br>
              <a:rPr lang="en" sz="900"/>
            </a:br>
            <a:r>
              <a:rPr lang="en" sz="900" u="sng">
                <a:solidFill>
                  <a:schemeClr val="hlink"/>
                </a:solidFill>
                <a:hlinkClick r:id="rId14"/>
              </a:rPr>
              <a:t>https://access.redhat.com/articles/2407801</a:t>
            </a:r>
            <a:endParaRPr/>
          </a:p>
          <a:p>
            <a:pPr indent="0" lvl="0" marL="0" rtl="0">
              <a:lnSpc>
                <a:spcPct val="100000"/>
              </a:lnSpc>
              <a:spcBef>
                <a:spcPts val="1200"/>
              </a:spcBef>
              <a:spcAft>
                <a:spcPts val="0"/>
              </a:spcAft>
              <a:buNone/>
            </a:pPr>
            <a:r>
              <a:rPr lang="en" sz="1200"/>
              <a:t>Business Process Management with JBoss BPMS on OpenShift</a:t>
            </a:r>
            <a:br>
              <a:rPr lang="en" sz="900"/>
            </a:br>
            <a:r>
              <a:rPr lang="en" sz="900" u="sng">
                <a:solidFill>
                  <a:schemeClr val="hlink"/>
                </a:solidFill>
                <a:hlinkClick r:id="rId15"/>
              </a:rPr>
              <a:t>https://access.redhat.com/articles/2893421</a:t>
            </a:r>
            <a:endParaRPr sz="900"/>
          </a:p>
          <a:p>
            <a:pPr indent="0" lvl="0" marL="0" rtl="0">
              <a:lnSpc>
                <a:spcPct val="100000"/>
              </a:lnSpc>
              <a:spcBef>
                <a:spcPts val="1200"/>
              </a:spcBef>
              <a:spcAft>
                <a:spcPts val="0"/>
              </a:spcAft>
              <a:buClr>
                <a:schemeClr val="dk1"/>
              </a:buClr>
              <a:buSzPts val="1100"/>
              <a:buFont typeface="Arial"/>
              <a:buNone/>
            </a:pPr>
            <a:r>
              <a:rPr lang="en" sz="1200"/>
              <a:t>Build and Deployment of Java Applications on OpenShift</a:t>
            </a:r>
            <a:br>
              <a:rPr lang="en" sz="1200"/>
            </a:br>
            <a:r>
              <a:rPr lang="en" sz="900" u="sng">
                <a:solidFill>
                  <a:schemeClr val="hlink"/>
                </a:solidFill>
                <a:hlinkClick r:id="rId16"/>
              </a:rPr>
              <a:t>https://access.redhat.com/articles/3016691</a:t>
            </a:r>
            <a:endParaRPr sz="900"/>
          </a:p>
          <a:p>
            <a:pPr indent="0" lvl="0" marL="0" rtl="0">
              <a:lnSpc>
                <a:spcPct val="100000"/>
              </a:lnSpc>
              <a:spcBef>
                <a:spcPts val="1200"/>
              </a:spcBef>
              <a:spcAft>
                <a:spcPts val="1200"/>
              </a:spcAft>
              <a:buNone/>
            </a:pPr>
            <a:r>
              <a:t/>
            </a:r>
            <a:endParaRPr sz="900"/>
          </a:p>
        </p:txBody>
      </p:sp>
      <p:sp>
        <p:nvSpPr>
          <p:cNvPr id="5423" name="Google Shape;5423;p32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24" name="Google Shape;5424;p32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 ARCHITECTURES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8" name="Shape 5428"/>
        <p:cNvGrpSpPr/>
        <p:nvPr/>
      </p:nvGrpSpPr>
      <p:grpSpPr>
        <a:xfrm>
          <a:off x="0" y="0"/>
          <a:ext cx="0" cy="0"/>
          <a:chOff x="0" y="0"/>
          <a:chExt cx="0" cy="0"/>
        </a:xfrm>
      </p:grpSpPr>
      <p:sp>
        <p:nvSpPr>
          <p:cNvPr id="5429" name="Google Shape;5429;p32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30" name="Google Shape;5430;p321"/>
          <p:cNvSpPr txBox="1"/>
          <p:nvPr>
            <p:ph type="title"/>
          </p:nvPr>
        </p:nvSpPr>
        <p:spPr>
          <a:xfrm>
            <a:off x="826650" y="0"/>
            <a:ext cx="7490700" cy="83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Azure: The Most Recent</a:t>
            </a:r>
            <a:endParaRPr/>
          </a:p>
        </p:txBody>
      </p:sp>
      <p:pic>
        <p:nvPicPr>
          <p:cNvPr id="5431" name="Google Shape;5431;p321"/>
          <p:cNvPicPr preferRelativeResize="0"/>
          <p:nvPr/>
        </p:nvPicPr>
        <p:blipFill>
          <a:blip r:embed="rId3">
            <a:alphaModFix/>
          </a:blip>
          <a:stretch>
            <a:fillRect/>
          </a:stretch>
        </p:blipFill>
        <p:spPr>
          <a:xfrm>
            <a:off x="2078200" y="1127125"/>
            <a:ext cx="6972475" cy="3454901"/>
          </a:xfrm>
          <a:prstGeom prst="rect">
            <a:avLst/>
          </a:prstGeom>
          <a:noFill/>
          <a:ln>
            <a:noFill/>
          </a:ln>
        </p:spPr>
      </p:pic>
      <p:sp>
        <p:nvSpPr>
          <p:cNvPr id="5432" name="Google Shape;5432;p321"/>
          <p:cNvSpPr txBox="1"/>
          <p:nvPr/>
        </p:nvSpPr>
        <p:spPr>
          <a:xfrm>
            <a:off x="262975" y="1783025"/>
            <a:ext cx="1730700" cy="150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50">
                <a:solidFill>
                  <a:srgbClr val="545454"/>
                </a:solidFill>
              </a:rPr>
              <a:t>Microsoft Azure</a:t>
            </a:r>
            <a:endParaRPr sz="1050">
              <a:solidFill>
                <a:srgbClr val="545454"/>
              </a:solidFill>
            </a:endParaRPr>
          </a:p>
          <a:p>
            <a:pPr indent="-295275" lvl="0" marL="457200" rtl="0">
              <a:lnSpc>
                <a:spcPct val="115000"/>
              </a:lnSpc>
              <a:spcBef>
                <a:spcPts val="0"/>
              </a:spcBef>
              <a:spcAft>
                <a:spcPts val="0"/>
              </a:spcAft>
              <a:buClr>
                <a:srgbClr val="545454"/>
              </a:buClr>
              <a:buSzPts val="1050"/>
              <a:buChar char="●"/>
            </a:pPr>
            <a:r>
              <a:rPr lang="en" sz="1050">
                <a:solidFill>
                  <a:srgbClr val="545454"/>
                </a:solidFill>
              </a:rPr>
              <a:t>Cloud Instances</a:t>
            </a:r>
            <a:endParaRPr sz="1050">
              <a:solidFill>
                <a:srgbClr val="545454"/>
              </a:solidFill>
            </a:endParaRPr>
          </a:p>
          <a:p>
            <a:pPr indent="-295275" lvl="0" marL="457200" rtl="0">
              <a:lnSpc>
                <a:spcPct val="115000"/>
              </a:lnSpc>
              <a:spcBef>
                <a:spcPts val="0"/>
              </a:spcBef>
              <a:spcAft>
                <a:spcPts val="0"/>
              </a:spcAft>
              <a:buClr>
                <a:srgbClr val="545454"/>
              </a:buClr>
              <a:buSzPts val="1050"/>
              <a:buChar char="●"/>
            </a:pPr>
            <a:r>
              <a:rPr lang="en" sz="1050">
                <a:solidFill>
                  <a:srgbClr val="545454"/>
                </a:solidFill>
              </a:rPr>
              <a:t>Cloud Storage</a:t>
            </a:r>
            <a:endParaRPr sz="1050">
              <a:solidFill>
                <a:srgbClr val="545454"/>
              </a:solidFill>
            </a:endParaRPr>
          </a:p>
          <a:p>
            <a:pPr indent="-295275" lvl="0" marL="457200" rtl="0">
              <a:lnSpc>
                <a:spcPct val="115000"/>
              </a:lnSpc>
              <a:spcBef>
                <a:spcPts val="0"/>
              </a:spcBef>
              <a:spcAft>
                <a:spcPts val="0"/>
              </a:spcAft>
              <a:buClr>
                <a:srgbClr val="545454"/>
              </a:buClr>
              <a:buSzPts val="1050"/>
              <a:buChar char="●"/>
            </a:pPr>
            <a:r>
              <a:rPr lang="en" sz="1050">
                <a:solidFill>
                  <a:srgbClr val="545454"/>
                </a:solidFill>
              </a:rPr>
              <a:t>Load Balancer</a:t>
            </a:r>
            <a:endParaRPr sz="1050">
              <a:solidFill>
                <a:srgbClr val="545454"/>
              </a:solidFill>
            </a:endParaRPr>
          </a:p>
          <a:p>
            <a:pPr indent="-295275" lvl="0" marL="457200" rtl="0">
              <a:lnSpc>
                <a:spcPct val="115000"/>
              </a:lnSpc>
              <a:spcBef>
                <a:spcPts val="0"/>
              </a:spcBef>
              <a:spcAft>
                <a:spcPts val="0"/>
              </a:spcAft>
              <a:buClr>
                <a:srgbClr val="545454"/>
              </a:buClr>
              <a:buSzPts val="1050"/>
              <a:buChar char="●"/>
            </a:pPr>
            <a:r>
              <a:rPr lang="en" sz="1050">
                <a:solidFill>
                  <a:srgbClr val="545454"/>
                </a:solidFill>
              </a:rPr>
              <a:t>Region selection</a:t>
            </a:r>
            <a:endParaRPr sz="1050">
              <a:solidFill>
                <a:srgbClr val="545454"/>
              </a:solidFill>
            </a:endParaRPr>
          </a:p>
          <a:p>
            <a:pPr indent="-295275" lvl="0" marL="457200" rtl="0">
              <a:lnSpc>
                <a:spcPct val="115000"/>
              </a:lnSpc>
              <a:spcBef>
                <a:spcPts val="0"/>
              </a:spcBef>
              <a:spcAft>
                <a:spcPts val="0"/>
              </a:spcAft>
              <a:buClr>
                <a:srgbClr val="545454"/>
              </a:buClr>
              <a:buSzPts val="1050"/>
              <a:buChar char="●"/>
            </a:pPr>
            <a:r>
              <a:rPr lang="en" sz="1050">
                <a:solidFill>
                  <a:srgbClr val="545454"/>
                </a:solidFill>
              </a:rPr>
              <a:t>DNS</a:t>
            </a:r>
            <a:endParaRPr sz="1050">
              <a:solidFill>
                <a:srgbClr val="545454"/>
              </a:solidFill>
            </a:endParaRPr>
          </a:p>
          <a:p>
            <a:pPr indent="-295275" lvl="0" marL="457200" rtl="0">
              <a:lnSpc>
                <a:spcPct val="115000"/>
              </a:lnSpc>
              <a:spcBef>
                <a:spcPts val="0"/>
              </a:spcBef>
              <a:spcAft>
                <a:spcPts val="0"/>
              </a:spcAft>
              <a:buClr>
                <a:srgbClr val="545454"/>
              </a:buClr>
              <a:buSzPts val="1050"/>
              <a:buChar char="●"/>
            </a:pPr>
            <a:r>
              <a:rPr lang="en" sz="1050">
                <a:solidFill>
                  <a:srgbClr val="545454"/>
                </a:solidFill>
              </a:rPr>
              <a:t>Template</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6" name="Shape 5436"/>
        <p:cNvGrpSpPr/>
        <p:nvPr/>
      </p:nvGrpSpPr>
      <p:grpSpPr>
        <a:xfrm>
          <a:off x="0" y="0"/>
          <a:ext cx="0" cy="0"/>
          <a:chOff x="0" y="0"/>
          <a:chExt cx="0" cy="0"/>
        </a:xfrm>
      </p:grpSpPr>
      <p:sp>
        <p:nvSpPr>
          <p:cNvPr id="5437" name="Google Shape;5437;p322"/>
          <p:cNvSpPr txBox="1"/>
          <p:nvPr/>
        </p:nvSpPr>
        <p:spPr>
          <a:xfrm>
            <a:off x="103325" y="1783025"/>
            <a:ext cx="2318100" cy="245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50">
                <a:solidFill>
                  <a:srgbClr val="545454"/>
                </a:solidFill>
              </a:rPr>
              <a:t>AWS</a:t>
            </a:r>
            <a:endParaRPr sz="1050">
              <a:solidFill>
                <a:srgbClr val="545454"/>
              </a:solidFill>
            </a:endParaRPr>
          </a:p>
          <a:p>
            <a:pPr indent="-295275" lvl="0" marL="457200" rtl="0">
              <a:lnSpc>
                <a:spcPct val="115000"/>
              </a:lnSpc>
              <a:spcBef>
                <a:spcPts val="0"/>
              </a:spcBef>
              <a:spcAft>
                <a:spcPts val="0"/>
              </a:spcAft>
              <a:buClr>
                <a:srgbClr val="545454"/>
              </a:buClr>
              <a:buSzPts val="1050"/>
              <a:buChar char="●"/>
            </a:pPr>
            <a:r>
              <a:rPr lang="en" sz="1050">
                <a:solidFill>
                  <a:srgbClr val="545454"/>
                </a:solidFill>
              </a:rPr>
              <a:t>Elastic Compute Cloud Instance</a:t>
            </a:r>
            <a:endParaRPr sz="1050">
              <a:solidFill>
                <a:srgbClr val="545454"/>
              </a:solidFill>
            </a:endParaRPr>
          </a:p>
          <a:p>
            <a:pPr indent="-295275" lvl="0" marL="457200" rtl="0">
              <a:lnSpc>
                <a:spcPct val="115000"/>
              </a:lnSpc>
              <a:spcBef>
                <a:spcPts val="0"/>
              </a:spcBef>
              <a:spcAft>
                <a:spcPts val="0"/>
              </a:spcAft>
              <a:buClr>
                <a:srgbClr val="545454"/>
              </a:buClr>
              <a:buSzPts val="1050"/>
              <a:buChar char="●"/>
            </a:pPr>
            <a:r>
              <a:rPr lang="en" sz="1050">
                <a:solidFill>
                  <a:srgbClr val="545454"/>
                </a:solidFill>
              </a:rPr>
              <a:t>Elast Load Balancers</a:t>
            </a:r>
            <a:endParaRPr sz="1050">
              <a:solidFill>
                <a:srgbClr val="545454"/>
              </a:solidFill>
            </a:endParaRPr>
          </a:p>
          <a:p>
            <a:pPr indent="-295275" lvl="0" marL="457200" rtl="0">
              <a:lnSpc>
                <a:spcPct val="115000"/>
              </a:lnSpc>
              <a:spcBef>
                <a:spcPts val="0"/>
              </a:spcBef>
              <a:spcAft>
                <a:spcPts val="0"/>
              </a:spcAft>
              <a:buClr>
                <a:srgbClr val="545454"/>
              </a:buClr>
              <a:buSzPts val="1050"/>
              <a:buChar char="●"/>
            </a:pPr>
            <a:r>
              <a:rPr lang="en" sz="1050">
                <a:solidFill>
                  <a:srgbClr val="545454"/>
                </a:solidFill>
              </a:rPr>
              <a:t>Route 53 DNS</a:t>
            </a:r>
            <a:endParaRPr sz="1050">
              <a:solidFill>
                <a:srgbClr val="545454"/>
              </a:solidFill>
            </a:endParaRPr>
          </a:p>
          <a:p>
            <a:pPr indent="-295275" lvl="0" marL="457200" rtl="0" algn="ctr">
              <a:spcBef>
                <a:spcPts val="0"/>
              </a:spcBef>
              <a:spcAft>
                <a:spcPts val="0"/>
              </a:spcAft>
              <a:buClr>
                <a:srgbClr val="545454"/>
              </a:buClr>
              <a:buSzPts val="1050"/>
              <a:buChar char="●"/>
            </a:pPr>
            <a:r>
              <a:rPr lang="en" sz="1000">
                <a:solidFill>
                  <a:schemeClr val="dk1"/>
                </a:solidFill>
                <a:latin typeface="Proxima Nova"/>
                <a:ea typeface="Proxima Nova"/>
                <a:cs typeface="Proxima Nova"/>
                <a:sym typeface="Proxima Nova"/>
              </a:rPr>
              <a:t>AWS Elastic Block Store (EBS)</a:t>
            </a:r>
            <a:endParaRPr sz="1050">
              <a:solidFill>
                <a:srgbClr val="545454"/>
              </a:solidFill>
            </a:endParaRPr>
          </a:p>
          <a:p>
            <a:pPr indent="0" lvl="0" marL="0" rtl="0">
              <a:lnSpc>
                <a:spcPct val="115000"/>
              </a:lnSpc>
              <a:spcBef>
                <a:spcPts val="0"/>
              </a:spcBef>
              <a:spcAft>
                <a:spcPts val="0"/>
              </a:spcAft>
              <a:buNone/>
            </a:pPr>
            <a:r>
              <a:t/>
            </a:r>
            <a:endParaRPr sz="1050">
              <a:solidFill>
                <a:srgbClr val="545454"/>
              </a:solidFill>
            </a:endParaRPr>
          </a:p>
        </p:txBody>
      </p:sp>
      <p:sp>
        <p:nvSpPr>
          <p:cNvPr id="5438" name="Google Shape;5438;p32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39" name="Google Shape;5439;p322"/>
          <p:cNvSpPr txBox="1"/>
          <p:nvPr>
            <p:ph type="title"/>
          </p:nvPr>
        </p:nvSpPr>
        <p:spPr>
          <a:xfrm>
            <a:off x="826650" y="0"/>
            <a:ext cx="7490700" cy="83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AWS: The Very Early</a:t>
            </a:r>
            <a:endParaRPr/>
          </a:p>
        </p:txBody>
      </p:sp>
      <p:pic>
        <p:nvPicPr>
          <p:cNvPr id="5440" name="Google Shape;5440;p322"/>
          <p:cNvPicPr preferRelativeResize="0"/>
          <p:nvPr/>
        </p:nvPicPr>
        <p:blipFill>
          <a:blip r:embed="rId3">
            <a:alphaModFix/>
          </a:blip>
          <a:stretch>
            <a:fillRect/>
          </a:stretch>
        </p:blipFill>
        <p:spPr>
          <a:xfrm>
            <a:off x="2472700" y="1125500"/>
            <a:ext cx="6578725" cy="325980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4" name="Shape 5444"/>
        <p:cNvGrpSpPr/>
        <p:nvPr/>
      </p:nvGrpSpPr>
      <p:grpSpPr>
        <a:xfrm>
          <a:off x="0" y="0"/>
          <a:ext cx="0" cy="0"/>
          <a:chOff x="0" y="0"/>
          <a:chExt cx="0" cy="0"/>
        </a:xfrm>
      </p:grpSpPr>
      <p:sp>
        <p:nvSpPr>
          <p:cNvPr id="5445" name="Google Shape;5445;p323"/>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APPLICATION SERVICES</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9" name="Shape 5449"/>
        <p:cNvGrpSpPr/>
        <p:nvPr/>
      </p:nvGrpSpPr>
      <p:grpSpPr>
        <a:xfrm>
          <a:off x="0" y="0"/>
          <a:ext cx="0" cy="0"/>
          <a:chOff x="0" y="0"/>
          <a:chExt cx="0" cy="0"/>
        </a:xfrm>
      </p:grpSpPr>
      <p:sp>
        <p:nvSpPr>
          <p:cNvPr id="5450" name="Google Shape;5450;p32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451" name="Google Shape;5451;p32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Overpass"/>
                <a:ea typeface="Overpass"/>
                <a:cs typeface="Overpass"/>
                <a:sym typeface="Overpass"/>
              </a:rPr>
              <a:t>A PLATFORM THAT GROWS WITH YOUR BUSINESS</a:t>
            </a:r>
            <a:endParaRPr/>
          </a:p>
        </p:txBody>
      </p:sp>
      <p:grpSp>
        <p:nvGrpSpPr>
          <p:cNvPr id="5452" name="Google Shape;5452;p324"/>
          <p:cNvGrpSpPr/>
          <p:nvPr/>
        </p:nvGrpSpPr>
        <p:grpSpPr>
          <a:xfrm>
            <a:off x="2434325" y="3899075"/>
            <a:ext cx="4229100" cy="595500"/>
            <a:chOff x="3532900" y="3785375"/>
            <a:chExt cx="4229100" cy="595500"/>
          </a:xfrm>
        </p:grpSpPr>
        <p:sp>
          <p:nvSpPr>
            <p:cNvPr id="5453" name="Google Shape;5453;p324"/>
            <p:cNvSpPr/>
            <p:nvPr/>
          </p:nvSpPr>
          <p:spPr>
            <a:xfrm>
              <a:off x="3532900" y="3785375"/>
              <a:ext cx="4229100" cy="595500"/>
            </a:xfrm>
            <a:prstGeom prst="rect">
              <a:avLst/>
            </a:prstGeom>
            <a:solidFill>
              <a:srgbClr val="004153"/>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700">
                <a:solidFill>
                  <a:srgbClr val="FFFFFF"/>
                </a:solidFill>
                <a:latin typeface="Overpass"/>
                <a:ea typeface="Overpass"/>
                <a:cs typeface="Overpass"/>
                <a:sym typeface="Overpass"/>
              </a:endParaRPr>
            </a:p>
          </p:txBody>
        </p:sp>
        <p:pic>
          <p:nvPicPr>
            <p:cNvPr id="5454" name="Google Shape;5454;p324"/>
            <p:cNvPicPr preferRelativeResize="0"/>
            <p:nvPr/>
          </p:nvPicPr>
          <p:blipFill>
            <a:blip r:embed="rId3">
              <a:alphaModFix/>
            </a:blip>
            <a:stretch>
              <a:fillRect/>
            </a:stretch>
          </p:blipFill>
          <p:spPr>
            <a:xfrm>
              <a:off x="4725661" y="3827975"/>
              <a:ext cx="1985100" cy="510300"/>
            </a:xfrm>
            <a:prstGeom prst="rect">
              <a:avLst/>
            </a:prstGeom>
            <a:noFill/>
            <a:ln>
              <a:noFill/>
            </a:ln>
          </p:spPr>
        </p:pic>
      </p:grpSp>
      <p:sp>
        <p:nvSpPr>
          <p:cNvPr id="5455" name="Google Shape;5455;p324"/>
          <p:cNvSpPr/>
          <p:nvPr/>
        </p:nvSpPr>
        <p:spPr>
          <a:xfrm>
            <a:off x="3509375" y="1223600"/>
            <a:ext cx="1004100" cy="8310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Data Virtualization</a:t>
            </a:r>
            <a:endParaRPr sz="1000">
              <a:solidFill>
                <a:srgbClr val="FFFFFF"/>
              </a:solidFill>
              <a:latin typeface="Overpass"/>
              <a:ea typeface="Overpass"/>
              <a:cs typeface="Overpass"/>
              <a:sym typeface="Overpass"/>
            </a:endParaRPr>
          </a:p>
        </p:txBody>
      </p:sp>
      <p:sp>
        <p:nvSpPr>
          <p:cNvPr id="5456" name="Google Shape;5456;p324"/>
          <p:cNvSpPr/>
          <p:nvPr/>
        </p:nvSpPr>
        <p:spPr>
          <a:xfrm>
            <a:off x="5659485" y="3007239"/>
            <a:ext cx="1004100" cy="8310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Real Time Decision</a:t>
            </a:r>
            <a:endParaRPr sz="1100">
              <a:solidFill>
                <a:srgbClr val="FFFFFF"/>
              </a:solidFill>
              <a:latin typeface="Overpass"/>
              <a:ea typeface="Overpass"/>
              <a:cs typeface="Overpass"/>
              <a:sym typeface="Overpass"/>
            </a:endParaRPr>
          </a:p>
        </p:txBody>
      </p:sp>
      <p:sp>
        <p:nvSpPr>
          <p:cNvPr id="5457" name="Google Shape;5457;p324"/>
          <p:cNvSpPr/>
          <p:nvPr/>
        </p:nvSpPr>
        <p:spPr>
          <a:xfrm>
            <a:off x="4584422" y="1223589"/>
            <a:ext cx="1004100" cy="831000"/>
          </a:xfrm>
          <a:prstGeom prst="rect">
            <a:avLst/>
          </a:prstGeom>
          <a:solidFill>
            <a:srgbClr val="007A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Intelligent</a:t>
            </a:r>
            <a:endParaRPr sz="1100">
              <a:solidFill>
                <a:srgbClr val="FFFFFF"/>
              </a:solidFill>
              <a:latin typeface="Overpass"/>
              <a:ea typeface="Overpass"/>
              <a:cs typeface="Overpass"/>
              <a:sym typeface="Overpass"/>
            </a:endParaRPr>
          </a:p>
          <a:p>
            <a:pPr indent="0" lvl="0" marL="0" rtl="0" algn="ctr">
              <a:spcBef>
                <a:spcPts val="0"/>
              </a:spcBef>
              <a:spcAft>
                <a:spcPts val="0"/>
              </a:spcAft>
              <a:buNone/>
            </a:pPr>
            <a:r>
              <a:rPr lang="en" sz="1100">
                <a:solidFill>
                  <a:srgbClr val="FFFFFF"/>
                </a:solidFill>
                <a:latin typeface="Overpass"/>
                <a:ea typeface="Overpass"/>
                <a:cs typeface="Overpass"/>
                <a:sym typeface="Overpass"/>
              </a:rPr>
              <a:t>Process</a:t>
            </a:r>
            <a:endParaRPr sz="1100">
              <a:solidFill>
                <a:srgbClr val="FFFFFF"/>
              </a:solidFill>
              <a:latin typeface="Overpass"/>
              <a:ea typeface="Overpass"/>
              <a:cs typeface="Overpass"/>
              <a:sym typeface="Overpass"/>
            </a:endParaRPr>
          </a:p>
        </p:txBody>
      </p:sp>
      <p:sp>
        <p:nvSpPr>
          <p:cNvPr id="5458" name="Google Shape;5458;p324"/>
          <p:cNvSpPr/>
          <p:nvPr/>
        </p:nvSpPr>
        <p:spPr>
          <a:xfrm>
            <a:off x="2434335" y="3007261"/>
            <a:ext cx="1004100" cy="8310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Integration</a:t>
            </a:r>
            <a:endParaRPr sz="1100">
              <a:solidFill>
                <a:srgbClr val="FFFFFF"/>
              </a:solidFill>
              <a:latin typeface="Overpass"/>
              <a:ea typeface="Overpass"/>
              <a:cs typeface="Overpass"/>
              <a:sym typeface="Overpass"/>
            </a:endParaRPr>
          </a:p>
        </p:txBody>
      </p:sp>
      <p:sp>
        <p:nvSpPr>
          <p:cNvPr id="5459" name="Google Shape;5459;p324"/>
          <p:cNvSpPr/>
          <p:nvPr/>
        </p:nvSpPr>
        <p:spPr>
          <a:xfrm>
            <a:off x="3509380" y="3007250"/>
            <a:ext cx="1004100" cy="831000"/>
          </a:xfrm>
          <a:prstGeom prst="rect">
            <a:avLst/>
          </a:prstGeom>
          <a:solidFill>
            <a:srgbClr val="007A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Messaging</a:t>
            </a:r>
            <a:endParaRPr sz="1100">
              <a:solidFill>
                <a:srgbClr val="FFFFFF"/>
              </a:solidFill>
              <a:latin typeface="Overpass"/>
              <a:ea typeface="Overpass"/>
              <a:cs typeface="Overpass"/>
              <a:sym typeface="Overpass"/>
            </a:endParaRPr>
          </a:p>
        </p:txBody>
      </p:sp>
      <p:sp>
        <p:nvSpPr>
          <p:cNvPr id="5460" name="Google Shape;5460;p324"/>
          <p:cNvSpPr/>
          <p:nvPr/>
        </p:nvSpPr>
        <p:spPr>
          <a:xfrm>
            <a:off x="4584431" y="3007245"/>
            <a:ext cx="1004100" cy="8310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Data Grid</a:t>
            </a:r>
            <a:endParaRPr sz="1100">
              <a:solidFill>
                <a:srgbClr val="FFFFFF"/>
              </a:solidFill>
              <a:latin typeface="Overpass"/>
              <a:ea typeface="Overpass"/>
              <a:cs typeface="Overpass"/>
              <a:sym typeface="Overpass"/>
            </a:endParaRPr>
          </a:p>
        </p:txBody>
      </p:sp>
      <p:sp>
        <p:nvSpPr>
          <p:cNvPr id="5461" name="Google Shape;5461;p324"/>
          <p:cNvSpPr/>
          <p:nvPr/>
        </p:nvSpPr>
        <p:spPr>
          <a:xfrm>
            <a:off x="4584435" y="2115428"/>
            <a:ext cx="1004100" cy="8310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Java EE Application</a:t>
            </a:r>
            <a:endParaRPr sz="1100">
              <a:solidFill>
                <a:srgbClr val="FFFFFF"/>
              </a:solidFill>
              <a:latin typeface="Overpass"/>
              <a:ea typeface="Overpass"/>
              <a:cs typeface="Overpass"/>
              <a:sym typeface="Overpass"/>
            </a:endParaRPr>
          </a:p>
        </p:txBody>
      </p:sp>
      <p:sp>
        <p:nvSpPr>
          <p:cNvPr id="5462" name="Google Shape;5462;p324"/>
          <p:cNvSpPr/>
          <p:nvPr/>
        </p:nvSpPr>
        <p:spPr>
          <a:xfrm>
            <a:off x="2434331" y="1223591"/>
            <a:ext cx="1004100" cy="8310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Web</a:t>
            </a:r>
            <a:endParaRPr sz="1100">
              <a:solidFill>
                <a:srgbClr val="FFFFFF"/>
              </a:solidFill>
              <a:latin typeface="Overpass"/>
              <a:ea typeface="Overpass"/>
              <a:cs typeface="Overpass"/>
              <a:sym typeface="Overpass"/>
            </a:endParaRPr>
          </a:p>
          <a:p>
            <a:pPr indent="0" lvl="0" marL="0" rtl="0" algn="ctr">
              <a:spcBef>
                <a:spcPts val="0"/>
              </a:spcBef>
              <a:spcAft>
                <a:spcPts val="0"/>
              </a:spcAft>
              <a:buNone/>
            </a:pPr>
            <a:r>
              <a:rPr lang="en" sz="1100">
                <a:solidFill>
                  <a:srgbClr val="FFFFFF"/>
                </a:solidFill>
                <a:latin typeface="Overpass"/>
                <a:ea typeface="Overpass"/>
                <a:cs typeface="Overpass"/>
                <a:sym typeface="Overpass"/>
              </a:rPr>
              <a:t>Application</a:t>
            </a:r>
            <a:endParaRPr sz="1100">
              <a:solidFill>
                <a:srgbClr val="FFFFFF"/>
              </a:solidFill>
              <a:latin typeface="Overpass"/>
              <a:ea typeface="Overpass"/>
              <a:cs typeface="Overpass"/>
              <a:sym typeface="Overpass"/>
            </a:endParaRPr>
          </a:p>
        </p:txBody>
      </p:sp>
      <p:sp>
        <p:nvSpPr>
          <p:cNvPr id="5463" name="Google Shape;5463;p324"/>
          <p:cNvSpPr/>
          <p:nvPr/>
        </p:nvSpPr>
        <p:spPr>
          <a:xfrm>
            <a:off x="3509375" y="2115417"/>
            <a:ext cx="1004100" cy="8310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Single</a:t>
            </a:r>
            <a:endParaRPr sz="1100">
              <a:solidFill>
                <a:srgbClr val="FFFFFF"/>
              </a:solidFill>
              <a:latin typeface="Overpass"/>
              <a:ea typeface="Overpass"/>
              <a:cs typeface="Overpass"/>
              <a:sym typeface="Overpass"/>
            </a:endParaRPr>
          </a:p>
          <a:p>
            <a:pPr indent="0" lvl="0" marL="0" rtl="0" algn="ctr">
              <a:spcBef>
                <a:spcPts val="0"/>
              </a:spcBef>
              <a:spcAft>
                <a:spcPts val="0"/>
              </a:spcAft>
              <a:buNone/>
            </a:pPr>
            <a:r>
              <a:rPr lang="en" sz="1100">
                <a:solidFill>
                  <a:srgbClr val="FFFFFF"/>
                </a:solidFill>
                <a:latin typeface="Overpass"/>
                <a:ea typeface="Overpass"/>
                <a:cs typeface="Overpass"/>
                <a:sym typeface="Overpass"/>
              </a:rPr>
              <a:t>Sign-On</a:t>
            </a:r>
            <a:endParaRPr sz="1100">
              <a:solidFill>
                <a:srgbClr val="FFFFFF"/>
              </a:solidFill>
              <a:latin typeface="Overpass"/>
              <a:ea typeface="Overpass"/>
              <a:cs typeface="Overpass"/>
              <a:sym typeface="Overpass"/>
            </a:endParaRPr>
          </a:p>
        </p:txBody>
      </p:sp>
      <p:sp>
        <p:nvSpPr>
          <p:cNvPr id="5464" name="Google Shape;5464;p324"/>
          <p:cNvSpPr/>
          <p:nvPr/>
        </p:nvSpPr>
        <p:spPr>
          <a:xfrm>
            <a:off x="5659474" y="2115425"/>
            <a:ext cx="1004100" cy="8310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Mobile</a:t>
            </a:r>
            <a:endParaRPr sz="1100">
              <a:solidFill>
                <a:srgbClr val="FFFFFF"/>
              </a:solidFill>
              <a:latin typeface="Overpass"/>
              <a:ea typeface="Overpass"/>
              <a:cs typeface="Overpass"/>
              <a:sym typeface="Overpass"/>
            </a:endParaRPr>
          </a:p>
        </p:txBody>
      </p:sp>
      <p:sp>
        <p:nvSpPr>
          <p:cNvPr id="5465" name="Google Shape;5465;p324"/>
          <p:cNvSpPr/>
          <p:nvPr/>
        </p:nvSpPr>
        <p:spPr>
          <a:xfrm>
            <a:off x="2434325" y="2115425"/>
            <a:ext cx="1004100" cy="831000"/>
          </a:xfrm>
          <a:prstGeom prst="rect">
            <a:avLst/>
          </a:prstGeom>
          <a:solidFill>
            <a:srgbClr val="007A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API</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rPr lang="en" sz="1000">
                <a:solidFill>
                  <a:srgbClr val="FFFFFF"/>
                </a:solidFill>
                <a:latin typeface="Overpass"/>
                <a:ea typeface="Overpass"/>
                <a:cs typeface="Overpass"/>
                <a:sym typeface="Overpass"/>
              </a:rPr>
              <a:t>Management</a:t>
            </a:r>
            <a:endParaRPr sz="1000">
              <a:solidFill>
                <a:srgbClr val="FFFFFF"/>
              </a:solidFill>
              <a:latin typeface="Overpass"/>
              <a:ea typeface="Overpass"/>
              <a:cs typeface="Overpass"/>
              <a:sym typeface="Overpass"/>
            </a:endParaRPr>
          </a:p>
        </p:txBody>
      </p:sp>
      <p:sp>
        <p:nvSpPr>
          <p:cNvPr id="5466" name="Google Shape;5466;p324"/>
          <p:cNvSpPr/>
          <p:nvPr/>
        </p:nvSpPr>
        <p:spPr>
          <a:xfrm>
            <a:off x="5659472" y="1223589"/>
            <a:ext cx="1004100" cy="8310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Micro services</a:t>
            </a:r>
            <a:endParaRPr sz="1100">
              <a:solidFill>
                <a:srgbClr val="FFFFFF"/>
              </a:solidFill>
              <a:latin typeface="Overpass"/>
              <a:ea typeface="Overpass"/>
              <a:cs typeface="Overpass"/>
              <a:sym typeface="Overpass"/>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0" name="Shape 5470"/>
        <p:cNvGrpSpPr/>
        <p:nvPr/>
      </p:nvGrpSpPr>
      <p:grpSpPr>
        <a:xfrm>
          <a:off x="0" y="0"/>
          <a:ext cx="0" cy="0"/>
          <a:chOff x="0" y="0"/>
          <a:chExt cx="0" cy="0"/>
        </a:xfrm>
      </p:grpSpPr>
      <p:sp>
        <p:nvSpPr>
          <p:cNvPr id="5471" name="Google Shape;5471;p325"/>
          <p:cNvSpPr txBox="1"/>
          <p:nvPr/>
        </p:nvSpPr>
        <p:spPr>
          <a:xfrm>
            <a:off x="7518145" y="1952990"/>
            <a:ext cx="1332600" cy="23955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000">
                <a:latin typeface="Proxima Nova"/>
                <a:ea typeface="Proxima Nova"/>
                <a:cs typeface="Proxima Nova"/>
                <a:sym typeface="Proxima Nova"/>
              </a:rPr>
              <a:t>CrunchyData</a:t>
            </a:r>
            <a:endParaRPr b="1" sz="1000">
              <a:latin typeface="Proxima Nova"/>
              <a:ea typeface="Proxima Nova"/>
              <a:cs typeface="Proxima Nova"/>
              <a:sym typeface="Proxima Nova"/>
            </a:endParaRPr>
          </a:p>
          <a:p>
            <a:pPr indent="0" lvl="0" marL="0" rtl="0">
              <a:lnSpc>
                <a:spcPct val="150000"/>
              </a:lnSpc>
              <a:spcBef>
                <a:spcPts val="0"/>
              </a:spcBef>
              <a:spcAft>
                <a:spcPts val="0"/>
              </a:spcAft>
              <a:buNone/>
            </a:pPr>
            <a:r>
              <a:rPr b="1" lang="en" sz="1000">
                <a:latin typeface="Proxima Nova"/>
                <a:ea typeface="Proxima Nova"/>
                <a:cs typeface="Proxima Nova"/>
                <a:sym typeface="Proxima Nova"/>
              </a:rPr>
              <a:t>GitLab</a:t>
            </a:r>
            <a:endParaRPr b="1" sz="1000">
              <a:latin typeface="Proxima Nova"/>
              <a:ea typeface="Proxima Nova"/>
              <a:cs typeface="Proxima Nova"/>
              <a:sym typeface="Proxima Nova"/>
            </a:endParaRPr>
          </a:p>
          <a:p>
            <a:pPr indent="0" lvl="0" marL="0" rtl="0">
              <a:lnSpc>
                <a:spcPct val="150000"/>
              </a:lnSpc>
              <a:spcBef>
                <a:spcPts val="0"/>
              </a:spcBef>
              <a:spcAft>
                <a:spcPts val="0"/>
              </a:spcAft>
              <a:buNone/>
            </a:pPr>
            <a:r>
              <a:rPr b="1" lang="en" sz="1000">
                <a:latin typeface="Proxima Nova"/>
                <a:ea typeface="Proxima Nova"/>
                <a:cs typeface="Proxima Nova"/>
                <a:sym typeface="Proxima Nova"/>
              </a:rPr>
              <a:t>Iron.io</a:t>
            </a:r>
            <a:endParaRPr b="1" sz="1000">
              <a:latin typeface="Proxima Nova"/>
              <a:ea typeface="Proxima Nova"/>
              <a:cs typeface="Proxima Nova"/>
              <a:sym typeface="Proxima Nova"/>
            </a:endParaRPr>
          </a:p>
          <a:p>
            <a:pPr indent="0" lvl="0" marL="0" rtl="0">
              <a:lnSpc>
                <a:spcPct val="150000"/>
              </a:lnSpc>
              <a:spcBef>
                <a:spcPts val="0"/>
              </a:spcBef>
              <a:spcAft>
                <a:spcPts val="0"/>
              </a:spcAft>
              <a:buNone/>
            </a:pPr>
            <a:r>
              <a:rPr b="1" lang="en" sz="1000">
                <a:latin typeface="Proxima Nova"/>
                <a:ea typeface="Proxima Nova"/>
                <a:cs typeface="Proxima Nova"/>
                <a:sym typeface="Proxima Nova"/>
              </a:rPr>
              <a:t>Couchbase</a:t>
            </a:r>
            <a:endParaRPr b="1" sz="1000">
              <a:latin typeface="Proxima Nova"/>
              <a:ea typeface="Proxima Nova"/>
              <a:cs typeface="Proxima Nova"/>
              <a:sym typeface="Proxima Nova"/>
            </a:endParaRPr>
          </a:p>
          <a:p>
            <a:pPr indent="0" lvl="0" marL="0" rtl="0">
              <a:lnSpc>
                <a:spcPct val="150000"/>
              </a:lnSpc>
              <a:spcBef>
                <a:spcPts val="0"/>
              </a:spcBef>
              <a:spcAft>
                <a:spcPts val="0"/>
              </a:spcAft>
              <a:buNone/>
            </a:pPr>
            <a:r>
              <a:rPr b="1" lang="en" sz="1000">
                <a:latin typeface="Proxima Nova"/>
                <a:ea typeface="Proxima Nova"/>
                <a:cs typeface="Proxima Nova"/>
                <a:sym typeface="Proxima Nova"/>
              </a:rPr>
              <a:t>Sonatype</a:t>
            </a:r>
            <a:endParaRPr b="1" sz="1000">
              <a:latin typeface="Proxima Nova"/>
              <a:ea typeface="Proxima Nova"/>
              <a:cs typeface="Proxima Nova"/>
              <a:sym typeface="Proxima Nova"/>
            </a:endParaRPr>
          </a:p>
          <a:p>
            <a:pPr indent="0" lvl="0" marL="0" rtl="0">
              <a:lnSpc>
                <a:spcPct val="150000"/>
              </a:lnSpc>
              <a:spcBef>
                <a:spcPts val="0"/>
              </a:spcBef>
              <a:spcAft>
                <a:spcPts val="0"/>
              </a:spcAft>
              <a:buNone/>
            </a:pPr>
            <a:r>
              <a:rPr b="1" lang="en" sz="1000">
                <a:latin typeface="Proxima Nova"/>
                <a:ea typeface="Proxima Nova"/>
                <a:cs typeface="Proxima Nova"/>
                <a:sym typeface="Proxima Nova"/>
              </a:rPr>
              <a:t>EnterpriseDB</a:t>
            </a:r>
            <a:endParaRPr b="1" sz="1000">
              <a:latin typeface="Proxima Nova"/>
              <a:ea typeface="Proxima Nova"/>
              <a:cs typeface="Proxima Nova"/>
              <a:sym typeface="Proxima Nova"/>
            </a:endParaRPr>
          </a:p>
          <a:p>
            <a:pPr indent="0" lvl="0" marL="0" rtl="0">
              <a:lnSpc>
                <a:spcPct val="115000"/>
              </a:lnSpc>
              <a:spcBef>
                <a:spcPts val="0"/>
              </a:spcBef>
              <a:spcAft>
                <a:spcPts val="0"/>
              </a:spcAft>
              <a:buNone/>
            </a:pPr>
            <a:r>
              <a:rPr lang="en" sz="1000">
                <a:latin typeface="Proxima Nova"/>
                <a:ea typeface="Proxima Nova"/>
                <a:cs typeface="Proxima Nova"/>
                <a:sym typeface="Proxima Nova"/>
              </a:rPr>
              <a:t>and many more</a:t>
            </a:r>
            <a:endParaRPr sz="1000">
              <a:latin typeface="Proxima Nova"/>
              <a:ea typeface="Proxima Nova"/>
              <a:cs typeface="Proxima Nova"/>
              <a:sym typeface="Proxima Nova"/>
            </a:endParaRPr>
          </a:p>
        </p:txBody>
      </p:sp>
      <p:sp>
        <p:nvSpPr>
          <p:cNvPr id="5472" name="Google Shape;5472;p32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73" name="Google Shape;5473;p325"/>
          <p:cNvSpPr txBox="1"/>
          <p:nvPr/>
        </p:nvSpPr>
        <p:spPr>
          <a:xfrm>
            <a:off x="4477979" y="1852810"/>
            <a:ext cx="1947900" cy="13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Proxima Nova"/>
                <a:ea typeface="Proxima Nova"/>
                <a:cs typeface="Proxima Nova"/>
                <a:sym typeface="Proxima Nova"/>
              </a:rPr>
              <a:t>...and virtually any docker image </a:t>
            </a:r>
            <a:endParaRPr b="1" sz="1800">
              <a:latin typeface="Proxima Nova"/>
              <a:ea typeface="Proxima Nova"/>
              <a:cs typeface="Proxima Nova"/>
              <a:sym typeface="Proxima Nova"/>
            </a:endParaRPr>
          </a:p>
          <a:p>
            <a:pPr indent="0" lvl="0" marL="0" rtl="0" algn="r">
              <a:spcBef>
                <a:spcPts val="0"/>
              </a:spcBef>
              <a:spcAft>
                <a:spcPts val="0"/>
              </a:spcAft>
              <a:buNone/>
            </a:pPr>
            <a:r>
              <a:rPr b="1" lang="en" sz="1800">
                <a:latin typeface="Proxima Nova"/>
                <a:ea typeface="Proxima Nova"/>
                <a:cs typeface="Proxima Nova"/>
                <a:sym typeface="Proxima Nova"/>
              </a:rPr>
              <a:t>out there!</a:t>
            </a:r>
            <a:endParaRPr b="1" sz="1800">
              <a:latin typeface="Proxima Nova"/>
              <a:ea typeface="Proxima Nova"/>
              <a:cs typeface="Proxima Nova"/>
              <a:sym typeface="Proxima Nova"/>
            </a:endParaRPr>
          </a:p>
        </p:txBody>
      </p:sp>
      <p:sp>
        <p:nvSpPr>
          <p:cNvPr id="5474" name="Google Shape;5474;p32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TRUE POLYGLOT PLATFORM</a:t>
            </a:r>
            <a:endParaRPr/>
          </a:p>
        </p:txBody>
      </p:sp>
      <p:grpSp>
        <p:nvGrpSpPr>
          <p:cNvPr id="5475" name="Google Shape;5475;p325"/>
          <p:cNvGrpSpPr/>
          <p:nvPr/>
        </p:nvGrpSpPr>
        <p:grpSpPr>
          <a:xfrm>
            <a:off x="1354844" y="1113473"/>
            <a:ext cx="6013281" cy="3514257"/>
            <a:chOff x="1354844" y="1164460"/>
            <a:chExt cx="6013281" cy="3514257"/>
          </a:xfrm>
        </p:grpSpPr>
        <p:sp>
          <p:nvSpPr>
            <p:cNvPr id="5476" name="Google Shape;5476;p325"/>
            <p:cNvSpPr/>
            <p:nvPr/>
          </p:nvSpPr>
          <p:spPr>
            <a:xfrm>
              <a:off x="1360493" y="1164460"/>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PHP</a:t>
              </a:r>
              <a:endParaRPr sz="900">
                <a:latin typeface="Proxima Nova"/>
                <a:ea typeface="Proxima Nova"/>
                <a:cs typeface="Proxima Nova"/>
                <a:sym typeface="Proxima Nova"/>
              </a:endParaRPr>
            </a:p>
          </p:txBody>
        </p:sp>
        <p:sp>
          <p:nvSpPr>
            <p:cNvPr id="5477" name="Google Shape;5477;p325"/>
            <p:cNvSpPr/>
            <p:nvPr/>
          </p:nvSpPr>
          <p:spPr>
            <a:xfrm>
              <a:off x="2116387" y="1164460"/>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Python</a:t>
              </a:r>
              <a:endParaRPr sz="900">
                <a:latin typeface="Proxima Nova"/>
                <a:ea typeface="Proxima Nova"/>
                <a:cs typeface="Proxima Nova"/>
                <a:sym typeface="Proxima Nova"/>
              </a:endParaRPr>
            </a:p>
          </p:txBody>
        </p:sp>
        <p:sp>
          <p:nvSpPr>
            <p:cNvPr id="5478" name="Google Shape;5478;p325"/>
            <p:cNvSpPr/>
            <p:nvPr/>
          </p:nvSpPr>
          <p:spPr>
            <a:xfrm>
              <a:off x="2872281" y="1164460"/>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Java</a:t>
              </a:r>
              <a:endParaRPr sz="900">
                <a:latin typeface="Proxima Nova"/>
                <a:ea typeface="Proxima Nova"/>
                <a:cs typeface="Proxima Nova"/>
                <a:sym typeface="Proxima Nova"/>
              </a:endParaRPr>
            </a:p>
          </p:txBody>
        </p:sp>
        <p:sp>
          <p:nvSpPr>
            <p:cNvPr id="5479" name="Google Shape;5479;p325"/>
            <p:cNvSpPr/>
            <p:nvPr/>
          </p:nvSpPr>
          <p:spPr>
            <a:xfrm>
              <a:off x="3628175" y="1164460"/>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NodeJS</a:t>
              </a:r>
              <a:endParaRPr sz="900">
                <a:latin typeface="Proxima Nova"/>
                <a:ea typeface="Proxima Nova"/>
                <a:cs typeface="Proxima Nova"/>
                <a:sym typeface="Proxima Nova"/>
              </a:endParaRPr>
            </a:p>
          </p:txBody>
        </p:sp>
        <p:sp>
          <p:nvSpPr>
            <p:cNvPr id="5480" name="Google Shape;5480;p325"/>
            <p:cNvSpPr/>
            <p:nvPr/>
          </p:nvSpPr>
          <p:spPr>
            <a:xfrm>
              <a:off x="4384069" y="1164460"/>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Perl</a:t>
              </a:r>
              <a:endParaRPr sz="900">
                <a:latin typeface="Proxima Nova"/>
                <a:ea typeface="Proxima Nova"/>
                <a:cs typeface="Proxima Nova"/>
                <a:sym typeface="Proxima Nova"/>
              </a:endParaRPr>
            </a:p>
          </p:txBody>
        </p:sp>
        <p:sp>
          <p:nvSpPr>
            <p:cNvPr id="5481" name="Google Shape;5481;p325"/>
            <p:cNvSpPr/>
            <p:nvPr/>
          </p:nvSpPr>
          <p:spPr>
            <a:xfrm>
              <a:off x="5139964" y="1164460"/>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Ruby</a:t>
              </a:r>
              <a:endParaRPr sz="900">
                <a:latin typeface="Proxima Nova"/>
                <a:ea typeface="Proxima Nova"/>
                <a:cs typeface="Proxima Nova"/>
                <a:sym typeface="Proxima Nova"/>
              </a:endParaRPr>
            </a:p>
          </p:txBody>
        </p:sp>
        <p:sp>
          <p:nvSpPr>
            <p:cNvPr id="5482" name="Google Shape;5482;p325"/>
            <p:cNvSpPr/>
            <p:nvPr/>
          </p:nvSpPr>
          <p:spPr>
            <a:xfrm>
              <a:off x="5895858" y="1164460"/>
              <a:ext cx="661200" cy="637200"/>
            </a:xfrm>
            <a:prstGeom prst="rect">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.NET</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Core</a:t>
              </a:r>
              <a:endParaRPr sz="900">
                <a:latin typeface="Proxima Nova"/>
                <a:ea typeface="Proxima Nova"/>
                <a:cs typeface="Proxima Nova"/>
                <a:sym typeface="Proxima Nova"/>
              </a:endParaRPr>
            </a:p>
          </p:txBody>
        </p:sp>
        <p:sp>
          <p:nvSpPr>
            <p:cNvPr id="5483" name="Google Shape;5483;p325"/>
            <p:cNvSpPr/>
            <p:nvPr/>
          </p:nvSpPr>
          <p:spPr>
            <a:xfrm>
              <a:off x="1360493" y="2602972"/>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Apache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HTTP</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Server</a:t>
              </a:r>
              <a:endParaRPr sz="900">
                <a:solidFill>
                  <a:srgbClr val="FFFFFF"/>
                </a:solidFill>
                <a:latin typeface="Proxima Nova"/>
                <a:ea typeface="Proxima Nova"/>
                <a:cs typeface="Proxima Nova"/>
                <a:sym typeface="Proxima Nova"/>
              </a:endParaRPr>
            </a:p>
          </p:txBody>
        </p:sp>
        <p:sp>
          <p:nvSpPr>
            <p:cNvPr id="5484" name="Google Shape;5484;p325"/>
            <p:cNvSpPr/>
            <p:nvPr/>
          </p:nvSpPr>
          <p:spPr>
            <a:xfrm>
              <a:off x="1360494" y="1883728"/>
              <a:ext cx="661200" cy="637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MySQL</a:t>
              </a:r>
              <a:endParaRPr sz="900">
                <a:solidFill>
                  <a:srgbClr val="FFFFFF"/>
                </a:solidFill>
                <a:latin typeface="Proxima Nova"/>
                <a:ea typeface="Proxima Nova"/>
                <a:cs typeface="Proxima Nova"/>
                <a:sym typeface="Proxima Nova"/>
              </a:endParaRPr>
            </a:p>
          </p:txBody>
        </p:sp>
        <p:sp>
          <p:nvSpPr>
            <p:cNvPr id="5485" name="Google Shape;5485;p325"/>
            <p:cNvSpPr/>
            <p:nvPr/>
          </p:nvSpPr>
          <p:spPr>
            <a:xfrm>
              <a:off x="3628173" y="1883728"/>
              <a:ext cx="661200" cy="637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Redis</a:t>
              </a:r>
              <a:endParaRPr sz="900">
                <a:solidFill>
                  <a:srgbClr val="FFFFFF"/>
                </a:solidFill>
                <a:latin typeface="Proxima Nova"/>
                <a:ea typeface="Proxima Nova"/>
                <a:cs typeface="Proxima Nova"/>
                <a:sym typeface="Proxima Nova"/>
              </a:endParaRPr>
            </a:p>
          </p:txBody>
        </p:sp>
        <p:sp>
          <p:nvSpPr>
            <p:cNvPr id="5486" name="Google Shape;5486;p325"/>
            <p:cNvSpPr/>
            <p:nvPr/>
          </p:nvSpPr>
          <p:spPr>
            <a:xfrm>
              <a:off x="2116385" y="2602972"/>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nginx</a:t>
              </a:r>
              <a:endParaRPr sz="900">
                <a:solidFill>
                  <a:srgbClr val="FFFFFF"/>
                </a:solidFill>
                <a:latin typeface="Proxima Nova"/>
                <a:ea typeface="Proxima Nova"/>
                <a:cs typeface="Proxima Nova"/>
                <a:sym typeface="Proxima Nova"/>
              </a:endParaRPr>
            </a:p>
          </p:txBody>
        </p:sp>
        <p:sp>
          <p:nvSpPr>
            <p:cNvPr id="5487" name="Google Shape;5487;p325"/>
            <p:cNvSpPr/>
            <p:nvPr/>
          </p:nvSpPr>
          <p:spPr>
            <a:xfrm>
              <a:off x="4384062" y="2602972"/>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Tomcat</a:t>
              </a:r>
              <a:endParaRPr sz="900">
                <a:solidFill>
                  <a:srgbClr val="FFFFFF"/>
                </a:solidFill>
                <a:latin typeface="Proxima Nova"/>
                <a:ea typeface="Proxima Nova"/>
                <a:cs typeface="Proxima Nova"/>
                <a:sym typeface="Proxima Nova"/>
              </a:endParaRPr>
            </a:p>
          </p:txBody>
        </p:sp>
        <p:sp>
          <p:nvSpPr>
            <p:cNvPr id="5488" name="Google Shape;5488;p325"/>
            <p:cNvSpPr/>
            <p:nvPr/>
          </p:nvSpPr>
          <p:spPr>
            <a:xfrm>
              <a:off x="2872277" y="2602972"/>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Varnish</a:t>
              </a:r>
              <a:endParaRPr sz="900">
                <a:solidFill>
                  <a:srgbClr val="FFFFFF"/>
                </a:solidFill>
                <a:latin typeface="Proxima Nova"/>
                <a:ea typeface="Proxima Nova"/>
                <a:cs typeface="Proxima Nova"/>
                <a:sym typeface="Proxima Nova"/>
              </a:endParaRPr>
            </a:p>
          </p:txBody>
        </p:sp>
        <p:sp>
          <p:nvSpPr>
            <p:cNvPr id="5489" name="Google Shape;5489;p325"/>
            <p:cNvSpPr/>
            <p:nvPr/>
          </p:nvSpPr>
          <p:spPr>
            <a:xfrm>
              <a:off x="4380808" y="3322265"/>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EAP</a:t>
              </a:r>
              <a:endParaRPr sz="900">
                <a:solidFill>
                  <a:srgbClr val="FFFFFF"/>
                </a:solidFill>
                <a:latin typeface="Proxima Nova"/>
                <a:ea typeface="Proxima Nova"/>
                <a:cs typeface="Proxima Nova"/>
                <a:sym typeface="Proxima Nova"/>
              </a:endParaRPr>
            </a:p>
          </p:txBody>
        </p:sp>
        <p:sp>
          <p:nvSpPr>
            <p:cNvPr id="5490" name="Google Shape;5490;p325"/>
            <p:cNvSpPr/>
            <p:nvPr/>
          </p:nvSpPr>
          <p:spPr>
            <a:xfrm>
              <a:off x="5136698" y="3322244"/>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A-MQ</a:t>
              </a:r>
              <a:endParaRPr sz="900">
                <a:solidFill>
                  <a:srgbClr val="FFFFFF"/>
                </a:solidFill>
                <a:latin typeface="Proxima Nova"/>
                <a:ea typeface="Proxima Nova"/>
                <a:cs typeface="Proxima Nova"/>
                <a:sym typeface="Proxima Nova"/>
              </a:endParaRPr>
            </a:p>
          </p:txBody>
        </p:sp>
        <p:sp>
          <p:nvSpPr>
            <p:cNvPr id="5491" name="Google Shape;5491;p325"/>
            <p:cNvSpPr/>
            <p:nvPr/>
          </p:nvSpPr>
          <p:spPr>
            <a:xfrm>
              <a:off x="5892589" y="3322244"/>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Fuse</a:t>
              </a:r>
              <a:endParaRPr sz="900">
                <a:solidFill>
                  <a:srgbClr val="FFFFFF"/>
                </a:solidFill>
                <a:latin typeface="Proxima Nova"/>
                <a:ea typeface="Proxima Nova"/>
                <a:cs typeface="Proxima Nova"/>
                <a:sym typeface="Proxima Nova"/>
              </a:endParaRPr>
            </a:p>
          </p:txBody>
        </p:sp>
        <p:sp>
          <p:nvSpPr>
            <p:cNvPr id="5492" name="Google Shape;5492;p325"/>
            <p:cNvSpPr/>
            <p:nvPr/>
          </p:nvSpPr>
          <p:spPr>
            <a:xfrm>
              <a:off x="2111541" y="4041514"/>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BRMS</a:t>
              </a:r>
              <a:endParaRPr sz="900">
                <a:solidFill>
                  <a:srgbClr val="FFFFFF"/>
                </a:solidFill>
                <a:latin typeface="Proxima Nova"/>
                <a:ea typeface="Proxima Nova"/>
                <a:cs typeface="Proxima Nova"/>
                <a:sym typeface="Proxima Nova"/>
              </a:endParaRPr>
            </a:p>
          </p:txBody>
        </p:sp>
        <p:sp>
          <p:nvSpPr>
            <p:cNvPr id="5493" name="Google Shape;5493;p325"/>
            <p:cNvSpPr/>
            <p:nvPr/>
          </p:nvSpPr>
          <p:spPr>
            <a:xfrm>
              <a:off x="2868238" y="4041514"/>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BPMS</a:t>
              </a:r>
              <a:endParaRPr sz="900">
                <a:solidFill>
                  <a:srgbClr val="FFFFFF"/>
                </a:solidFill>
                <a:latin typeface="Proxima Nova"/>
                <a:ea typeface="Proxima Nova"/>
                <a:cs typeface="Proxima Nova"/>
                <a:sym typeface="Proxima Nova"/>
              </a:endParaRPr>
            </a:p>
          </p:txBody>
        </p:sp>
        <p:sp>
          <p:nvSpPr>
            <p:cNvPr id="5494" name="Google Shape;5494;p325"/>
            <p:cNvSpPr/>
            <p:nvPr/>
          </p:nvSpPr>
          <p:spPr>
            <a:xfrm>
              <a:off x="4381633" y="4041514"/>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Data Grid</a:t>
              </a:r>
              <a:endParaRPr sz="900">
                <a:solidFill>
                  <a:srgbClr val="FFFFFF"/>
                </a:solidFill>
                <a:latin typeface="Proxima Nova"/>
                <a:ea typeface="Proxima Nova"/>
                <a:cs typeface="Proxima Nova"/>
                <a:sym typeface="Proxima Nova"/>
              </a:endParaRPr>
            </a:p>
          </p:txBody>
        </p:sp>
        <p:sp>
          <p:nvSpPr>
            <p:cNvPr id="5495" name="Google Shape;5495;p325"/>
            <p:cNvSpPr/>
            <p:nvPr/>
          </p:nvSpPr>
          <p:spPr>
            <a:xfrm>
              <a:off x="3624936" y="4041514"/>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Data Virt</a:t>
              </a:r>
              <a:endParaRPr sz="900">
                <a:solidFill>
                  <a:srgbClr val="FFFFFF"/>
                </a:solidFill>
                <a:latin typeface="Proxima Nova"/>
                <a:ea typeface="Proxima Nova"/>
                <a:cs typeface="Proxima Nova"/>
                <a:sym typeface="Proxima Nova"/>
              </a:endParaRPr>
            </a:p>
          </p:txBody>
        </p:sp>
        <p:sp>
          <p:nvSpPr>
            <p:cNvPr id="5496" name="Google Shape;5496;p325"/>
            <p:cNvSpPr/>
            <p:nvPr/>
          </p:nvSpPr>
          <p:spPr>
            <a:xfrm>
              <a:off x="5138330" y="4041514"/>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RH Mobile</a:t>
              </a:r>
              <a:endParaRPr sz="900">
                <a:solidFill>
                  <a:srgbClr val="FFFFFF"/>
                </a:solidFill>
                <a:latin typeface="Proxima Nova"/>
                <a:ea typeface="Proxima Nova"/>
                <a:cs typeface="Proxima Nova"/>
                <a:sym typeface="Proxima Nova"/>
              </a:endParaRPr>
            </a:p>
          </p:txBody>
        </p:sp>
        <p:sp>
          <p:nvSpPr>
            <p:cNvPr id="5497" name="Google Shape;5497;p325"/>
            <p:cNvSpPr/>
            <p:nvPr/>
          </p:nvSpPr>
          <p:spPr>
            <a:xfrm>
              <a:off x="5895028" y="4041514"/>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RH SSO</a:t>
              </a:r>
              <a:endParaRPr sz="900">
                <a:solidFill>
                  <a:srgbClr val="FFFFFF"/>
                </a:solidFill>
                <a:latin typeface="Proxima Nova"/>
                <a:ea typeface="Proxima Nova"/>
                <a:cs typeface="Proxima Nova"/>
                <a:sym typeface="Proxima Nova"/>
              </a:endParaRPr>
            </a:p>
          </p:txBody>
        </p:sp>
        <p:sp>
          <p:nvSpPr>
            <p:cNvPr id="5498" name="Google Shape;5498;p325"/>
            <p:cNvSpPr/>
            <p:nvPr/>
          </p:nvSpPr>
          <p:spPr>
            <a:xfrm>
              <a:off x="1354844" y="404151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3SCALE</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API mgmt</a:t>
              </a:r>
              <a:endParaRPr sz="900">
                <a:solidFill>
                  <a:srgbClr val="FFFFFF"/>
                </a:solidFill>
                <a:latin typeface="Proxima Nova"/>
                <a:ea typeface="Proxima Nova"/>
                <a:cs typeface="Proxima Nova"/>
                <a:sym typeface="Proxima Nova"/>
              </a:endParaRPr>
            </a:p>
          </p:txBody>
        </p:sp>
        <p:sp>
          <p:nvSpPr>
            <p:cNvPr id="5499" name="Google Shape;5499;p325"/>
            <p:cNvSpPr/>
            <p:nvPr/>
          </p:nvSpPr>
          <p:spPr>
            <a:xfrm>
              <a:off x="3624918" y="3322265"/>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Web Server</a:t>
              </a:r>
              <a:endParaRPr sz="900">
                <a:solidFill>
                  <a:srgbClr val="FFFFFF"/>
                </a:solidFill>
                <a:latin typeface="Proxima Nova"/>
                <a:ea typeface="Proxima Nova"/>
                <a:cs typeface="Proxima Nova"/>
                <a:sym typeface="Proxima Nova"/>
              </a:endParaRPr>
            </a:p>
          </p:txBody>
        </p:sp>
        <p:sp>
          <p:nvSpPr>
            <p:cNvPr id="5500" name="Google Shape;5500;p325"/>
            <p:cNvSpPr/>
            <p:nvPr/>
          </p:nvSpPr>
          <p:spPr>
            <a:xfrm>
              <a:off x="1357279" y="332226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Spring</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Boot</a:t>
              </a:r>
              <a:endParaRPr sz="900">
                <a:solidFill>
                  <a:srgbClr val="FFFFFF"/>
                </a:solidFill>
                <a:latin typeface="Proxima Nova"/>
                <a:ea typeface="Proxima Nova"/>
                <a:cs typeface="Proxima Nova"/>
                <a:sym typeface="Proxima Nova"/>
              </a:endParaRPr>
            </a:p>
          </p:txBody>
        </p:sp>
        <p:sp>
          <p:nvSpPr>
            <p:cNvPr id="5501" name="Google Shape;5501;p325"/>
            <p:cNvSpPr/>
            <p:nvPr/>
          </p:nvSpPr>
          <p:spPr>
            <a:xfrm>
              <a:off x="2113169" y="3322242"/>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Wildfly Swarm</a:t>
              </a:r>
              <a:endParaRPr sz="900">
                <a:solidFill>
                  <a:srgbClr val="FFFFFF"/>
                </a:solidFill>
                <a:latin typeface="Proxima Nova"/>
                <a:ea typeface="Proxima Nova"/>
                <a:cs typeface="Proxima Nova"/>
                <a:sym typeface="Proxima Nova"/>
              </a:endParaRPr>
            </a:p>
          </p:txBody>
        </p:sp>
        <p:sp>
          <p:nvSpPr>
            <p:cNvPr id="5502" name="Google Shape;5502;p325"/>
            <p:cNvSpPr/>
            <p:nvPr/>
          </p:nvSpPr>
          <p:spPr>
            <a:xfrm>
              <a:off x="2869060" y="3322267"/>
              <a:ext cx="661200" cy="6372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Vert.x</a:t>
              </a:r>
              <a:endParaRPr sz="900">
                <a:solidFill>
                  <a:srgbClr val="FFFFFF"/>
                </a:solidFill>
                <a:latin typeface="Proxima Nova"/>
                <a:ea typeface="Proxima Nova"/>
                <a:cs typeface="Proxima Nova"/>
                <a:sym typeface="Proxima Nova"/>
              </a:endParaRPr>
            </a:p>
          </p:txBody>
        </p:sp>
        <p:grpSp>
          <p:nvGrpSpPr>
            <p:cNvPr id="5503" name="Google Shape;5503;p325"/>
            <p:cNvGrpSpPr/>
            <p:nvPr/>
          </p:nvGrpSpPr>
          <p:grpSpPr>
            <a:xfrm>
              <a:off x="2063037" y="1883728"/>
              <a:ext cx="783900" cy="637200"/>
              <a:chOff x="2063037" y="1883728"/>
              <a:chExt cx="783900" cy="637200"/>
            </a:xfrm>
          </p:grpSpPr>
          <p:sp>
            <p:nvSpPr>
              <p:cNvPr id="5504" name="Google Shape;5504;p325"/>
              <p:cNvSpPr/>
              <p:nvPr/>
            </p:nvSpPr>
            <p:spPr>
              <a:xfrm>
                <a:off x="2116393" y="1883728"/>
                <a:ext cx="661200" cy="637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FFFFFF"/>
                  </a:solidFill>
                  <a:latin typeface="Proxima Nova"/>
                  <a:ea typeface="Proxima Nova"/>
                  <a:cs typeface="Proxima Nova"/>
                  <a:sym typeface="Proxima Nova"/>
                </a:endParaRPr>
              </a:p>
            </p:txBody>
          </p:sp>
          <p:sp>
            <p:nvSpPr>
              <p:cNvPr id="5505" name="Google Shape;5505;p325"/>
              <p:cNvSpPr txBox="1"/>
              <p:nvPr/>
            </p:nvSpPr>
            <p:spPr>
              <a:xfrm>
                <a:off x="2063037" y="2031803"/>
                <a:ext cx="7839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PostgreSQL</a:t>
                </a:r>
                <a:endParaRPr sz="900">
                  <a:latin typeface="Proxima Nova"/>
                  <a:ea typeface="Proxima Nova"/>
                  <a:cs typeface="Proxima Nova"/>
                  <a:sym typeface="Proxima Nova"/>
                </a:endParaRPr>
              </a:p>
            </p:txBody>
          </p:sp>
        </p:grpSp>
        <p:grpSp>
          <p:nvGrpSpPr>
            <p:cNvPr id="5506" name="Google Shape;5506;p325"/>
            <p:cNvGrpSpPr/>
            <p:nvPr/>
          </p:nvGrpSpPr>
          <p:grpSpPr>
            <a:xfrm>
              <a:off x="2809038" y="1883728"/>
              <a:ext cx="783900" cy="637200"/>
              <a:chOff x="2809038" y="1883728"/>
              <a:chExt cx="783900" cy="637200"/>
            </a:xfrm>
          </p:grpSpPr>
          <p:sp>
            <p:nvSpPr>
              <p:cNvPr id="5507" name="Google Shape;5507;p325"/>
              <p:cNvSpPr/>
              <p:nvPr/>
            </p:nvSpPr>
            <p:spPr>
              <a:xfrm>
                <a:off x="2872272" y="1883728"/>
                <a:ext cx="661200" cy="637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latin typeface="Proxima Nova"/>
                  <a:ea typeface="Proxima Nova"/>
                  <a:cs typeface="Proxima Nova"/>
                  <a:sym typeface="Proxima Nova"/>
                </a:endParaRPr>
              </a:p>
            </p:txBody>
          </p:sp>
          <p:sp>
            <p:nvSpPr>
              <p:cNvPr id="5508" name="Google Shape;5508;p325"/>
              <p:cNvSpPr txBox="1"/>
              <p:nvPr/>
            </p:nvSpPr>
            <p:spPr>
              <a:xfrm>
                <a:off x="2809038" y="2031803"/>
                <a:ext cx="7839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MongoDB</a:t>
                </a:r>
                <a:endParaRPr sz="900">
                  <a:latin typeface="Proxima Nova"/>
                  <a:ea typeface="Proxima Nova"/>
                  <a:cs typeface="Proxima Nova"/>
                  <a:sym typeface="Proxima Nova"/>
                </a:endParaRPr>
              </a:p>
            </p:txBody>
          </p:sp>
        </p:grpSp>
        <p:grpSp>
          <p:nvGrpSpPr>
            <p:cNvPr id="5509" name="Google Shape;5509;p325"/>
            <p:cNvGrpSpPr/>
            <p:nvPr/>
          </p:nvGrpSpPr>
          <p:grpSpPr>
            <a:xfrm>
              <a:off x="3566801" y="2602972"/>
              <a:ext cx="783900" cy="637200"/>
              <a:chOff x="3566801" y="2602972"/>
              <a:chExt cx="783900" cy="637200"/>
            </a:xfrm>
          </p:grpSpPr>
          <p:sp>
            <p:nvSpPr>
              <p:cNvPr id="5510" name="Google Shape;5510;p325"/>
              <p:cNvSpPr/>
              <p:nvPr/>
            </p:nvSpPr>
            <p:spPr>
              <a:xfrm>
                <a:off x="3628170" y="2602972"/>
                <a:ext cx="661200" cy="637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latin typeface="Proxima Nova"/>
                  <a:ea typeface="Proxima Nova"/>
                  <a:cs typeface="Proxima Nova"/>
                  <a:sym typeface="Proxima Nova"/>
                </a:endParaRPr>
              </a:p>
            </p:txBody>
          </p:sp>
          <p:sp>
            <p:nvSpPr>
              <p:cNvPr id="5511" name="Google Shape;5511;p325"/>
              <p:cNvSpPr txBox="1"/>
              <p:nvPr/>
            </p:nvSpPr>
            <p:spPr>
              <a:xfrm>
                <a:off x="3566801" y="2689352"/>
                <a:ext cx="7839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Phusion Passenger</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900">
                  <a:solidFill>
                    <a:srgbClr val="FFFFFF"/>
                  </a:solidFill>
                  <a:latin typeface="Proxima Nova"/>
                  <a:ea typeface="Proxima Nova"/>
                  <a:cs typeface="Proxima Nova"/>
                  <a:sym typeface="Proxima Nova"/>
                </a:endParaRPr>
              </a:p>
            </p:txBody>
          </p:sp>
        </p:grpSp>
        <p:grpSp>
          <p:nvGrpSpPr>
            <p:cNvPr id="5512" name="Google Shape;5512;p325"/>
            <p:cNvGrpSpPr/>
            <p:nvPr/>
          </p:nvGrpSpPr>
          <p:grpSpPr>
            <a:xfrm>
              <a:off x="6584224" y="1166236"/>
              <a:ext cx="783900" cy="637200"/>
              <a:chOff x="6584224" y="1166236"/>
              <a:chExt cx="783900" cy="637200"/>
            </a:xfrm>
          </p:grpSpPr>
          <p:sp>
            <p:nvSpPr>
              <p:cNvPr id="5513" name="Google Shape;5513;p325"/>
              <p:cNvSpPr/>
              <p:nvPr/>
            </p:nvSpPr>
            <p:spPr>
              <a:xfrm>
                <a:off x="6651725" y="1166236"/>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5514" name="Google Shape;5514;p325"/>
              <p:cNvSpPr txBox="1"/>
              <p:nvPr/>
            </p:nvSpPr>
            <p:spPr>
              <a:xfrm>
                <a:off x="6584224" y="1217899"/>
                <a:ext cx="783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Language Runtimes</a:t>
                </a:r>
                <a:endParaRPr sz="800">
                  <a:solidFill>
                    <a:srgbClr val="FFFFFF"/>
                  </a:solidFill>
                  <a:latin typeface="Proxima Nova"/>
                  <a:ea typeface="Proxima Nova"/>
                  <a:cs typeface="Proxima Nova"/>
                  <a:sym typeface="Proxima Nova"/>
                </a:endParaRPr>
              </a:p>
            </p:txBody>
          </p:sp>
        </p:grpSp>
        <p:grpSp>
          <p:nvGrpSpPr>
            <p:cNvPr id="5515" name="Google Shape;5515;p325"/>
            <p:cNvGrpSpPr/>
            <p:nvPr/>
          </p:nvGrpSpPr>
          <p:grpSpPr>
            <a:xfrm>
              <a:off x="6582477" y="1884299"/>
              <a:ext cx="783900" cy="637200"/>
              <a:chOff x="6582477" y="1884299"/>
              <a:chExt cx="783900" cy="637200"/>
            </a:xfrm>
          </p:grpSpPr>
          <p:sp>
            <p:nvSpPr>
              <p:cNvPr id="5516" name="Google Shape;5516;p325"/>
              <p:cNvSpPr/>
              <p:nvPr/>
            </p:nvSpPr>
            <p:spPr>
              <a:xfrm>
                <a:off x="6651725" y="1884299"/>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5517" name="Google Shape;5517;p325"/>
              <p:cNvSpPr txBox="1"/>
              <p:nvPr/>
            </p:nvSpPr>
            <p:spPr>
              <a:xfrm>
                <a:off x="6582477" y="1975260"/>
                <a:ext cx="783900" cy="4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Databases</a:t>
                </a:r>
                <a:endParaRPr sz="800">
                  <a:solidFill>
                    <a:srgbClr val="FFFFFF"/>
                  </a:solidFill>
                  <a:latin typeface="Proxima Nova"/>
                  <a:ea typeface="Proxima Nova"/>
                  <a:cs typeface="Proxima Nova"/>
                  <a:sym typeface="Proxima Nova"/>
                </a:endParaRPr>
              </a:p>
            </p:txBody>
          </p:sp>
        </p:grpSp>
        <p:grpSp>
          <p:nvGrpSpPr>
            <p:cNvPr id="5518" name="Google Shape;5518;p325"/>
            <p:cNvGrpSpPr/>
            <p:nvPr/>
          </p:nvGrpSpPr>
          <p:grpSpPr>
            <a:xfrm>
              <a:off x="6580062" y="2601111"/>
              <a:ext cx="783900" cy="637200"/>
              <a:chOff x="6580062" y="2601111"/>
              <a:chExt cx="783900" cy="637200"/>
            </a:xfrm>
          </p:grpSpPr>
          <p:sp>
            <p:nvSpPr>
              <p:cNvPr id="5519" name="Google Shape;5519;p325"/>
              <p:cNvSpPr/>
              <p:nvPr/>
            </p:nvSpPr>
            <p:spPr>
              <a:xfrm>
                <a:off x="6651725" y="2601111"/>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5520" name="Google Shape;5520;p325"/>
              <p:cNvSpPr txBox="1"/>
              <p:nvPr/>
            </p:nvSpPr>
            <p:spPr>
              <a:xfrm>
                <a:off x="6580062" y="2653964"/>
                <a:ext cx="783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App Runtimes</a:t>
                </a:r>
                <a:endParaRPr sz="8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chemeClr val="dk1"/>
                  </a:solidFill>
                  <a:latin typeface="Proxima Nova"/>
                  <a:ea typeface="Proxima Nova"/>
                  <a:cs typeface="Proxima Nova"/>
                  <a:sym typeface="Proxima Nova"/>
                </a:endParaRPr>
              </a:p>
            </p:txBody>
          </p:sp>
        </p:grpSp>
        <p:grpSp>
          <p:nvGrpSpPr>
            <p:cNvPr id="5521" name="Google Shape;5521;p325"/>
            <p:cNvGrpSpPr/>
            <p:nvPr/>
          </p:nvGrpSpPr>
          <p:grpSpPr>
            <a:xfrm>
              <a:off x="6582490" y="4039711"/>
              <a:ext cx="783900" cy="637200"/>
              <a:chOff x="6582490" y="4039711"/>
              <a:chExt cx="783900" cy="637200"/>
            </a:xfrm>
          </p:grpSpPr>
          <p:sp>
            <p:nvSpPr>
              <p:cNvPr id="5522" name="Google Shape;5522;p325"/>
              <p:cNvSpPr/>
              <p:nvPr/>
            </p:nvSpPr>
            <p:spPr>
              <a:xfrm>
                <a:off x="6651725" y="4039711"/>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5523" name="Google Shape;5523;p325"/>
              <p:cNvSpPr txBox="1"/>
              <p:nvPr/>
            </p:nvSpPr>
            <p:spPr>
              <a:xfrm>
                <a:off x="6582490" y="4142267"/>
                <a:ext cx="783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Middleware</a:t>
                </a:r>
                <a:endParaRPr sz="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dk1"/>
                  </a:solidFill>
                  <a:latin typeface="Proxima Nova"/>
                  <a:ea typeface="Proxima Nova"/>
                  <a:cs typeface="Proxima Nova"/>
                  <a:sym typeface="Proxima Nova"/>
                </a:endParaRPr>
              </a:p>
            </p:txBody>
          </p:sp>
        </p:grpSp>
        <p:grpSp>
          <p:nvGrpSpPr>
            <p:cNvPr id="5524" name="Google Shape;5524;p325"/>
            <p:cNvGrpSpPr/>
            <p:nvPr/>
          </p:nvGrpSpPr>
          <p:grpSpPr>
            <a:xfrm>
              <a:off x="6582490" y="3320411"/>
              <a:ext cx="783900" cy="637200"/>
              <a:chOff x="6582490" y="3320411"/>
              <a:chExt cx="783900" cy="637200"/>
            </a:xfrm>
          </p:grpSpPr>
          <p:sp>
            <p:nvSpPr>
              <p:cNvPr id="5525" name="Google Shape;5525;p325"/>
              <p:cNvSpPr/>
              <p:nvPr/>
            </p:nvSpPr>
            <p:spPr>
              <a:xfrm>
                <a:off x="6651725" y="3320411"/>
                <a:ext cx="661200" cy="637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5526" name="Google Shape;5526;p325"/>
              <p:cNvSpPr txBox="1"/>
              <p:nvPr/>
            </p:nvSpPr>
            <p:spPr>
              <a:xfrm>
                <a:off x="6582490" y="3428009"/>
                <a:ext cx="783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Third-party</a:t>
                </a:r>
                <a:br>
                  <a:rPr lang="en" sz="8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Middleware</a:t>
                </a:r>
                <a:endParaRPr sz="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dk1"/>
                  </a:solidFill>
                  <a:latin typeface="Proxima Nova"/>
                  <a:ea typeface="Proxima Nova"/>
                  <a:cs typeface="Proxima Nova"/>
                  <a:sym typeface="Proxima Nova"/>
                </a:endParaRPr>
              </a:p>
            </p:txBody>
          </p:sp>
        </p:grpSp>
      </p:gr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0" name="Shape 5530"/>
        <p:cNvGrpSpPr/>
        <p:nvPr/>
      </p:nvGrpSpPr>
      <p:grpSpPr>
        <a:xfrm>
          <a:off x="0" y="0"/>
          <a:ext cx="0" cy="0"/>
          <a:chOff x="0" y="0"/>
          <a:chExt cx="0" cy="0"/>
        </a:xfrm>
      </p:grpSpPr>
      <p:sp>
        <p:nvSpPr>
          <p:cNvPr id="5531" name="Google Shape;5531;p326"/>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OPERATIONAL </a:t>
            </a:r>
            <a:br>
              <a:rPr lang="en"/>
            </a:br>
            <a:r>
              <a:rPr lang="en"/>
              <a:t>MANAGEMENT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68" name="Shape 1168"/>
        <p:cNvGrpSpPr/>
        <p:nvPr/>
      </p:nvGrpSpPr>
      <p:grpSpPr>
        <a:xfrm>
          <a:off x="0" y="0"/>
          <a:ext cx="0" cy="0"/>
          <a:chOff x="0" y="0"/>
          <a:chExt cx="0" cy="0"/>
        </a:xfrm>
      </p:grpSpPr>
      <p:pic>
        <p:nvPicPr>
          <p:cNvPr descr="BuildAtFactory-Containerize.png" id="1169" name="Google Shape;1169;p156"/>
          <p:cNvPicPr preferRelativeResize="0"/>
          <p:nvPr/>
        </p:nvPicPr>
        <p:blipFill rotWithShape="1">
          <a:blip r:embed="rId3">
            <a:alphaModFix/>
          </a:blip>
          <a:srcRect b="0" l="10450" r="10442" t="0"/>
          <a:stretch/>
        </p:blipFill>
        <p:spPr>
          <a:xfrm>
            <a:off x="8700" y="2513050"/>
            <a:ext cx="9143995" cy="2630448"/>
          </a:xfrm>
          <a:prstGeom prst="rect">
            <a:avLst/>
          </a:prstGeom>
          <a:noFill/>
          <a:ln>
            <a:noFill/>
          </a:ln>
        </p:spPr>
      </p:pic>
      <p:pic>
        <p:nvPicPr>
          <p:cNvPr descr="ManuallyFactory-ManualDock.png" id="1170" name="Google Shape;1170;p156"/>
          <p:cNvPicPr preferRelativeResize="0"/>
          <p:nvPr/>
        </p:nvPicPr>
        <p:blipFill rotWithShape="1">
          <a:blip r:embed="rId4">
            <a:alphaModFix/>
          </a:blip>
          <a:srcRect b="0" l="8354" r="8354" t="0"/>
          <a:stretch/>
        </p:blipFill>
        <p:spPr>
          <a:xfrm>
            <a:off x="-1" y="0"/>
            <a:ext cx="9144004" cy="2513049"/>
          </a:xfrm>
          <a:prstGeom prst="rect">
            <a:avLst/>
          </a:prstGeom>
          <a:noFill/>
          <a:ln>
            <a:noFill/>
          </a:ln>
        </p:spPr>
      </p:pic>
      <p:sp>
        <p:nvSpPr>
          <p:cNvPr id="1171" name="Google Shape;1171;p156"/>
          <p:cNvSpPr txBox="1"/>
          <p:nvPr>
            <p:ph idx="4294967295" type="body"/>
          </p:nvPr>
        </p:nvSpPr>
        <p:spPr>
          <a:xfrm>
            <a:off x="2584950" y="2330150"/>
            <a:ext cx="3974100" cy="4110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600"/>
              </a:spcBef>
              <a:spcAft>
                <a:spcPts val="0"/>
              </a:spcAft>
              <a:buNone/>
            </a:pPr>
            <a:r>
              <a:rPr lang="en">
                <a:latin typeface="Proxima Nova"/>
                <a:ea typeface="Proxima Nova"/>
                <a:cs typeface="Proxima Nova"/>
                <a:sym typeface="Proxima Nova"/>
              </a:rPr>
              <a:t>Load Applications at the Factory, not the Dock</a:t>
            </a:r>
            <a:endParaRPr>
              <a:latin typeface="Proxima Nova"/>
              <a:ea typeface="Proxima Nova"/>
              <a:cs typeface="Proxima Nova"/>
              <a:sym typeface="Proxima Nova"/>
            </a:endParaRPr>
          </a:p>
        </p:txBody>
      </p:sp>
      <p:pic>
        <p:nvPicPr>
          <p:cNvPr descr="rh-linuxcon-container-slide-16x9-us98498lw-201608.png" id="1172" name="Google Shape;1172;p156"/>
          <p:cNvPicPr preferRelativeResize="0"/>
          <p:nvPr/>
        </p:nvPicPr>
        <p:blipFill>
          <a:blip r:embed="rId5">
            <a:alphaModFix/>
          </a:blip>
          <a:stretch>
            <a:fillRect/>
          </a:stretch>
        </p:blipFill>
        <p:spPr>
          <a:xfrm>
            <a:off x="0" y="0"/>
            <a:ext cx="9144000" cy="5143500"/>
          </a:xfrm>
          <a:prstGeom prst="rect">
            <a:avLst/>
          </a:prstGeom>
          <a:noFill/>
          <a:ln>
            <a:noFill/>
          </a:ln>
        </p:spPr>
      </p:pic>
      <p:sp>
        <p:nvSpPr>
          <p:cNvPr id="1173" name="Google Shape;1173;p156"/>
          <p:cNvSpPr txBox="1"/>
          <p:nvPr/>
        </p:nvSpPr>
        <p:spPr>
          <a:xfrm>
            <a:off x="2060900" y="3508600"/>
            <a:ext cx="4323000" cy="1144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800"/>
              <a:t>SECURELY</a:t>
            </a:r>
            <a:r>
              <a:rPr lang="en" sz="1800"/>
              <a:t> DELIVERING AND </a:t>
            </a:r>
            <a:r>
              <a:rPr b="1" lang="en" sz="1800"/>
              <a:t>MAINTAINING</a:t>
            </a:r>
            <a:r>
              <a:rPr lang="en" sz="1800"/>
              <a:t> CONTAINER BASED APPS </a:t>
            </a:r>
            <a:r>
              <a:rPr b="1" lang="en" sz="1800"/>
              <a:t>AT SCALE</a:t>
            </a:r>
            <a:r>
              <a:rPr lang="en" sz="1800"/>
              <a:t> CAN BE </a:t>
            </a:r>
            <a:r>
              <a:rPr b="1" lang="en" sz="1800">
                <a:solidFill>
                  <a:srgbClr val="CC0000"/>
                </a:solidFill>
              </a:rPr>
              <a:t>COMPLEX</a:t>
            </a:r>
            <a:r>
              <a:rPr lang="en" sz="1800"/>
              <a:t>!!!</a:t>
            </a:r>
            <a:endParaRPr/>
          </a:p>
        </p:txBody>
      </p:sp>
      <p:sp>
        <p:nvSpPr>
          <p:cNvPr id="1174" name="Google Shape;1174;p156"/>
          <p:cNvSpPr txBox="1"/>
          <p:nvPr/>
        </p:nvSpPr>
        <p:spPr>
          <a:xfrm rot="-2700000">
            <a:off x="6910725" y="3960477"/>
            <a:ext cx="2838751" cy="93889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800">
                <a:solidFill>
                  <a:srgbClr val="FFFFFF"/>
                </a:solidFill>
              </a:rPr>
              <a:t>THAT IS WHERE</a:t>
            </a:r>
            <a:endParaRPr b="1" sz="1800">
              <a:solidFill>
                <a:srgbClr val="FFFFFF"/>
              </a:solidFill>
            </a:endParaRPr>
          </a:p>
          <a:p>
            <a:pPr indent="0" lvl="0" marL="0" marR="0" rtl="0" algn="ctr">
              <a:lnSpc>
                <a:spcPct val="115000"/>
              </a:lnSpc>
              <a:spcBef>
                <a:spcPts val="0"/>
              </a:spcBef>
              <a:spcAft>
                <a:spcPts val="0"/>
              </a:spcAft>
              <a:buClr>
                <a:srgbClr val="000000"/>
              </a:buClr>
              <a:buFont typeface="Arial"/>
              <a:buNone/>
            </a:pPr>
            <a:r>
              <a:rPr b="1" lang="en" sz="1800">
                <a:solidFill>
                  <a:srgbClr val="FFFFFF"/>
                </a:solidFill>
              </a:rPr>
              <a:t>WE COME IN</a:t>
            </a:r>
            <a:endParaRPr b="1" sz="1800">
              <a:solidFill>
                <a:srgbClr val="FFFFFF"/>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5" name="Shape 5535"/>
        <p:cNvGrpSpPr/>
        <p:nvPr/>
      </p:nvGrpSpPr>
      <p:grpSpPr>
        <a:xfrm>
          <a:off x="0" y="0"/>
          <a:ext cx="0" cy="0"/>
          <a:chOff x="0" y="0"/>
          <a:chExt cx="0" cy="0"/>
        </a:xfrm>
      </p:grpSpPr>
      <p:sp>
        <p:nvSpPr>
          <p:cNvPr id="5536" name="Google Shape;5536;p327"/>
          <p:cNvSpPr/>
          <p:nvPr/>
        </p:nvSpPr>
        <p:spPr>
          <a:xfrm>
            <a:off x="1153300" y="1811761"/>
            <a:ext cx="1280700" cy="1280700"/>
          </a:xfrm>
          <a:prstGeom prst="ellipse">
            <a:avLst/>
          </a:prstGeom>
          <a:solidFill>
            <a:srgbClr val="F0AB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37" name="Google Shape;5537;p32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38" name="Google Shape;5538;p327"/>
          <p:cNvSpPr txBox="1"/>
          <p:nvPr>
            <p:ph type="title"/>
          </p:nvPr>
        </p:nvSpPr>
        <p:spPr>
          <a:xfrm>
            <a:off x="826650" y="15240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TOP CHALLENGES OF</a:t>
            </a:r>
            <a:endParaRPr/>
          </a:p>
          <a:p>
            <a:pPr indent="0" lvl="0" marL="0" rtl="0" algn="ctr">
              <a:spcBef>
                <a:spcPts val="0"/>
              </a:spcBef>
              <a:spcAft>
                <a:spcPts val="0"/>
              </a:spcAft>
              <a:buClr>
                <a:schemeClr val="dk1"/>
              </a:buClr>
              <a:buSzPts val="1100"/>
              <a:buFont typeface="Arial"/>
              <a:buNone/>
            </a:pPr>
            <a:r>
              <a:rPr lang="en"/>
              <a:t>RUNNING CONTAINERS AT SCALE</a:t>
            </a:r>
            <a:endParaRPr/>
          </a:p>
        </p:txBody>
      </p:sp>
      <p:sp>
        <p:nvSpPr>
          <p:cNvPr id="5539" name="Google Shape;5539;p327"/>
          <p:cNvSpPr txBox="1"/>
          <p:nvPr/>
        </p:nvSpPr>
        <p:spPr>
          <a:xfrm>
            <a:off x="2965155" y="3395567"/>
            <a:ext cx="1377900" cy="5142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SERVICE</a:t>
            </a:r>
            <a:br>
              <a:rPr b="1" lang="en" sz="1600">
                <a:latin typeface="Proxima Nova"/>
                <a:ea typeface="Proxima Nova"/>
                <a:cs typeface="Proxima Nova"/>
                <a:sym typeface="Proxima Nova"/>
              </a:rPr>
            </a:br>
            <a:r>
              <a:rPr b="1" lang="en" sz="1600">
                <a:latin typeface="Proxima Nova"/>
                <a:ea typeface="Proxima Nova"/>
                <a:cs typeface="Proxima Nova"/>
                <a:sym typeface="Proxima Nova"/>
              </a:rPr>
              <a:t>HEALTH</a:t>
            </a:r>
            <a:endParaRPr b="1" sz="1600">
              <a:latin typeface="Proxima Nova"/>
              <a:ea typeface="Proxima Nova"/>
              <a:cs typeface="Proxima Nova"/>
              <a:sym typeface="Proxima Nova"/>
            </a:endParaRPr>
          </a:p>
        </p:txBody>
      </p:sp>
      <p:sp>
        <p:nvSpPr>
          <p:cNvPr id="5540" name="Google Shape;5540;p327"/>
          <p:cNvSpPr txBox="1"/>
          <p:nvPr/>
        </p:nvSpPr>
        <p:spPr>
          <a:xfrm>
            <a:off x="4704161" y="3395575"/>
            <a:ext cx="1620900" cy="5142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SECURITY</a:t>
            </a:r>
            <a:endParaRPr b="1"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&amp; COMPLIANCE</a:t>
            </a:r>
            <a:endParaRPr b="1" sz="1600">
              <a:latin typeface="Proxima Nova"/>
              <a:ea typeface="Proxima Nova"/>
              <a:cs typeface="Proxima Nova"/>
              <a:sym typeface="Proxima Nova"/>
            </a:endParaRPr>
          </a:p>
        </p:txBody>
      </p:sp>
      <p:sp>
        <p:nvSpPr>
          <p:cNvPr id="5541" name="Google Shape;5541;p327"/>
          <p:cNvSpPr txBox="1"/>
          <p:nvPr/>
        </p:nvSpPr>
        <p:spPr>
          <a:xfrm>
            <a:off x="6564638" y="3395575"/>
            <a:ext cx="1620900" cy="5142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1600">
                <a:latin typeface="Proxima Nova"/>
                <a:ea typeface="Proxima Nova"/>
                <a:cs typeface="Proxima Nova"/>
                <a:sym typeface="Proxima Nova"/>
              </a:rPr>
              <a:t>FINANCIAL</a:t>
            </a:r>
            <a:endParaRPr b="1"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MANAGEMENT</a:t>
            </a:r>
            <a:endParaRPr b="1" sz="1600">
              <a:latin typeface="Proxima Nova"/>
              <a:ea typeface="Proxima Nova"/>
              <a:cs typeface="Proxima Nova"/>
              <a:sym typeface="Proxima Nova"/>
            </a:endParaRPr>
          </a:p>
        </p:txBody>
      </p:sp>
      <p:sp>
        <p:nvSpPr>
          <p:cNvPr id="5542" name="Google Shape;5542;p327"/>
          <p:cNvSpPr txBox="1"/>
          <p:nvPr/>
        </p:nvSpPr>
        <p:spPr>
          <a:xfrm>
            <a:off x="958462" y="3395567"/>
            <a:ext cx="1670400" cy="5142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1600">
                <a:latin typeface="Proxima Nova"/>
                <a:ea typeface="Proxima Nova"/>
                <a:cs typeface="Proxima Nova"/>
                <a:sym typeface="Proxima Nova"/>
              </a:rPr>
              <a:t>OPERATIONAL</a:t>
            </a:r>
            <a:endParaRPr b="1"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EFFICIENCY</a:t>
            </a:r>
            <a:endParaRPr b="1" sz="1600">
              <a:latin typeface="Proxima Nova"/>
              <a:ea typeface="Proxima Nova"/>
              <a:cs typeface="Proxima Nova"/>
              <a:sym typeface="Proxima Nova"/>
            </a:endParaRPr>
          </a:p>
        </p:txBody>
      </p:sp>
      <p:pic>
        <p:nvPicPr>
          <p:cNvPr id="5543" name="Google Shape;5543;p327"/>
          <p:cNvPicPr preferRelativeResize="0"/>
          <p:nvPr/>
        </p:nvPicPr>
        <p:blipFill>
          <a:blip r:embed="rId3">
            <a:alphaModFix/>
          </a:blip>
          <a:stretch>
            <a:fillRect/>
          </a:stretch>
        </p:blipFill>
        <p:spPr>
          <a:xfrm>
            <a:off x="1405163" y="2062426"/>
            <a:ext cx="776967" cy="779350"/>
          </a:xfrm>
          <a:prstGeom prst="rect">
            <a:avLst/>
          </a:prstGeom>
          <a:noFill/>
          <a:ln>
            <a:noFill/>
          </a:ln>
        </p:spPr>
      </p:pic>
      <p:sp>
        <p:nvSpPr>
          <p:cNvPr id="5544" name="Google Shape;5544;p327"/>
          <p:cNvSpPr/>
          <p:nvPr/>
        </p:nvSpPr>
        <p:spPr>
          <a:xfrm>
            <a:off x="3013771" y="1811761"/>
            <a:ext cx="1280700" cy="1280700"/>
          </a:xfrm>
          <a:prstGeom prst="ellipse">
            <a:avLst/>
          </a:prstGeom>
          <a:solidFill>
            <a:srgbClr val="F0AB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545" name="Google Shape;5545;p327"/>
          <p:cNvPicPr preferRelativeResize="0"/>
          <p:nvPr/>
        </p:nvPicPr>
        <p:blipFill>
          <a:blip r:embed="rId4">
            <a:alphaModFix/>
          </a:blip>
          <a:stretch>
            <a:fillRect/>
          </a:stretch>
        </p:blipFill>
        <p:spPr>
          <a:xfrm>
            <a:off x="3283198" y="2132236"/>
            <a:ext cx="741863" cy="544933"/>
          </a:xfrm>
          <a:prstGeom prst="rect">
            <a:avLst/>
          </a:prstGeom>
          <a:noFill/>
          <a:ln>
            <a:noFill/>
          </a:ln>
        </p:spPr>
      </p:pic>
      <p:sp>
        <p:nvSpPr>
          <p:cNvPr id="5546" name="Google Shape;5546;p327"/>
          <p:cNvSpPr/>
          <p:nvPr/>
        </p:nvSpPr>
        <p:spPr>
          <a:xfrm>
            <a:off x="4874242" y="1811761"/>
            <a:ext cx="1280700" cy="1280700"/>
          </a:xfrm>
          <a:prstGeom prst="ellipse">
            <a:avLst/>
          </a:prstGeom>
          <a:solidFill>
            <a:srgbClr val="F0AB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547" name="Google Shape;5547;p327"/>
          <p:cNvPicPr preferRelativeResize="0"/>
          <p:nvPr/>
        </p:nvPicPr>
        <p:blipFill>
          <a:blip r:embed="rId5">
            <a:alphaModFix/>
          </a:blip>
          <a:stretch>
            <a:fillRect/>
          </a:stretch>
        </p:blipFill>
        <p:spPr>
          <a:xfrm>
            <a:off x="5219668" y="2132227"/>
            <a:ext cx="589889" cy="675098"/>
          </a:xfrm>
          <a:prstGeom prst="rect">
            <a:avLst/>
          </a:prstGeom>
          <a:noFill/>
          <a:ln>
            <a:noFill/>
          </a:ln>
        </p:spPr>
      </p:pic>
      <p:sp>
        <p:nvSpPr>
          <p:cNvPr id="5548" name="Google Shape;5548;p327"/>
          <p:cNvSpPr/>
          <p:nvPr/>
        </p:nvSpPr>
        <p:spPr>
          <a:xfrm>
            <a:off x="6734762" y="1811761"/>
            <a:ext cx="1280700" cy="1280700"/>
          </a:xfrm>
          <a:prstGeom prst="ellipse">
            <a:avLst/>
          </a:prstGeom>
          <a:solidFill>
            <a:srgbClr val="F0AB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549" name="Google Shape;5549;p327"/>
          <p:cNvPicPr preferRelativeResize="0"/>
          <p:nvPr/>
        </p:nvPicPr>
        <p:blipFill>
          <a:blip r:embed="rId6">
            <a:alphaModFix/>
          </a:blip>
          <a:stretch>
            <a:fillRect/>
          </a:stretch>
        </p:blipFill>
        <p:spPr>
          <a:xfrm>
            <a:off x="7004162" y="2166321"/>
            <a:ext cx="741864" cy="571558"/>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3" name="Shape 5553"/>
        <p:cNvGrpSpPr/>
        <p:nvPr/>
      </p:nvGrpSpPr>
      <p:grpSpPr>
        <a:xfrm>
          <a:off x="0" y="0"/>
          <a:ext cx="0" cy="0"/>
          <a:chOff x="0" y="0"/>
          <a:chExt cx="0" cy="0"/>
        </a:xfrm>
      </p:grpSpPr>
      <p:sp>
        <p:nvSpPr>
          <p:cNvPr id="5554" name="Google Shape;5554;p32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55" name="Google Shape;5555;p328"/>
          <p:cNvSpPr txBox="1"/>
          <p:nvPr/>
        </p:nvSpPr>
        <p:spPr>
          <a:xfrm>
            <a:off x="5294350" y="1128750"/>
            <a:ext cx="3197100" cy="258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Proxima Nova"/>
                <a:ea typeface="Proxima Nova"/>
                <a:cs typeface="Proxima Nova"/>
                <a:sym typeface="Proxima Nova"/>
              </a:rPr>
              <a:t>Operational Management</a:t>
            </a:r>
            <a:endParaRPr sz="1800">
              <a:latin typeface="Proxima Nova"/>
              <a:ea typeface="Proxima Nova"/>
              <a:cs typeface="Proxima Nova"/>
              <a:sym typeface="Proxima Nova"/>
            </a:endParaRPr>
          </a:p>
          <a:p>
            <a:pPr indent="0" lvl="0" marL="0" rtl="0">
              <a:spcBef>
                <a:spcPts val="0"/>
              </a:spcBef>
              <a:spcAft>
                <a:spcPts val="0"/>
              </a:spcAft>
              <a:buNone/>
            </a:pPr>
            <a:r>
              <a:rPr lang="en" sz="1800">
                <a:latin typeface="Proxima Nova"/>
                <a:ea typeface="Proxima Nova"/>
                <a:cs typeface="Proxima Nova"/>
                <a:sym typeface="Proxima Nova"/>
              </a:rPr>
              <a:t>Across the Stack</a:t>
            </a:r>
            <a:endParaRPr sz="1800">
              <a:latin typeface="Proxima Nova"/>
              <a:ea typeface="Proxima Nova"/>
              <a:cs typeface="Proxima Nova"/>
              <a:sym typeface="Proxima Nova"/>
            </a:endParaRPr>
          </a:p>
          <a:p>
            <a:pPr indent="-342900" lvl="0" marL="457200" rtl="0">
              <a:spcBef>
                <a:spcPts val="1000"/>
              </a:spcBef>
              <a:spcAft>
                <a:spcPts val="0"/>
              </a:spcAft>
              <a:buSzPts val="1800"/>
              <a:buFont typeface="Proxima Nova"/>
              <a:buChar char="●"/>
            </a:pPr>
            <a:r>
              <a:rPr lang="en" sz="1800">
                <a:latin typeface="Proxima Nova"/>
                <a:ea typeface="Proxima Nova"/>
                <a:cs typeface="Proxima Nova"/>
                <a:sym typeface="Proxima Nova"/>
              </a:rPr>
              <a:t>Real-time discovery</a:t>
            </a:r>
            <a:endParaRPr sz="1800">
              <a:latin typeface="Proxima Nova"/>
              <a:ea typeface="Proxima Nova"/>
              <a:cs typeface="Proxima Nova"/>
              <a:sym typeface="Proxima Nova"/>
            </a:endParaRPr>
          </a:p>
          <a:p>
            <a:pPr indent="-342900" lvl="0" marL="457200" rtl="0">
              <a:spcBef>
                <a:spcPts val="0"/>
              </a:spcBef>
              <a:spcAft>
                <a:spcPts val="0"/>
              </a:spcAft>
              <a:buSzPts val="1800"/>
              <a:buFont typeface="Proxima Nova"/>
              <a:buChar char="●"/>
            </a:pPr>
            <a:r>
              <a:rPr lang="en" sz="1800">
                <a:latin typeface="Proxima Nova"/>
                <a:ea typeface="Proxima Nova"/>
                <a:cs typeface="Proxima Nova"/>
                <a:sym typeface="Proxima Nova"/>
              </a:rPr>
              <a:t>Visualize relationships</a:t>
            </a:r>
            <a:endParaRPr sz="1800">
              <a:latin typeface="Proxima Nova"/>
              <a:ea typeface="Proxima Nova"/>
              <a:cs typeface="Proxima Nova"/>
              <a:sym typeface="Proxima Nova"/>
            </a:endParaRPr>
          </a:p>
          <a:p>
            <a:pPr indent="-342900" lvl="0" marL="457200" rtl="0">
              <a:spcBef>
                <a:spcPts val="0"/>
              </a:spcBef>
              <a:spcAft>
                <a:spcPts val="0"/>
              </a:spcAft>
              <a:buSzPts val="1800"/>
              <a:buFont typeface="Proxima Nova"/>
              <a:buChar char="●"/>
            </a:pPr>
            <a:r>
              <a:rPr lang="en" sz="1800">
                <a:latin typeface="Proxima Nova"/>
                <a:ea typeface="Proxima Nova"/>
                <a:cs typeface="Proxima Nova"/>
                <a:sym typeface="Proxima Nova"/>
              </a:rPr>
              <a:t>Monitoring and alerts</a:t>
            </a:r>
            <a:endParaRPr sz="1800">
              <a:latin typeface="Proxima Nova"/>
              <a:ea typeface="Proxima Nova"/>
              <a:cs typeface="Proxima Nova"/>
              <a:sym typeface="Proxima Nova"/>
            </a:endParaRPr>
          </a:p>
          <a:p>
            <a:pPr indent="-342900" lvl="0" marL="457200" rtl="0">
              <a:spcBef>
                <a:spcPts val="0"/>
              </a:spcBef>
              <a:spcAft>
                <a:spcPts val="0"/>
              </a:spcAft>
              <a:buSzPts val="1800"/>
              <a:buFont typeface="Proxima Nova"/>
              <a:buChar char="●"/>
            </a:pPr>
            <a:r>
              <a:rPr lang="en" sz="1800">
                <a:solidFill>
                  <a:schemeClr val="dk1"/>
                </a:solidFill>
                <a:latin typeface="Proxima Nova"/>
                <a:ea typeface="Proxima Nova"/>
                <a:cs typeface="Proxima Nova"/>
                <a:sym typeface="Proxima Nova"/>
              </a:rPr>
              <a:t>Vulnerability scanning</a:t>
            </a:r>
            <a:endParaRPr sz="1800">
              <a:latin typeface="Proxima Nova"/>
              <a:ea typeface="Proxima Nova"/>
              <a:cs typeface="Proxima Nova"/>
              <a:sym typeface="Proxima Nova"/>
            </a:endParaRPr>
          </a:p>
          <a:p>
            <a:pPr indent="-342900" lvl="0" marL="457200" rtl="0">
              <a:spcBef>
                <a:spcPts val="0"/>
              </a:spcBef>
              <a:spcAft>
                <a:spcPts val="0"/>
              </a:spcAft>
              <a:buSzPts val="1800"/>
              <a:buFont typeface="Proxima Nova"/>
              <a:buChar char="●"/>
            </a:pPr>
            <a:r>
              <a:rPr lang="en" sz="1800">
                <a:latin typeface="Proxima Nova"/>
                <a:ea typeface="Proxima Nova"/>
                <a:cs typeface="Proxima Nova"/>
                <a:sym typeface="Proxima Nova"/>
              </a:rPr>
              <a:t>Security compliance</a:t>
            </a:r>
            <a:endParaRPr sz="1800">
              <a:latin typeface="Proxima Nova"/>
              <a:ea typeface="Proxima Nova"/>
              <a:cs typeface="Proxima Nova"/>
              <a:sym typeface="Proxima Nova"/>
            </a:endParaRPr>
          </a:p>
          <a:p>
            <a:pPr indent="-342900" lvl="0" marL="457200" rtl="0">
              <a:spcBef>
                <a:spcPts val="0"/>
              </a:spcBef>
              <a:spcAft>
                <a:spcPts val="0"/>
              </a:spcAft>
              <a:buSzPts val="1800"/>
              <a:buFont typeface="Proxima Nova"/>
              <a:buChar char="●"/>
            </a:pPr>
            <a:r>
              <a:rPr lang="en" sz="1800">
                <a:solidFill>
                  <a:schemeClr val="dk1"/>
                </a:solidFill>
                <a:latin typeface="Proxima Nova"/>
                <a:ea typeface="Proxima Nova"/>
                <a:cs typeface="Proxima Nova"/>
                <a:sym typeface="Proxima Nova"/>
              </a:rPr>
              <a:t>Workflow and policy</a:t>
            </a:r>
            <a:endParaRPr sz="1800">
              <a:solidFill>
                <a:schemeClr val="dk1"/>
              </a:solidFill>
              <a:latin typeface="Proxima Nova"/>
              <a:ea typeface="Proxima Nova"/>
              <a:cs typeface="Proxima Nova"/>
              <a:sym typeface="Proxima Nova"/>
            </a:endParaRPr>
          </a:p>
          <a:p>
            <a:pPr indent="-342900" lvl="0" marL="457200" rtl="0">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Automation</a:t>
            </a:r>
            <a:endParaRPr sz="1800">
              <a:solidFill>
                <a:schemeClr val="dk1"/>
              </a:solidFill>
              <a:latin typeface="Proxima Nova"/>
              <a:ea typeface="Proxima Nova"/>
              <a:cs typeface="Proxima Nova"/>
              <a:sym typeface="Proxima Nova"/>
            </a:endParaRPr>
          </a:p>
          <a:p>
            <a:pPr indent="-342900" lvl="0" marL="457200" rtl="0">
              <a:spcBef>
                <a:spcPts val="0"/>
              </a:spcBef>
              <a:spcAft>
                <a:spcPts val="0"/>
              </a:spcAft>
              <a:buSzPts val="1800"/>
              <a:buFont typeface="Proxima Nova"/>
              <a:buChar char="●"/>
            </a:pPr>
            <a:r>
              <a:rPr lang="en" sz="1800">
                <a:latin typeface="Proxima Nova"/>
                <a:ea typeface="Proxima Nova"/>
                <a:cs typeface="Proxima Nova"/>
                <a:sym typeface="Proxima Nova"/>
              </a:rPr>
              <a:t>Chargeback</a:t>
            </a:r>
            <a:endParaRPr sz="1800">
              <a:latin typeface="Proxima Nova"/>
              <a:ea typeface="Proxima Nova"/>
              <a:cs typeface="Proxima Nova"/>
              <a:sym typeface="Proxima Nova"/>
            </a:endParaRPr>
          </a:p>
        </p:txBody>
      </p:sp>
      <p:pic>
        <p:nvPicPr>
          <p:cNvPr id="5556" name="Google Shape;5556;p328"/>
          <p:cNvPicPr preferRelativeResize="0"/>
          <p:nvPr/>
        </p:nvPicPr>
        <p:blipFill>
          <a:blip r:embed="rId3">
            <a:alphaModFix/>
          </a:blip>
          <a:stretch>
            <a:fillRect/>
          </a:stretch>
        </p:blipFill>
        <p:spPr>
          <a:xfrm>
            <a:off x="917900" y="2160600"/>
            <a:ext cx="3837325" cy="79892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0" name="Shape 5560"/>
        <p:cNvGrpSpPr/>
        <p:nvPr/>
      </p:nvGrpSpPr>
      <p:grpSpPr>
        <a:xfrm>
          <a:off x="0" y="0"/>
          <a:ext cx="0" cy="0"/>
          <a:chOff x="0" y="0"/>
          <a:chExt cx="0" cy="0"/>
        </a:xfrm>
      </p:grpSpPr>
      <p:sp>
        <p:nvSpPr>
          <p:cNvPr id="5561" name="Google Shape;5561;p329"/>
          <p:cNvSpPr txBox="1"/>
          <p:nvPr/>
        </p:nvSpPr>
        <p:spPr>
          <a:xfrm>
            <a:off x="903600" y="1709150"/>
            <a:ext cx="4009800" cy="2397000"/>
          </a:xfrm>
          <a:prstGeom prst="rect">
            <a:avLst/>
          </a:prstGeom>
          <a:noFill/>
          <a:ln>
            <a:noFill/>
          </a:ln>
        </p:spPr>
        <p:txBody>
          <a:bodyPr anchorCtr="0" anchor="t" bIns="45725" lIns="45725" spcFirstLastPara="1" rIns="45725" wrap="square" tIns="45725">
            <a:noAutofit/>
          </a:bodyPr>
          <a:lstStyle/>
          <a:p>
            <a:pPr indent="-317500" lvl="0" marL="457200" rtl="0">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CloudForms continuously discovers your infrastructure in near real time.</a:t>
            </a:r>
            <a:endParaRPr>
              <a:solidFill>
                <a:srgbClr val="000000"/>
              </a:solidFill>
              <a:latin typeface="Proxima Nova"/>
              <a:ea typeface="Proxima Nova"/>
              <a:cs typeface="Proxima Nova"/>
              <a:sym typeface="Proxima Nova"/>
            </a:endParaRPr>
          </a:p>
          <a:p>
            <a:pPr indent="-317500" lvl="0" marL="457200" rtl="0">
              <a:lnSpc>
                <a:spcPct val="110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CloudForms discovers and visualizes relationships between infra components</a:t>
            </a:r>
            <a:endParaRPr>
              <a:solidFill>
                <a:schemeClr val="dk1"/>
              </a:solidFill>
              <a:latin typeface="Proxima Nova"/>
              <a:ea typeface="Proxima Nova"/>
              <a:cs typeface="Proxima Nova"/>
              <a:sym typeface="Proxima Nova"/>
            </a:endParaRPr>
          </a:p>
          <a:p>
            <a:pPr indent="-317500" lvl="0" marL="457200" rtl="0">
              <a:lnSpc>
                <a:spcPct val="110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CloudForms cross references inventory across technologies.</a:t>
            </a:r>
            <a:endParaRPr>
              <a:solidFill>
                <a:schemeClr val="dk1"/>
              </a:solidFill>
              <a:latin typeface="Proxima Nova"/>
              <a:ea typeface="Proxima Nova"/>
              <a:cs typeface="Proxima Nova"/>
              <a:sym typeface="Proxima Nova"/>
            </a:endParaRPr>
          </a:p>
          <a:p>
            <a:pPr indent="-317500" lvl="0" marL="457200" rtl="0">
              <a:lnSpc>
                <a:spcPct val="110000"/>
              </a:lnSpc>
              <a:spcBef>
                <a:spcPts val="1000"/>
              </a:spcBef>
              <a:spcAft>
                <a:spcPts val="1000"/>
              </a:spcAft>
              <a:buClr>
                <a:schemeClr val="dk1"/>
              </a:buClr>
              <a:buSzPts val="1400"/>
              <a:buFont typeface="Proxima Nova"/>
              <a:buChar char="●"/>
            </a:pPr>
            <a:r>
              <a:rPr lang="en">
                <a:solidFill>
                  <a:schemeClr val="dk1"/>
                </a:solidFill>
                <a:latin typeface="Proxima Nova"/>
                <a:ea typeface="Proxima Nova"/>
                <a:cs typeface="Proxima Nova"/>
                <a:sym typeface="Proxima Nova"/>
              </a:rPr>
              <a:t>CloudForms offers custom automation via control policy or UI extensions</a:t>
            </a:r>
            <a:endParaRPr>
              <a:latin typeface="Proxima Nova"/>
              <a:ea typeface="Proxima Nova"/>
              <a:cs typeface="Proxima Nova"/>
              <a:sym typeface="Proxima Nova"/>
            </a:endParaRPr>
          </a:p>
        </p:txBody>
      </p:sp>
      <p:sp>
        <p:nvSpPr>
          <p:cNvPr id="5562" name="Google Shape;5562;p32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63" name="Google Shape;5563;p32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OPERATIONAL EFFICIENCY</a:t>
            </a:r>
            <a:endParaRPr/>
          </a:p>
        </p:txBody>
      </p:sp>
      <p:sp>
        <p:nvSpPr>
          <p:cNvPr id="5564" name="Google Shape;5564;p329"/>
          <p:cNvSpPr/>
          <p:nvPr/>
        </p:nvSpPr>
        <p:spPr>
          <a:xfrm>
            <a:off x="5983350" y="1916596"/>
            <a:ext cx="1708200" cy="1708200"/>
          </a:xfrm>
          <a:prstGeom prst="ellipse">
            <a:avLst/>
          </a:prstGeom>
          <a:solidFill>
            <a:srgbClr val="F0AB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565" name="Google Shape;5565;p329"/>
          <p:cNvPicPr preferRelativeResize="0"/>
          <p:nvPr/>
        </p:nvPicPr>
        <p:blipFill>
          <a:blip r:embed="rId3">
            <a:alphaModFix/>
          </a:blip>
          <a:stretch>
            <a:fillRect/>
          </a:stretch>
        </p:blipFill>
        <p:spPr>
          <a:xfrm>
            <a:off x="6319257" y="2250904"/>
            <a:ext cx="1036229" cy="1039407"/>
          </a:xfrm>
          <a:prstGeom prst="rect">
            <a:avLst/>
          </a:prstGeom>
          <a:noFill/>
          <a:ln>
            <a:noFill/>
          </a:ln>
        </p:spPr>
      </p:pic>
      <p:sp>
        <p:nvSpPr>
          <p:cNvPr id="5566" name="Google Shape;5566;p329"/>
          <p:cNvSpPr txBox="1"/>
          <p:nvPr/>
        </p:nvSpPr>
        <p:spPr>
          <a:xfrm rot="605889">
            <a:off x="7107143" y="2966871"/>
            <a:ext cx="1799984" cy="643858"/>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FF0000"/>
                </a:solidFill>
                <a:latin typeface="Proxima Nova"/>
                <a:ea typeface="Proxima Nova"/>
                <a:cs typeface="Proxima Nova"/>
                <a:sym typeface="Proxima Nova"/>
              </a:rPr>
              <a:t>?</a:t>
            </a:r>
            <a:endParaRPr b="1" sz="7200">
              <a:solidFill>
                <a:srgbClr val="FF0000"/>
              </a:solidFill>
              <a:latin typeface="Proxima Nova"/>
              <a:ea typeface="Proxima Nova"/>
              <a:cs typeface="Proxima Nova"/>
              <a:sym typeface="Proxima Nova"/>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0" name="Shape 5570"/>
        <p:cNvGrpSpPr/>
        <p:nvPr/>
      </p:nvGrpSpPr>
      <p:grpSpPr>
        <a:xfrm>
          <a:off x="0" y="0"/>
          <a:ext cx="0" cy="0"/>
          <a:chOff x="0" y="0"/>
          <a:chExt cx="0" cy="0"/>
        </a:xfrm>
      </p:grpSpPr>
      <p:sp>
        <p:nvSpPr>
          <p:cNvPr id="5571" name="Google Shape;5571;p33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72" name="Google Shape;5572;p330"/>
          <p:cNvSpPr txBox="1"/>
          <p:nvPr>
            <p:ph type="title"/>
          </p:nvPr>
        </p:nvSpPr>
        <p:spPr>
          <a:xfrm>
            <a:off x="826650" y="0"/>
            <a:ext cx="7490700" cy="78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OPERATIONAL EFFICIENCY</a:t>
            </a:r>
            <a:endParaRPr/>
          </a:p>
        </p:txBody>
      </p:sp>
      <p:pic>
        <p:nvPicPr>
          <p:cNvPr descr="Screen Shot 2017-01-05 at 21.20.47.png" id="5573" name="Google Shape;5573;p330"/>
          <p:cNvPicPr preferRelativeResize="0"/>
          <p:nvPr/>
        </p:nvPicPr>
        <p:blipFill rotWithShape="1">
          <a:blip r:embed="rId3">
            <a:alphaModFix/>
          </a:blip>
          <a:srcRect b="2846" l="0" r="0" t="0"/>
          <a:stretch/>
        </p:blipFill>
        <p:spPr>
          <a:xfrm>
            <a:off x="703495" y="1290350"/>
            <a:ext cx="3473431" cy="1951774"/>
          </a:xfrm>
          <a:prstGeom prst="rect">
            <a:avLst/>
          </a:prstGeom>
          <a:noFill/>
          <a:ln cap="flat" cmpd="sng" w="9525">
            <a:solidFill>
              <a:srgbClr val="D9D9D9"/>
            </a:solidFill>
            <a:prstDash val="solid"/>
            <a:round/>
            <a:headEnd len="sm" w="sm" type="none"/>
            <a:tailEnd len="sm" w="sm" type="none"/>
          </a:ln>
        </p:spPr>
      </p:pic>
      <p:pic>
        <p:nvPicPr>
          <p:cNvPr id="5574" name="Google Shape;5574;p330"/>
          <p:cNvPicPr preferRelativeResize="0"/>
          <p:nvPr/>
        </p:nvPicPr>
        <p:blipFill>
          <a:blip r:embed="rId4">
            <a:alphaModFix/>
          </a:blip>
          <a:stretch>
            <a:fillRect/>
          </a:stretch>
        </p:blipFill>
        <p:spPr>
          <a:xfrm>
            <a:off x="4247214" y="1290350"/>
            <a:ext cx="4328099" cy="3319852"/>
          </a:xfrm>
          <a:prstGeom prst="rect">
            <a:avLst/>
          </a:prstGeom>
          <a:noFill/>
          <a:ln cap="flat" cmpd="sng" w="9525">
            <a:solidFill>
              <a:srgbClr val="D9D9D9"/>
            </a:solidFill>
            <a:prstDash val="solid"/>
            <a:round/>
            <a:headEnd len="sm" w="sm" type="none"/>
            <a:tailEnd len="sm" w="sm" type="none"/>
          </a:ln>
        </p:spPr>
      </p:pic>
      <p:pic>
        <p:nvPicPr>
          <p:cNvPr id="5575" name="Google Shape;5575;p330"/>
          <p:cNvPicPr preferRelativeResize="0"/>
          <p:nvPr/>
        </p:nvPicPr>
        <p:blipFill>
          <a:blip r:embed="rId5">
            <a:alphaModFix/>
          </a:blip>
          <a:stretch>
            <a:fillRect/>
          </a:stretch>
        </p:blipFill>
        <p:spPr>
          <a:xfrm>
            <a:off x="712407" y="3312117"/>
            <a:ext cx="1248689" cy="1298083"/>
          </a:xfrm>
          <a:prstGeom prst="rect">
            <a:avLst/>
          </a:prstGeom>
          <a:noFill/>
          <a:ln cap="flat" cmpd="sng" w="9525">
            <a:solidFill>
              <a:srgbClr val="D9D9D9"/>
            </a:solidFill>
            <a:prstDash val="solid"/>
            <a:round/>
            <a:headEnd len="sm" w="sm" type="none"/>
            <a:tailEnd len="sm" w="sm" type="none"/>
          </a:ln>
        </p:spPr>
      </p:pic>
      <p:pic>
        <p:nvPicPr>
          <p:cNvPr id="5576" name="Google Shape;5576;p330"/>
          <p:cNvPicPr preferRelativeResize="0"/>
          <p:nvPr/>
        </p:nvPicPr>
        <p:blipFill>
          <a:blip r:embed="rId6">
            <a:alphaModFix/>
          </a:blip>
          <a:stretch>
            <a:fillRect/>
          </a:stretch>
        </p:blipFill>
        <p:spPr>
          <a:xfrm>
            <a:off x="2023219" y="3312116"/>
            <a:ext cx="2153707" cy="1298082"/>
          </a:xfrm>
          <a:prstGeom prst="rect">
            <a:avLst/>
          </a:prstGeom>
          <a:noFill/>
          <a:ln cap="flat" cmpd="sng" w="9525">
            <a:solidFill>
              <a:srgbClr val="D9D9D9"/>
            </a:solidFill>
            <a:prstDash val="solid"/>
            <a:round/>
            <a:headEnd len="sm" w="sm" type="none"/>
            <a:tailEnd len="sm" w="sm" type="none"/>
          </a:ln>
        </p:spPr>
      </p:pic>
      <p:sp>
        <p:nvSpPr>
          <p:cNvPr id="5577" name="Google Shape;5577;p330"/>
          <p:cNvSpPr txBox="1"/>
          <p:nvPr/>
        </p:nvSpPr>
        <p:spPr>
          <a:xfrm>
            <a:off x="66700" y="1707125"/>
            <a:ext cx="857700" cy="38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Overpass"/>
                <a:ea typeface="Overpass"/>
                <a:cs typeface="Overpass"/>
                <a:sym typeface="Overpass"/>
              </a:rPr>
              <a:t>OpenShift Node</a:t>
            </a:r>
            <a:endParaRPr sz="1000">
              <a:latin typeface="Overpass"/>
              <a:ea typeface="Overpass"/>
              <a:cs typeface="Overpass"/>
              <a:sym typeface="Overpass"/>
            </a:endParaRPr>
          </a:p>
        </p:txBody>
      </p:sp>
      <p:sp>
        <p:nvSpPr>
          <p:cNvPr id="5578" name="Google Shape;5578;p330"/>
          <p:cNvSpPr txBox="1"/>
          <p:nvPr/>
        </p:nvSpPr>
        <p:spPr>
          <a:xfrm>
            <a:off x="0" y="2377350"/>
            <a:ext cx="700800" cy="38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Overpass"/>
                <a:ea typeface="Overpass"/>
                <a:cs typeface="Overpass"/>
                <a:sym typeface="Overpass"/>
              </a:rPr>
              <a:t>VM or Instance</a:t>
            </a:r>
            <a:endParaRPr sz="1000">
              <a:latin typeface="Overpass"/>
              <a:ea typeface="Overpass"/>
              <a:cs typeface="Overpass"/>
              <a:sym typeface="Overpass"/>
            </a:endParaRPr>
          </a:p>
          <a:p>
            <a:pPr indent="0" lvl="0" marL="0" rtl="0">
              <a:spcBef>
                <a:spcPts val="0"/>
              </a:spcBef>
              <a:spcAft>
                <a:spcPts val="0"/>
              </a:spcAft>
              <a:buNone/>
            </a:pPr>
            <a:r>
              <a:t/>
            </a:r>
            <a:endParaRPr>
              <a:latin typeface="Overpass"/>
              <a:ea typeface="Overpass"/>
              <a:cs typeface="Overpass"/>
              <a:sym typeface="Overpass"/>
            </a:endParaRPr>
          </a:p>
        </p:txBody>
      </p:sp>
      <p:cxnSp>
        <p:nvCxnSpPr>
          <p:cNvPr id="5579" name="Google Shape;5579;p330"/>
          <p:cNvCxnSpPr>
            <a:stCxn id="5577" idx="2"/>
          </p:cNvCxnSpPr>
          <p:nvPr/>
        </p:nvCxnSpPr>
        <p:spPr>
          <a:xfrm>
            <a:off x="495550" y="2095925"/>
            <a:ext cx="553800" cy="486900"/>
          </a:xfrm>
          <a:prstGeom prst="straightConnector1">
            <a:avLst/>
          </a:prstGeom>
          <a:noFill/>
          <a:ln cap="flat" cmpd="sng" w="28575">
            <a:solidFill>
              <a:srgbClr val="595959"/>
            </a:solidFill>
            <a:prstDash val="solid"/>
            <a:round/>
            <a:headEnd len="med" w="med" type="none"/>
            <a:tailEnd len="med" w="med" type="triangle"/>
          </a:ln>
        </p:spPr>
      </p:cxnSp>
      <p:cxnSp>
        <p:nvCxnSpPr>
          <p:cNvPr id="5580" name="Google Shape;5580;p330"/>
          <p:cNvCxnSpPr>
            <a:stCxn id="5578" idx="2"/>
          </p:cNvCxnSpPr>
          <p:nvPr/>
        </p:nvCxnSpPr>
        <p:spPr>
          <a:xfrm>
            <a:off x="350400" y="2766150"/>
            <a:ext cx="530100" cy="234900"/>
          </a:xfrm>
          <a:prstGeom prst="straightConnector1">
            <a:avLst/>
          </a:prstGeom>
          <a:noFill/>
          <a:ln cap="flat" cmpd="sng" w="28575">
            <a:solidFill>
              <a:srgbClr val="595959"/>
            </a:solidFill>
            <a:prstDash val="solid"/>
            <a:round/>
            <a:headEnd len="med" w="med" type="none"/>
            <a:tailEnd len="med" w="med" type="triangle"/>
          </a:ln>
        </p:spPr>
      </p:cxnSp>
      <p:sp>
        <p:nvSpPr>
          <p:cNvPr id="5581" name="Google Shape;5581;p330"/>
          <p:cNvSpPr txBox="1"/>
          <p:nvPr/>
        </p:nvSpPr>
        <p:spPr>
          <a:xfrm>
            <a:off x="674250" y="865337"/>
            <a:ext cx="1631400" cy="388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424041"/>
                </a:solidFill>
                <a:latin typeface="Overpass"/>
                <a:ea typeface="Overpass"/>
                <a:cs typeface="Overpass"/>
                <a:sym typeface="Overpass"/>
              </a:rPr>
              <a:t>TOPOLOGY VIEW</a:t>
            </a:r>
            <a:endParaRPr b="1">
              <a:solidFill>
                <a:schemeClr val="dk1"/>
              </a:solidFill>
              <a:latin typeface="Overpass"/>
              <a:ea typeface="Overpass"/>
              <a:cs typeface="Overpass"/>
              <a:sym typeface="Overpass"/>
            </a:endParaRPr>
          </a:p>
        </p:txBody>
      </p:sp>
      <p:sp>
        <p:nvSpPr>
          <p:cNvPr id="5582" name="Google Shape;5582;p330"/>
          <p:cNvSpPr txBox="1"/>
          <p:nvPr/>
        </p:nvSpPr>
        <p:spPr>
          <a:xfrm>
            <a:off x="4156350" y="865337"/>
            <a:ext cx="1631400" cy="388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424041"/>
                </a:solidFill>
                <a:latin typeface="Overpass"/>
                <a:ea typeface="Overpass"/>
                <a:cs typeface="Overpass"/>
                <a:sym typeface="Overpass"/>
              </a:rPr>
              <a:t>INVENTORY</a:t>
            </a:r>
            <a:endParaRPr b="1">
              <a:solidFill>
                <a:schemeClr val="dk1"/>
              </a:solidFill>
              <a:latin typeface="Overpass"/>
              <a:ea typeface="Overpass"/>
              <a:cs typeface="Overpass"/>
              <a:sym typeface="Overpass"/>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6" name="Shape 5586"/>
        <p:cNvGrpSpPr/>
        <p:nvPr/>
      </p:nvGrpSpPr>
      <p:grpSpPr>
        <a:xfrm>
          <a:off x="0" y="0"/>
          <a:ext cx="0" cy="0"/>
          <a:chOff x="0" y="0"/>
          <a:chExt cx="0" cy="0"/>
        </a:xfrm>
      </p:grpSpPr>
      <p:sp>
        <p:nvSpPr>
          <p:cNvPr id="5587" name="Google Shape;5587;p331"/>
          <p:cNvSpPr txBox="1"/>
          <p:nvPr/>
        </p:nvSpPr>
        <p:spPr>
          <a:xfrm>
            <a:off x="903600" y="1709150"/>
            <a:ext cx="4009800" cy="2397000"/>
          </a:xfrm>
          <a:prstGeom prst="rect">
            <a:avLst/>
          </a:prstGeom>
          <a:noFill/>
          <a:ln>
            <a:noFill/>
          </a:ln>
        </p:spPr>
        <p:txBody>
          <a:bodyPr anchorCtr="0" anchor="t" bIns="45725" lIns="45725" spcFirstLastPara="1" rIns="45725" wrap="square" tIns="45725">
            <a:noAutofit/>
          </a:bodyPr>
          <a:lstStyle/>
          <a:p>
            <a:pPr indent="-317500" lvl="0" marL="457200" rtl="0">
              <a:spcBef>
                <a:spcPts val="0"/>
              </a:spcBef>
              <a:spcAft>
                <a:spcPts val="0"/>
              </a:spcAft>
              <a:buSzPts val="1400"/>
              <a:buFont typeface="Proxima Nova"/>
              <a:buChar char="●"/>
            </a:pPr>
            <a:r>
              <a:rPr lang="en">
                <a:latin typeface="Proxima Nova"/>
                <a:ea typeface="Proxima Nova"/>
                <a:cs typeface="Proxima Nova"/>
                <a:sym typeface="Proxima Nova"/>
              </a:rPr>
              <a:t>CloudForms monitors resource consumption and shows trends</a:t>
            </a:r>
            <a:endParaRPr>
              <a:latin typeface="Proxima Nova"/>
              <a:ea typeface="Proxima Nova"/>
              <a:cs typeface="Proxima Nova"/>
              <a:sym typeface="Proxima Nova"/>
            </a:endParaRPr>
          </a:p>
          <a:p>
            <a:pPr indent="-317500" lvl="0" marL="457200" rtl="0">
              <a:spcBef>
                <a:spcPts val="1000"/>
              </a:spcBef>
              <a:spcAft>
                <a:spcPts val="0"/>
              </a:spcAft>
              <a:buSzPts val="1400"/>
              <a:buFont typeface="Proxima Nova"/>
              <a:buChar char="●"/>
            </a:pPr>
            <a:r>
              <a:rPr lang="en">
                <a:latin typeface="Proxima Nova"/>
                <a:ea typeface="Proxima Nova"/>
                <a:cs typeface="Proxima Nova"/>
                <a:sym typeface="Proxima Nova"/>
              </a:rPr>
              <a:t>CloudForms alerts on performance thresholds or other events</a:t>
            </a:r>
            <a:endParaRPr>
              <a:latin typeface="Proxima Nova"/>
              <a:ea typeface="Proxima Nova"/>
              <a:cs typeface="Proxima Nova"/>
              <a:sym typeface="Proxima Nova"/>
            </a:endParaRPr>
          </a:p>
          <a:p>
            <a:pPr indent="-317500" lvl="0" marL="457200" rtl="0">
              <a:spcBef>
                <a:spcPts val="1000"/>
              </a:spcBef>
              <a:spcAft>
                <a:spcPts val="0"/>
              </a:spcAft>
              <a:buSzPts val="1400"/>
              <a:buFont typeface="Proxima Nova"/>
              <a:buChar char="●"/>
            </a:pPr>
            <a:r>
              <a:rPr lang="en">
                <a:latin typeface="Proxima Nova"/>
                <a:ea typeface="Proxima Nova"/>
                <a:cs typeface="Proxima Nova"/>
                <a:sym typeface="Proxima Nova"/>
              </a:rPr>
              <a:t>CloudForms offers right-sizing recommendations</a:t>
            </a:r>
            <a:endParaRPr>
              <a:latin typeface="Proxima Nova"/>
              <a:ea typeface="Proxima Nova"/>
              <a:cs typeface="Proxima Nova"/>
              <a:sym typeface="Proxima Nova"/>
            </a:endParaRPr>
          </a:p>
          <a:p>
            <a:pPr indent="-317500" lvl="0" marL="457200" rtl="0">
              <a:spcBef>
                <a:spcPts val="1000"/>
              </a:spcBef>
              <a:spcAft>
                <a:spcPts val="0"/>
              </a:spcAft>
              <a:buSzPts val="1400"/>
              <a:buFont typeface="Proxima Nova"/>
              <a:buChar char="●"/>
            </a:pPr>
            <a:r>
              <a:rPr lang="en">
                <a:latin typeface="Proxima Nova"/>
                <a:ea typeface="Proxima Nova"/>
                <a:cs typeface="Proxima Nova"/>
                <a:sym typeface="Proxima Nova"/>
              </a:rPr>
              <a:t>CloudForms enforces configuration and tracks it over time.</a:t>
            </a:r>
            <a:endParaRPr>
              <a:latin typeface="Proxima Nova"/>
              <a:ea typeface="Proxima Nova"/>
              <a:cs typeface="Proxima Nova"/>
              <a:sym typeface="Proxima Nova"/>
            </a:endParaRPr>
          </a:p>
          <a:p>
            <a:pPr indent="0" lvl="0" marL="0" rtl="0">
              <a:spcBef>
                <a:spcPts val="1000"/>
              </a:spcBef>
              <a:spcAft>
                <a:spcPts val="1000"/>
              </a:spcAft>
              <a:buNone/>
            </a:pPr>
            <a:r>
              <a:t/>
            </a:r>
            <a:endParaRPr>
              <a:latin typeface="Proxima Nova"/>
              <a:ea typeface="Proxima Nova"/>
              <a:cs typeface="Proxima Nova"/>
              <a:sym typeface="Proxima Nova"/>
            </a:endParaRPr>
          </a:p>
        </p:txBody>
      </p:sp>
      <p:sp>
        <p:nvSpPr>
          <p:cNvPr id="5588" name="Google Shape;5588;p33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89" name="Google Shape;5589;p33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SERVICE HEALTH</a:t>
            </a:r>
            <a:endParaRPr/>
          </a:p>
        </p:txBody>
      </p:sp>
      <p:sp>
        <p:nvSpPr>
          <p:cNvPr id="5590" name="Google Shape;5590;p331"/>
          <p:cNvSpPr/>
          <p:nvPr/>
        </p:nvSpPr>
        <p:spPr>
          <a:xfrm>
            <a:off x="5983350" y="1916596"/>
            <a:ext cx="1708200" cy="1708200"/>
          </a:xfrm>
          <a:prstGeom prst="ellipse">
            <a:avLst/>
          </a:prstGeom>
          <a:solidFill>
            <a:srgbClr val="F0AB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591" name="Google Shape;5591;p331"/>
          <p:cNvPicPr preferRelativeResize="0"/>
          <p:nvPr/>
        </p:nvPicPr>
        <p:blipFill>
          <a:blip r:embed="rId3">
            <a:alphaModFix/>
          </a:blip>
          <a:stretch>
            <a:fillRect/>
          </a:stretch>
        </p:blipFill>
        <p:spPr>
          <a:xfrm>
            <a:off x="6348575" y="2342449"/>
            <a:ext cx="977725" cy="7182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5" name="Shape 5595"/>
        <p:cNvGrpSpPr/>
        <p:nvPr/>
      </p:nvGrpSpPr>
      <p:grpSpPr>
        <a:xfrm>
          <a:off x="0" y="0"/>
          <a:ext cx="0" cy="0"/>
          <a:chOff x="0" y="0"/>
          <a:chExt cx="0" cy="0"/>
        </a:xfrm>
      </p:grpSpPr>
      <p:pic>
        <p:nvPicPr>
          <p:cNvPr id="5596" name="Google Shape;5596;p332"/>
          <p:cNvPicPr preferRelativeResize="0"/>
          <p:nvPr/>
        </p:nvPicPr>
        <p:blipFill rotWithShape="1">
          <a:blip r:embed="rId3">
            <a:alphaModFix/>
          </a:blip>
          <a:srcRect b="0" l="0" r="0" t="11738"/>
          <a:stretch/>
        </p:blipFill>
        <p:spPr>
          <a:xfrm>
            <a:off x="5498909" y="1378474"/>
            <a:ext cx="3114479" cy="3042850"/>
          </a:xfrm>
          <a:prstGeom prst="rect">
            <a:avLst/>
          </a:prstGeom>
          <a:noFill/>
          <a:ln cap="flat" cmpd="sng" w="9525">
            <a:solidFill>
              <a:srgbClr val="D9D9D9"/>
            </a:solidFill>
            <a:prstDash val="solid"/>
            <a:round/>
            <a:headEnd len="sm" w="sm" type="none"/>
            <a:tailEnd len="sm" w="sm" type="none"/>
          </a:ln>
        </p:spPr>
      </p:pic>
      <p:sp>
        <p:nvSpPr>
          <p:cNvPr id="5597" name="Google Shape;5597;p33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98" name="Google Shape;5598;p33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SERVICE HEALTH</a:t>
            </a:r>
            <a:endParaRPr/>
          </a:p>
        </p:txBody>
      </p:sp>
      <p:pic>
        <p:nvPicPr>
          <p:cNvPr descr="bottleneck-2.png" id="5599" name="Google Shape;5599;p332"/>
          <p:cNvPicPr preferRelativeResize="0"/>
          <p:nvPr/>
        </p:nvPicPr>
        <p:blipFill rotWithShape="1">
          <a:blip r:embed="rId4">
            <a:alphaModFix/>
          </a:blip>
          <a:srcRect b="1156" l="288" r="208" t="794"/>
          <a:stretch/>
        </p:blipFill>
        <p:spPr>
          <a:xfrm>
            <a:off x="551563" y="3269204"/>
            <a:ext cx="4905034" cy="1152118"/>
          </a:xfrm>
          <a:prstGeom prst="rect">
            <a:avLst/>
          </a:prstGeom>
          <a:noFill/>
          <a:ln cap="flat" cmpd="sng" w="9525">
            <a:solidFill>
              <a:srgbClr val="D9D9D9"/>
            </a:solidFill>
            <a:prstDash val="solid"/>
            <a:round/>
            <a:headEnd len="sm" w="sm" type="none"/>
            <a:tailEnd len="sm" w="sm" type="none"/>
          </a:ln>
        </p:spPr>
      </p:pic>
      <p:pic>
        <p:nvPicPr>
          <p:cNvPr id="5600" name="Google Shape;5600;p332"/>
          <p:cNvPicPr preferRelativeResize="0"/>
          <p:nvPr/>
        </p:nvPicPr>
        <p:blipFill>
          <a:blip r:embed="rId5">
            <a:alphaModFix/>
          </a:blip>
          <a:stretch>
            <a:fillRect/>
          </a:stretch>
        </p:blipFill>
        <p:spPr>
          <a:xfrm>
            <a:off x="551563" y="1378474"/>
            <a:ext cx="4905030" cy="1852054"/>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4" name="Shape 5604"/>
        <p:cNvGrpSpPr/>
        <p:nvPr/>
      </p:nvGrpSpPr>
      <p:grpSpPr>
        <a:xfrm>
          <a:off x="0" y="0"/>
          <a:ext cx="0" cy="0"/>
          <a:chOff x="0" y="0"/>
          <a:chExt cx="0" cy="0"/>
        </a:xfrm>
      </p:grpSpPr>
      <p:sp>
        <p:nvSpPr>
          <p:cNvPr id="5605" name="Google Shape;5605;p333"/>
          <p:cNvSpPr txBox="1"/>
          <p:nvPr/>
        </p:nvSpPr>
        <p:spPr>
          <a:xfrm>
            <a:off x="903600" y="1709150"/>
            <a:ext cx="4009800" cy="2397000"/>
          </a:xfrm>
          <a:prstGeom prst="rect">
            <a:avLst/>
          </a:prstGeom>
          <a:noFill/>
          <a:ln>
            <a:noFill/>
          </a:ln>
        </p:spPr>
        <p:txBody>
          <a:bodyPr anchorCtr="0" anchor="t" bIns="45725" lIns="45725" spcFirstLastPara="1" rIns="45725" wrap="square" tIns="45725">
            <a:noAutofit/>
          </a:bodyPr>
          <a:lstStyle/>
          <a:p>
            <a:pPr indent="-317500" lvl="0" marL="457200" rtl="0">
              <a:spcBef>
                <a:spcPts val="0"/>
              </a:spcBef>
              <a:spcAft>
                <a:spcPts val="0"/>
              </a:spcAft>
              <a:buSzPts val="1400"/>
              <a:buFont typeface="Proxima Nova"/>
              <a:buChar char="●"/>
            </a:pPr>
            <a:r>
              <a:rPr lang="en">
                <a:latin typeface="Proxima Nova"/>
                <a:ea typeface="Proxima Nova"/>
                <a:cs typeface="Proxima Nova"/>
                <a:sym typeface="Proxima Nova"/>
              </a:rPr>
              <a:t>CloudForms finds and marks nodes non-compliant with policy.</a:t>
            </a:r>
            <a:endParaRPr>
              <a:latin typeface="Proxima Nova"/>
              <a:ea typeface="Proxima Nova"/>
              <a:cs typeface="Proxima Nova"/>
              <a:sym typeface="Proxima Nova"/>
            </a:endParaRPr>
          </a:p>
          <a:p>
            <a:pPr indent="-317500" lvl="0" marL="457200" rtl="0">
              <a:spcBef>
                <a:spcPts val="1000"/>
              </a:spcBef>
              <a:spcAft>
                <a:spcPts val="0"/>
              </a:spcAft>
              <a:buSzPts val="1400"/>
              <a:buFont typeface="Proxima Nova"/>
              <a:buChar char="●"/>
            </a:pPr>
            <a:r>
              <a:rPr lang="en">
                <a:latin typeface="Proxima Nova"/>
                <a:ea typeface="Proxima Nova"/>
                <a:cs typeface="Proxima Nova"/>
                <a:sym typeface="Proxima Nova"/>
              </a:rPr>
              <a:t>CloudForms allows reporting on container provenance.</a:t>
            </a:r>
            <a:endParaRPr>
              <a:latin typeface="Proxima Nova"/>
              <a:ea typeface="Proxima Nova"/>
              <a:cs typeface="Proxima Nova"/>
              <a:sym typeface="Proxima Nova"/>
            </a:endParaRPr>
          </a:p>
          <a:p>
            <a:pPr indent="-317500" lvl="0" marL="457200" rtl="0">
              <a:spcBef>
                <a:spcPts val="1000"/>
              </a:spcBef>
              <a:spcAft>
                <a:spcPts val="0"/>
              </a:spcAft>
              <a:buSzPts val="1400"/>
              <a:buFont typeface="Proxima Nova"/>
              <a:buChar char="●"/>
            </a:pPr>
            <a:r>
              <a:rPr lang="en">
                <a:latin typeface="Proxima Nova"/>
                <a:ea typeface="Proxima Nova"/>
                <a:cs typeface="Proxima Nova"/>
                <a:sym typeface="Proxima Nova"/>
              </a:rPr>
              <a:t>CloudForms scans Containers Images using OpenSCAP.</a:t>
            </a:r>
            <a:endParaRPr>
              <a:latin typeface="Proxima Nova"/>
              <a:ea typeface="Proxima Nova"/>
              <a:cs typeface="Proxima Nova"/>
              <a:sym typeface="Proxima Nova"/>
            </a:endParaRPr>
          </a:p>
          <a:p>
            <a:pPr indent="-317500" lvl="0" marL="457200" rtl="0">
              <a:spcBef>
                <a:spcPts val="1000"/>
              </a:spcBef>
              <a:spcAft>
                <a:spcPts val="1000"/>
              </a:spcAft>
              <a:buSzPts val="1400"/>
              <a:buFont typeface="Proxima Nova"/>
              <a:buChar char="●"/>
            </a:pPr>
            <a:r>
              <a:rPr lang="en">
                <a:latin typeface="Proxima Nova"/>
                <a:ea typeface="Proxima Nova"/>
                <a:cs typeface="Proxima Nova"/>
                <a:sym typeface="Proxima Nova"/>
              </a:rPr>
              <a:t>CloudForms tracks genealogy between images and containers.</a:t>
            </a:r>
            <a:endParaRPr>
              <a:latin typeface="Proxima Nova"/>
              <a:ea typeface="Proxima Nova"/>
              <a:cs typeface="Proxima Nova"/>
              <a:sym typeface="Proxima Nova"/>
            </a:endParaRPr>
          </a:p>
        </p:txBody>
      </p:sp>
      <p:sp>
        <p:nvSpPr>
          <p:cNvPr id="5606" name="Google Shape;5606;p33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607" name="Google Shape;5607;p33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SECURITY &amp; COMPLIANCE</a:t>
            </a:r>
            <a:endParaRPr/>
          </a:p>
        </p:txBody>
      </p:sp>
      <p:sp>
        <p:nvSpPr>
          <p:cNvPr id="5608" name="Google Shape;5608;p333"/>
          <p:cNvSpPr/>
          <p:nvPr/>
        </p:nvSpPr>
        <p:spPr>
          <a:xfrm>
            <a:off x="5983350" y="1916596"/>
            <a:ext cx="1708200" cy="1708200"/>
          </a:xfrm>
          <a:prstGeom prst="ellipse">
            <a:avLst/>
          </a:prstGeom>
          <a:solidFill>
            <a:srgbClr val="F0AB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609" name="Google Shape;5609;p333"/>
          <p:cNvPicPr preferRelativeResize="0"/>
          <p:nvPr/>
        </p:nvPicPr>
        <p:blipFill>
          <a:blip r:embed="rId3">
            <a:alphaModFix/>
          </a:blip>
          <a:stretch>
            <a:fillRect/>
          </a:stretch>
        </p:blipFill>
        <p:spPr>
          <a:xfrm>
            <a:off x="6434665" y="2309724"/>
            <a:ext cx="805575" cy="9219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3" name="Shape 5613"/>
        <p:cNvGrpSpPr/>
        <p:nvPr/>
      </p:nvGrpSpPr>
      <p:grpSpPr>
        <a:xfrm>
          <a:off x="0" y="0"/>
          <a:ext cx="0" cy="0"/>
          <a:chOff x="0" y="0"/>
          <a:chExt cx="0" cy="0"/>
        </a:xfrm>
      </p:grpSpPr>
      <p:sp>
        <p:nvSpPr>
          <p:cNvPr id="5614" name="Google Shape;5614;p33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615" name="Google Shape;5615;p33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SECURITY &amp; COMPLIANCE</a:t>
            </a:r>
            <a:endParaRPr/>
          </a:p>
        </p:txBody>
      </p:sp>
      <p:pic>
        <p:nvPicPr>
          <p:cNvPr id="5616" name="Google Shape;5616;p334"/>
          <p:cNvPicPr preferRelativeResize="0"/>
          <p:nvPr/>
        </p:nvPicPr>
        <p:blipFill rotWithShape="1">
          <a:blip r:embed="rId3">
            <a:alphaModFix/>
          </a:blip>
          <a:srcRect b="42964" l="828" r="1676" t="1987"/>
          <a:stretch/>
        </p:blipFill>
        <p:spPr>
          <a:xfrm>
            <a:off x="731278" y="1895434"/>
            <a:ext cx="3021041" cy="912122"/>
          </a:xfrm>
          <a:prstGeom prst="rect">
            <a:avLst/>
          </a:prstGeom>
          <a:noFill/>
          <a:ln>
            <a:noFill/>
          </a:ln>
        </p:spPr>
      </p:pic>
      <p:pic>
        <p:nvPicPr>
          <p:cNvPr id="5617" name="Google Shape;5617;p334"/>
          <p:cNvPicPr preferRelativeResize="0"/>
          <p:nvPr/>
        </p:nvPicPr>
        <p:blipFill rotWithShape="1">
          <a:blip r:embed="rId3">
            <a:alphaModFix/>
          </a:blip>
          <a:srcRect b="2965" l="935" r="1665" t="65214"/>
          <a:stretch/>
        </p:blipFill>
        <p:spPr>
          <a:xfrm>
            <a:off x="732895" y="2860519"/>
            <a:ext cx="3017807" cy="527237"/>
          </a:xfrm>
          <a:prstGeom prst="rect">
            <a:avLst/>
          </a:prstGeom>
          <a:noFill/>
          <a:ln>
            <a:noFill/>
          </a:ln>
        </p:spPr>
      </p:pic>
      <p:pic>
        <p:nvPicPr>
          <p:cNvPr id="5618" name="Google Shape;5618;p334"/>
          <p:cNvPicPr preferRelativeResize="0"/>
          <p:nvPr/>
        </p:nvPicPr>
        <p:blipFill rotWithShape="1">
          <a:blip r:embed="rId4">
            <a:alphaModFix/>
          </a:blip>
          <a:srcRect b="10078" l="4521" r="3945" t="35297"/>
          <a:stretch/>
        </p:blipFill>
        <p:spPr>
          <a:xfrm>
            <a:off x="3795861" y="1290350"/>
            <a:ext cx="4813523" cy="3319853"/>
          </a:xfrm>
          <a:prstGeom prst="rect">
            <a:avLst/>
          </a:prstGeom>
          <a:noFill/>
          <a:ln cap="flat" cmpd="sng" w="9525">
            <a:solidFill>
              <a:srgbClr val="D9D9D9"/>
            </a:solidFill>
            <a:prstDash val="solid"/>
            <a:round/>
            <a:headEnd len="sm" w="sm" type="none"/>
            <a:tailEnd len="sm" w="sm" type="none"/>
          </a:ln>
        </p:spPr>
      </p:pic>
      <p:pic>
        <p:nvPicPr>
          <p:cNvPr id="5619" name="Google Shape;5619;p334"/>
          <p:cNvPicPr preferRelativeResize="0"/>
          <p:nvPr/>
        </p:nvPicPr>
        <p:blipFill rotWithShape="1">
          <a:blip r:embed="rId5">
            <a:alphaModFix/>
          </a:blip>
          <a:srcRect b="40364" l="2101" r="1938" t="18736"/>
          <a:stretch/>
        </p:blipFill>
        <p:spPr>
          <a:xfrm>
            <a:off x="732884" y="3448427"/>
            <a:ext cx="3017829" cy="1161772"/>
          </a:xfrm>
          <a:prstGeom prst="rect">
            <a:avLst/>
          </a:prstGeom>
          <a:noFill/>
          <a:ln>
            <a:noFill/>
          </a:ln>
        </p:spPr>
      </p:pic>
      <p:pic>
        <p:nvPicPr>
          <p:cNvPr id="5620" name="Google Shape;5620;p334"/>
          <p:cNvPicPr preferRelativeResize="0"/>
          <p:nvPr/>
        </p:nvPicPr>
        <p:blipFill rotWithShape="1">
          <a:blip r:embed="rId6">
            <a:alphaModFix/>
          </a:blip>
          <a:srcRect b="7942" l="819" r="1571" t="7476"/>
          <a:stretch/>
        </p:blipFill>
        <p:spPr>
          <a:xfrm>
            <a:off x="729661" y="1290350"/>
            <a:ext cx="3024275" cy="559566"/>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4" name="Shape 5624"/>
        <p:cNvGrpSpPr/>
        <p:nvPr/>
      </p:nvGrpSpPr>
      <p:grpSpPr>
        <a:xfrm>
          <a:off x="0" y="0"/>
          <a:ext cx="0" cy="0"/>
          <a:chOff x="0" y="0"/>
          <a:chExt cx="0" cy="0"/>
        </a:xfrm>
      </p:grpSpPr>
      <p:sp>
        <p:nvSpPr>
          <p:cNvPr id="5625" name="Google Shape;5625;p335"/>
          <p:cNvSpPr txBox="1"/>
          <p:nvPr/>
        </p:nvSpPr>
        <p:spPr>
          <a:xfrm>
            <a:off x="903600" y="1709150"/>
            <a:ext cx="4009800" cy="2397000"/>
          </a:xfrm>
          <a:prstGeom prst="rect">
            <a:avLst/>
          </a:prstGeom>
          <a:noFill/>
          <a:ln>
            <a:noFill/>
          </a:ln>
        </p:spPr>
        <p:txBody>
          <a:bodyPr anchorCtr="0" anchor="t" bIns="45725" lIns="45725" spcFirstLastPara="1" rIns="45725" wrap="square" tIns="45725">
            <a:noAutofit/>
          </a:bodyPr>
          <a:lstStyle/>
          <a:p>
            <a:pPr indent="-317500" lvl="0" marL="457200" rtl="0">
              <a:spcBef>
                <a:spcPts val="0"/>
              </a:spcBef>
              <a:spcAft>
                <a:spcPts val="0"/>
              </a:spcAft>
              <a:buSzPts val="1400"/>
              <a:buFont typeface="Proxima Nova"/>
              <a:buChar char="●"/>
            </a:pPr>
            <a:r>
              <a:rPr lang="en">
                <a:latin typeface="Proxima Nova"/>
                <a:ea typeface="Proxima Nova"/>
                <a:cs typeface="Proxima Nova"/>
                <a:sym typeface="Proxima Nova"/>
              </a:rPr>
              <a:t>Define cost models for infrastructure and understand your cost.</a:t>
            </a:r>
            <a:endParaRPr>
              <a:latin typeface="Proxima Nova"/>
              <a:ea typeface="Proxima Nova"/>
              <a:cs typeface="Proxima Nova"/>
              <a:sym typeface="Proxima Nova"/>
            </a:endParaRPr>
          </a:p>
          <a:p>
            <a:pPr indent="-317500" lvl="0" marL="457200" rtl="0">
              <a:spcBef>
                <a:spcPts val="1000"/>
              </a:spcBef>
              <a:spcAft>
                <a:spcPts val="0"/>
              </a:spcAft>
              <a:buSzPts val="1400"/>
              <a:buFont typeface="Proxima Nova"/>
              <a:buChar char="●"/>
            </a:pPr>
            <a:r>
              <a:rPr lang="en">
                <a:latin typeface="Proxima Nova"/>
                <a:ea typeface="Proxima Nova"/>
                <a:cs typeface="Proxima Nova"/>
                <a:sym typeface="Proxima Nova"/>
              </a:rPr>
              <a:t>Rate schedules per platform and per tenant with multi-tiered and multi-currency support</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spcBef>
                <a:spcPts val="0"/>
              </a:spcBef>
              <a:spcAft>
                <a:spcPts val="0"/>
              </a:spcAft>
              <a:buSzPts val="1400"/>
              <a:buFont typeface="Proxima Nova"/>
              <a:buChar char="●"/>
            </a:pPr>
            <a:r>
              <a:rPr lang="en">
                <a:latin typeface="Proxima Nova"/>
                <a:ea typeface="Proxima Nova"/>
                <a:cs typeface="Proxima Nova"/>
                <a:sym typeface="Proxima Nova"/>
              </a:rPr>
              <a:t>CloudForms shows top users for CPU, memory, as well as cost.</a:t>
            </a:r>
            <a:endParaRPr>
              <a:latin typeface="Proxima Nova"/>
              <a:ea typeface="Proxima Nova"/>
              <a:cs typeface="Proxima Nova"/>
              <a:sym typeface="Proxima Nova"/>
            </a:endParaRPr>
          </a:p>
          <a:p>
            <a:pPr indent="-317500" lvl="0" marL="457200" rtl="0">
              <a:spcBef>
                <a:spcPts val="1000"/>
              </a:spcBef>
              <a:spcAft>
                <a:spcPts val="1000"/>
              </a:spcAft>
              <a:buSzPts val="1400"/>
              <a:buFont typeface="Proxima Nova"/>
              <a:buChar char="●"/>
            </a:pPr>
            <a:r>
              <a:rPr lang="en">
                <a:latin typeface="Proxima Nova"/>
                <a:ea typeface="Proxima Nova"/>
                <a:cs typeface="Proxima Nova"/>
                <a:sym typeface="Proxima Nova"/>
              </a:rPr>
              <a:t>Chargeback/showback to projects based on container utilization.</a:t>
            </a:r>
            <a:endParaRPr>
              <a:latin typeface="Proxima Nova"/>
              <a:ea typeface="Proxima Nova"/>
              <a:cs typeface="Proxima Nova"/>
              <a:sym typeface="Proxima Nova"/>
            </a:endParaRPr>
          </a:p>
        </p:txBody>
      </p:sp>
      <p:sp>
        <p:nvSpPr>
          <p:cNvPr id="5626" name="Google Shape;5626;p33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627" name="Google Shape;5627;p33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FINANCIAL MANAGEMENT</a:t>
            </a:r>
            <a:endParaRPr/>
          </a:p>
        </p:txBody>
      </p:sp>
      <p:sp>
        <p:nvSpPr>
          <p:cNvPr id="5628" name="Google Shape;5628;p335"/>
          <p:cNvSpPr/>
          <p:nvPr/>
        </p:nvSpPr>
        <p:spPr>
          <a:xfrm>
            <a:off x="5983350" y="1916596"/>
            <a:ext cx="1708200" cy="1708200"/>
          </a:xfrm>
          <a:prstGeom prst="ellipse">
            <a:avLst/>
          </a:prstGeom>
          <a:solidFill>
            <a:srgbClr val="F0AB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629" name="Google Shape;5629;p335"/>
          <p:cNvPicPr preferRelativeResize="0"/>
          <p:nvPr/>
        </p:nvPicPr>
        <p:blipFill>
          <a:blip r:embed="rId3">
            <a:alphaModFix/>
          </a:blip>
          <a:stretch>
            <a:fillRect/>
          </a:stretch>
        </p:blipFill>
        <p:spPr>
          <a:xfrm>
            <a:off x="6350157" y="2397258"/>
            <a:ext cx="991875" cy="76417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3" name="Shape 5633"/>
        <p:cNvGrpSpPr/>
        <p:nvPr/>
      </p:nvGrpSpPr>
      <p:grpSpPr>
        <a:xfrm>
          <a:off x="0" y="0"/>
          <a:ext cx="0" cy="0"/>
          <a:chOff x="0" y="0"/>
          <a:chExt cx="0" cy="0"/>
        </a:xfrm>
      </p:grpSpPr>
      <p:sp>
        <p:nvSpPr>
          <p:cNvPr id="5634" name="Google Shape;5634;p33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635" name="Google Shape;5635;p33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FINANCIAL MANAGEMENT</a:t>
            </a:r>
            <a:endParaRPr/>
          </a:p>
        </p:txBody>
      </p:sp>
      <p:pic>
        <p:nvPicPr>
          <p:cNvPr id="5636" name="Google Shape;5636;p336"/>
          <p:cNvPicPr preferRelativeResize="0"/>
          <p:nvPr/>
        </p:nvPicPr>
        <p:blipFill>
          <a:blip r:embed="rId3">
            <a:alphaModFix/>
          </a:blip>
          <a:stretch>
            <a:fillRect/>
          </a:stretch>
        </p:blipFill>
        <p:spPr>
          <a:xfrm>
            <a:off x="750009" y="1366950"/>
            <a:ext cx="1955725" cy="1608300"/>
          </a:xfrm>
          <a:prstGeom prst="rect">
            <a:avLst/>
          </a:prstGeom>
          <a:noFill/>
          <a:ln cap="flat" cmpd="sng" w="9525">
            <a:solidFill>
              <a:srgbClr val="D9D9D9"/>
            </a:solidFill>
            <a:prstDash val="solid"/>
            <a:round/>
            <a:headEnd len="sm" w="sm" type="none"/>
            <a:tailEnd len="sm" w="sm" type="none"/>
          </a:ln>
        </p:spPr>
      </p:pic>
      <p:pic>
        <p:nvPicPr>
          <p:cNvPr id="5637" name="Google Shape;5637;p336"/>
          <p:cNvPicPr preferRelativeResize="0"/>
          <p:nvPr/>
        </p:nvPicPr>
        <p:blipFill>
          <a:blip r:embed="rId4">
            <a:alphaModFix/>
          </a:blip>
          <a:stretch>
            <a:fillRect/>
          </a:stretch>
        </p:blipFill>
        <p:spPr>
          <a:xfrm>
            <a:off x="2766251" y="1366949"/>
            <a:ext cx="5869625" cy="3095701"/>
          </a:xfrm>
          <a:prstGeom prst="rect">
            <a:avLst/>
          </a:prstGeom>
          <a:noFill/>
          <a:ln cap="flat" cmpd="sng" w="9525">
            <a:solidFill>
              <a:srgbClr val="D9D9D9"/>
            </a:solidFill>
            <a:prstDash val="solid"/>
            <a:round/>
            <a:headEnd len="sm" w="sm" type="none"/>
            <a:tailEnd len="sm" w="sm" type="none"/>
          </a:ln>
        </p:spPr>
      </p:pic>
      <p:pic>
        <p:nvPicPr>
          <p:cNvPr id="5638" name="Google Shape;5638;p336"/>
          <p:cNvPicPr preferRelativeResize="0"/>
          <p:nvPr/>
        </p:nvPicPr>
        <p:blipFill>
          <a:blip r:embed="rId5">
            <a:alphaModFix/>
          </a:blip>
          <a:stretch>
            <a:fillRect/>
          </a:stretch>
        </p:blipFill>
        <p:spPr>
          <a:xfrm>
            <a:off x="750009" y="3037950"/>
            <a:ext cx="1955724" cy="1424705"/>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39"/>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Font typeface="Arial"/>
              <a:buNone/>
            </a:pPr>
            <a:fld id="{00000000-1234-1234-1234-123412341234}" type="slidenum">
              <a:rPr lang="en"/>
              <a:t>‹#›</a:t>
            </a:fld>
            <a:endParaRPr/>
          </a:p>
        </p:txBody>
      </p:sp>
      <p:sp>
        <p:nvSpPr>
          <p:cNvPr id="741" name="Google Shape;741;p139"/>
          <p:cNvSpPr txBox="1"/>
          <p:nvPr>
            <p:ph type="title"/>
          </p:nvPr>
        </p:nvSpPr>
        <p:spPr>
          <a:xfrm>
            <a:off x="687925" y="0"/>
            <a:ext cx="6999300" cy="890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ARCHITECTURE BEFORE TECHNOLOGY</a:t>
            </a:r>
            <a:endParaRPr/>
          </a:p>
        </p:txBody>
      </p:sp>
      <p:pic>
        <p:nvPicPr>
          <p:cNvPr id="742" name="Google Shape;742;p139"/>
          <p:cNvPicPr preferRelativeResize="0"/>
          <p:nvPr/>
        </p:nvPicPr>
        <p:blipFill rotWithShape="1">
          <a:blip r:embed="rId3">
            <a:alphaModFix/>
          </a:blip>
          <a:srcRect b="0" l="0" r="0" t="28835"/>
          <a:stretch/>
        </p:blipFill>
        <p:spPr>
          <a:xfrm>
            <a:off x="371425" y="1564075"/>
            <a:ext cx="1310475" cy="946200"/>
          </a:xfrm>
          <a:prstGeom prst="rect">
            <a:avLst/>
          </a:prstGeom>
          <a:noFill/>
          <a:ln>
            <a:noFill/>
          </a:ln>
        </p:spPr>
      </p:pic>
      <p:sp>
        <p:nvSpPr>
          <p:cNvPr id="743" name="Google Shape;743;p139"/>
          <p:cNvSpPr txBox="1"/>
          <p:nvPr/>
        </p:nvSpPr>
        <p:spPr>
          <a:xfrm>
            <a:off x="536400" y="1129600"/>
            <a:ext cx="10107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Distributed</a:t>
            </a:r>
            <a:endParaRPr b="1" sz="1200"/>
          </a:p>
        </p:txBody>
      </p:sp>
      <p:pic>
        <p:nvPicPr>
          <p:cNvPr id="744" name="Google Shape;744;p139"/>
          <p:cNvPicPr preferRelativeResize="0"/>
          <p:nvPr/>
        </p:nvPicPr>
        <p:blipFill>
          <a:blip r:embed="rId4">
            <a:alphaModFix/>
          </a:blip>
          <a:stretch>
            <a:fillRect/>
          </a:stretch>
        </p:blipFill>
        <p:spPr>
          <a:xfrm>
            <a:off x="3545942" y="1602000"/>
            <a:ext cx="943309" cy="946200"/>
          </a:xfrm>
          <a:prstGeom prst="rect">
            <a:avLst/>
          </a:prstGeom>
          <a:noFill/>
          <a:ln>
            <a:noFill/>
          </a:ln>
        </p:spPr>
      </p:pic>
      <p:sp>
        <p:nvSpPr>
          <p:cNvPr id="745" name="Google Shape;745;p139"/>
          <p:cNvSpPr txBox="1"/>
          <p:nvPr/>
        </p:nvSpPr>
        <p:spPr>
          <a:xfrm>
            <a:off x="3504025" y="1129600"/>
            <a:ext cx="10107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Automated</a:t>
            </a:r>
            <a:endParaRPr b="1" sz="1200"/>
          </a:p>
        </p:txBody>
      </p:sp>
      <p:pic>
        <p:nvPicPr>
          <p:cNvPr descr="Icon_RH_Object_Gear-Group_RGB_Flat.png" id="746" name="Google Shape;746;p139"/>
          <p:cNvPicPr preferRelativeResize="0"/>
          <p:nvPr/>
        </p:nvPicPr>
        <p:blipFill rotWithShape="1">
          <a:blip r:embed="rId5">
            <a:alphaModFix/>
          </a:blip>
          <a:srcRect b="0" l="0" r="0" t="0"/>
          <a:stretch/>
        </p:blipFill>
        <p:spPr>
          <a:xfrm>
            <a:off x="3818019" y="1878075"/>
            <a:ext cx="418200" cy="451200"/>
          </a:xfrm>
          <a:prstGeom prst="rect">
            <a:avLst/>
          </a:prstGeom>
          <a:noFill/>
          <a:ln>
            <a:noFill/>
          </a:ln>
        </p:spPr>
      </p:pic>
      <p:sp>
        <p:nvSpPr>
          <p:cNvPr id="747" name="Google Shape;747;p139"/>
          <p:cNvSpPr txBox="1"/>
          <p:nvPr/>
        </p:nvSpPr>
        <p:spPr>
          <a:xfrm>
            <a:off x="1921748" y="1141816"/>
            <a:ext cx="11343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Secure</a:t>
            </a:r>
            <a:endParaRPr b="1" sz="1200"/>
          </a:p>
        </p:txBody>
      </p:sp>
      <p:sp>
        <p:nvSpPr>
          <p:cNvPr id="748" name="Google Shape;748;p139"/>
          <p:cNvSpPr/>
          <p:nvPr/>
        </p:nvSpPr>
        <p:spPr>
          <a:xfrm>
            <a:off x="5483948" y="2050993"/>
            <a:ext cx="418200" cy="234300"/>
          </a:xfrm>
          <a:prstGeom prst="rect">
            <a:avLst/>
          </a:prstGeom>
          <a:solidFill>
            <a:srgbClr val="92D4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Proxima Nova"/>
                <a:ea typeface="Proxima Nova"/>
                <a:cs typeface="Proxima Nova"/>
                <a:sym typeface="Proxima Nova"/>
              </a:rPr>
              <a:t>PHP</a:t>
            </a:r>
            <a:endParaRPr sz="600">
              <a:latin typeface="Proxima Nova"/>
              <a:ea typeface="Proxima Nova"/>
              <a:cs typeface="Proxima Nova"/>
              <a:sym typeface="Proxima Nova"/>
            </a:endParaRPr>
          </a:p>
        </p:txBody>
      </p:sp>
      <p:sp>
        <p:nvSpPr>
          <p:cNvPr id="749" name="Google Shape;749;p139"/>
          <p:cNvSpPr/>
          <p:nvPr/>
        </p:nvSpPr>
        <p:spPr>
          <a:xfrm>
            <a:off x="6436250" y="1773975"/>
            <a:ext cx="418200" cy="234300"/>
          </a:xfrm>
          <a:prstGeom prst="rect">
            <a:avLst/>
          </a:prstGeom>
          <a:solidFill>
            <a:srgbClr val="92D4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Proxima Nova"/>
                <a:ea typeface="Proxima Nova"/>
                <a:cs typeface="Proxima Nova"/>
                <a:sym typeface="Proxima Nova"/>
              </a:rPr>
              <a:t>Python</a:t>
            </a:r>
            <a:endParaRPr sz="600">
              <a:latin typeface="Proxima Nova"/>
              <a:ea typeface="Proxima Nova"/>
              <a:cs typeface="Proxima Nova"/>
              <a:sym typeface="Proxima Nova"/>
            </a:endParaRPr>
          </a:p>
        </p:txBody>
      </p:sp>
      <p:sp>
        <p:nvSpPr>
          <p:cNvPr id="750" name="Google Shape;750;p139"/>
          <p:cNvSpPr/>
          <p:nvPr/>
        </p:nvSpPr>
        <p:spPr>
          <a:xfrm>
            <a:off x="5022050" y="1773983"/>
            <a:ext cx="418200" cy="511200"/>
          </a:xfrm>
          <a:prstGeom prst="rect">
            <a:avLst/>
          </a:prstGeom>
          <a:solidFill>
            <a:srgbClr val="92D4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Proxima Nova"/>
                <a:ea typeface="Proxima Nova"/>
                <a:cs typeface="Proxima Nova"/>
                <a:sym typeface="Proxima Nova"/>
              </a:rPr>
              <a:t>Java</a:t>
            </a:r>
            <a:endParaRPr sz="600">
              <a:latin typeface="Proxima Nova"/>
              <a:ea typeface="Proxima Nova"/>
              <a:cs typeface="Proxima Nova"/>
              <a:sym typeface="Proxima Nova"/>
            </a:endParaRPr>
          </a:p>
        </p:txBody>
      </p:sp>
      <p:sp>
        <p:nvSpPr>
          <p:cNvPr id="751" name="Google Shape;751;p139"/>
          <p:cNvSpPr/>
          <p:nvPr/>
        </p:nvSpPr>
        <p:spPr>
          <a:xfrm>
            <a:off x="5945804" y="1773975"/>
            <a:ext cx="454500" cy="234300"/>
          </a:xfrm>
          <a:prstGeom prst="rect">
            <a:avLst/>
          </a:prstGeom>
          <a:solidFill>
            <a:srgbClr val="92D4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Proxima Nova"/>
                <a:ea typeface="Proxima Nova"/>
                <a:cs typeface="Proxima Nova"/>
                <a:sym typeface="Proxima Nova"/>
              </a:rPr>
              <a:t>NodeJS</a:t>
            </a:r>
            <a:endParaRPr sz="600">
              <a:latin typeface="Proxima Nova"/>
              <a:ea typeface="Proxima Nova"/>
              <a:cs typeface="Proxima Nova"/>
              <a:sym typeface="Proxima Nova"/>
            </a:endParaRPr>
          </a:p>
        </p:txBody>
      </p:sp>
      <p:sp>
        <p:nvSpPr>
          <p:cNvPr id="752" name="Google Shape;752;p139"/>
          <p:cNvSpPr/>
          <p:nvPr/>
        </p:nvSpPr>
        <p:spPr>
          <a:xfrm>
            <a:off x="5945804" y="2050975"/>
            <a:ext cx="454500" cy="234300"/>
          </a:xfrm>
          <a:prstGeom prst="rect">
            <a:avLst/>
          </a:prstGeom>
          <a:solidFill>
            <a:srgbClr val="92D4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Proxima Nova"/>
                <a:ea typeface="Proxima Nova"/>
                <a:cs typeface="Proxima Nova"/>
                <a:sym typeface="Proxima Nova"/>
              </a:rPr>
              <a:t>Perl</a:t>
            </a:r>
            <a:endParaRPr sz="600">
              <a:latin typeface="Proxima Nova"/>
              <a:ea typeface="Proxima Nova"/>
              <a:cs typeface="Proxima Nova"/>
              <a:sym typeface="Proxima Nova"/>
            </a:endParaRPr>
          </a:p>
        </p:txBody>
      </p:sp>
      <p:sp>
        <p:nvSpPr>
          <p:cNvPr id="753" name="Google Shape;753;p139"/>
          <p:cNvSpPr/>
          <p:nvPr/>
        </p:nvSpPr>
        <p:spPr>
          <a:xfrm>
            <a:off x="6436250" y="2050975"/>
            <a:ext cx="418200" cy="234300"/>
          </a:xfrm>
          <a:prstGeom prst="rect">
            <a:avLst/>
          </a:prstGeom>
          <a:solidFill>
            <a:srgbClr val="92D4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Proxima Nova"/>
                <a:ea typeface="Proxima Nova"/>
                <a:cs typeface="Proxima Nova"/>
                <a:sym typeface="Proxima Nova"/>
              </a:rPr>
              <a:t>Ruby</a:t>
            </a:r>
            <a:endParaRPr sz="600">
              <a:latin typeface="Proxima Nova"/>
              <a:ea typeface="Proxima Nova"/>
              <a:cs typeface="Proxima Nova"/>
              <a:sym typeface="Proxima Nova"/>
            </a:endParaRPr>
          </a:p>
        </p:txBody>
      </p:sp>
      <p:sp>
        <p:nvSpPr>
          <p:cNvPr id="754" name="Google Shape;754;p139"/>
          <p:cNvSpPr/>
          <p:nvPr/>
        </p:nvSpPr>
        <p:spPr>
          <a:xfrm>
            <a:off x="5483932" y="1773975"/>
            <a:ext cx="418200" cy="234300"/>
          </a:xfrm>
          <a:prstGeom prst="rect">
            <a:avLst/>
          </a:prstGeom>
          <a:solidFill>
            <a:srgbClr val="92D4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Proxima Nova"/>
                <a:ea typeface="Proxima Nova"/>
                <a:cs typeface="Proxima Nova"/>
                <a:sym typeface="Proxima Nova"/>
              </a:rPr>
              <a:t>.NET</a:t>
            </a:r>
            <a:endParaRPr sz="600">
              <a:latin typeface="Proxima Nova"/>
              <a:ea typeface="Proxima Nova"/>
              <a:cs typeface="Proxima Nova"/>
              <a:sym typeface="Proxima Nova"/>
            </a:endParaRPr>
          </a:p>
          <a:p>
            <a:pPr indent="0" lvl="0" marL="0" rtl="0" algn="ctr">
              <a:spcBef>
                <a:spcPts val="0"/>
              </a:spcBef>
              <a:spcAft>
                <a:spcPts val="0"/>
              </a:spcAft>
              <a:buNone/>
            </a:pPr>
            <a:r>
              <a:rPr lang="en" sz="600">
                <a:latin typeface="Proxima Nova"/>
                <a:ea typeface="Proxima Nova"/>
                <a:cs typeface="Proxima Nova"/>
                <a:sym typeface="Proxima Nova"/>
              </a:rPr>
              <a:t>Core</a:t>
            </a:r>
            <a:endParaRPr sz="600">
              <a:latin typeface="Proxima Nova"/>
              <a:ea typeface="Proxima Nova"/>
              <a:cs typeface="Proxima Nova"/>
              <a:sym typeface="Proxima Nova"/>
            </a:endParaRPr>
          </a:p>
        </p:txBody>
      </p:sp>
      <p:sp>
        <p:nvSpPr>
          <p:cNvPr id="755" name="Google Shape;755;p139"/>
          <p:cNvSpPr txBox="1"/>
          <p:nvPr/>
        </p:nvSpPr>
        <p:spPr>
          <a:xfrm>
            <a:off x="5022052" y="1141825"/>
            <a:ext cx="18324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Polyglot</a:t>
            </a:r>
            <a:endParaRPr b="1" sz="1200"/>
          </a:p>
        </p:txBody>
      </p:sp>
      <p:pic>
        <p:nvPicPr>
          <p:cNvPr id="756" name="Google Shape;756;p139"/>
          <p:cNvPicPr preferRelativeResize="0"/>
          <p:nvPr/>
        </p:nvPicPr>
        <p:blipFill>
          <a:blip r:embed="rId6">
            <a:alphaModFix/>
          </a:blip>
          <a:stretch>
            <a:fillRect/>
          </a:stretch>
        </p:blipFill>
        <p:spPr>
          <a:xfrm>
            <a:off x="622200" y="3577450"/>
            <a:ext cx="946200" cy="946200"/>
          </a:xfrm>
          <a:prstGeom prst="rect">
            <a:avLst/>
          </a:prstGeom>
          <a:noFill/>
          <a:ln>
            <a:noFill/>
          </a:ln>
        </p:spPr>
      </p:pic>
      <p:sp>
        <p:nvSpPr>
          <p:cNvPr id="757" name="Google Shape;757;p139"/>
          <p:cNvSpPr txBox="1"/>
          <p:nvPr/>
        </p:nvSpPr>
        <p:spPr>
          <a:xfrm>
            <a:off x="498598" y="2996791"/>
            <a:ext cx="11343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Elastic</a:t>
            </a:r>
            <a:endParaRPr b="1" sz="1200"/>
          </a:p>
        </p:txBody>
      </p:sp>
      <p:pic>
        <p:nvPicPr>
          <p:cNvPr id="758" name="Google Shape;758;p139"/>
          <p:cNvPicPr preferRelativeResize="0"/>
          <p:nvPr/>
        </p:nvPicPr>
        <p:blipFill rotWithShape="1">
          <a:blip r:embed="rId7">
            <a:alphaModFix/>
          </a:blip>
          <a:srcRect b="10772" l="50308" r="0" t="10592"/>
          <a:stretch/>
        </p:blipFill>
        <p:spPr>
          <a:xfrm>
            <a:off x="7454665" y="1674473"/>
            <a:ext cx="807685" cy="890400"/>
          </a:xfrm>
          <a:prstGeom prst="rect">
            <a:avLst/>
          </a:prstGeom>
          <a:noFill/>
          <a:ln>
            <a:noFill/>
          </a:ln>
        </p:spPr>
      </p:pic>
      <p:sp>
        <p:nvSpPr>
          <p:cNvPr id="759" name="Google Shape;759;p139"/>
          <p:cNvSpPr txBox="1"/>
          <p:nvPr/>
        </p:nvSpPr>
        <p:spPr>
          <a:xfrm>
            <a:off x="7134225" y="1129600"/>
            <a:ext cx="11343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Scalable</a:t>
            </a:r>
            <a:endParaRPr b="1" sz="1200"/>
          </a:p>
        </p:txBody>
      </p:sp>
      <p:cxnSp>
        <p:nvCxnSpPr>
          <p:cNvPr id="760" name="Google Shape;760;p139"/>
          <p:cNvCxnSpPr/>
          <p:nvPr/>
        </p:nvCxnSpPr>
        <p:spPr>
          <a:xfrm>
            <a:off x="7757526" y="1700183"/>
            <a:ext cx="717900" cy="831600"/>
          </a:xfrm>
          <a:prstGeom prst="straightConnector1">
            <a:avLst/>
          </a:prstGeom>
          <a:noFill/>
          <a:ln cap="flat" cmpd="sng" w="19050">
            <a:solidFill>
              <a:srgbClr val="000000"/>
            </a:solidFill>
            <a:prstDash val="dash"/>
            <a:round/>
            <a:headEnd len="med" w="med" type="none"/>
            <a:tailEnd len="med" w="med" type="triangle"/>
          </a:ln>
        </p:spPr>
      </p:cxnSp>
      <p:grpSp>
        <p:nvGrpSpPr>
          <p:cNvPr id="761" name="Google Shape;761;p139"/>
          <p:cNvGrpSpPr/>
          <p:nvPr/>
        </p:nvGrpSpPr>
        <p:grpSpPr>
          <a:xfrm>
            <a:off x="2332905" y="3606025"/>
            <a:ext cx="633270" cy="844826"/>
            <a:chOff x="2332905" y="3501250"/>
            <a:chExt cx="633270" cy="844826"/>
          </a:xfrm>
        </p:grpSpPr>
        <p:pic>
          <p:nvPicPr>
            <p:cNvPr descr="Icon_RH_Software_Container-Deployed-Virtual_RGB_Flat.png" id="762" name="Google Shape;762;p139"/>
            <p:cNvPicPr preferRelativeResize="0"/>
            <p:nvPr/>
          </p:nvPicPr>
          <p:blipFill rotWithShape="1">
            <a:blip r:embed="rId8">
              <a:alphaModFix/>
            </a:blip>
            <a:srcRect b="0" l="0" r="0" t="0"/>
            <a:stretch/>
          </p:blipFill>
          <p:spPr>
            <a:xfrm>
              <a:off x="2334637" y="3504764"/>
              <a:ext cx="231900" cy="462900"/>
            </a:xfrm>
            <a:prstGeom prst="rect">
              <a:avLst/>
            </a:prstGeom>
            <a:noFill/>
            <a:ln>
              <a:noFill/>
            </a:ln>
          </p:spPr>
        </p:pic>
        <p:sp>
          <p:nvSpPr>
            <p:cNvPr id="763" name="Google Shape;763;p139"/>
            <p:cNvSpPr/>
            <p:nvPr/>
          </p:nvSpPr>
          <p:spPr>
            <a:xfrm>
              <a:off x="2334625" y="3501250"/>
              <a:ext cx="231900" cy="471900"/>
            </a:xfrm>
            <a:prstGeom prst="rect">
              <a:avLst/>
            </a:prstGeom>
            <a:solidFill>
              <a:srgbClr val="FF8232">
                <a:alpha val="8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64" name="Google Shape;764;p139"/>
            <p:cNvPicPr preferRelativeResize="0"/>
            <p:nvPr/>
          </p:nvPicPr>
          <p:blipFill rotWithShape="1">
            <a:blip r:embed="rId9">
              <a:alphaModFix/>
            </a:blip>
            <a:srcRect b="17386" l="24418" r="22474" t="16707"/>
            <a:stretch/>
          </p:blipFill>
          <p:spPr>
            <a:xfrm>
              <a:off x="2332905" y="3623825"/>
              <a:ext cx="231900" cy="287786"/>
            </a:xfrm>
            <a:prstGeom prst="rect">
              <a:avLst/>
            </a:prstGeom>
            <a:noFill/>
            <a:ln>
              <a:noFill/>
            </a:ln>
          </p:spPr>
        </p:pic>
        <p:pic>
          <p:nvPicPr>
            <p:cNvPr descr="Icon_RH_Software_Container-Deployed-Virtual_RGB_Flat.png" id="765" name="Google Shape;765;p139"/>
            <p:cNvPicPr preferRelativeResize="0"/>
            <p:nvPr/>
          </p:nvPicPr>
          <p:blipFill rotWithShape="1">
            <a:blip r:embed="rId8">
              <a:alphaModFix/>
            </a:blip>
            <a:srcRect b="0" l="0" r="0" t="0"/>
            <a:stretch/>
          </p:blipFill>
          <p:spPr>
            <a:xfrm>
              <a:off x="2734275" y="3883176"/>
              <a:ext cx="231900" cy="462900"/>
            </a:xfrm>
            <a:prstGeom prst="rect">
              <a:avLst/>
            </a:prstGeom>
            <a:noFill/>
            <a:ln>
              <a:noFill/>
            </a:ln>
          </p:spPr>
        </p:pic>
        <p:cxnSp>
          <p:nvCxnSpPr>
            <p:cNvPr id="766" name="Google Shape;766;p139"/>
            <p:cNvCxnSpPr>
              <a:stCxn id="763" idx="3"/>
              <a:endCxn id="765" idx="0"/>
            </p:cNvCxnSpPr>
            <p:nvPr/>
          </p:nvCxnSpPr>
          <p:spPr>
            <a:xfrm>
              <a:off x="2566525" y="3737200"/>
              <a:ext cx="283800" cy="146100"/>
            </a:xfrm>
            <a:prstGeom prst="curvedConnector2">
              <a:avLst/>
            </a:prstGeom>
            <a:noFill/>
            <a:ln cap="flat" cmpd="sng" w="9525">
              <a:solidFill>
                <a:schemeClr val="dk2"/>
              </a:solidFill>
              <a:prstDash val="solid"/>
              <a:round/>
              <a:headEnd len="med" w="med" type="none"/>
              <a:tailEnd len="med" w="med" type="triangle"/>
            </a:ln>
          </p:spPr>
        </p:cxnSp>
      </p:grpSp>
      <p:sp>
        <p:nvSpPr>
          <p:cNvPr id="767" name="Google Shape;767;p139"/>
          <p:cNvSpPr txBox="1"/>
          <p:nvPr/>
        </p:nvSpPr>
        <p:spPr>
          <a:xfrm>
            <a:off x="1921748" y="2996791"/>
            <a:ext cx="11343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Recoverabe</a:t>
            </a:r>
            <a:endParaRPr b="1" sz="1200"/>
          </a:p>
        </p:txBody>
      </p:sp>
      <p:pic>
        <p:nvPicPr>
          <p:cNvPr id="768" name="Google Shape;768;p139"/>
          <p:cNvPicPr preferRelativeResize="0"/>
          <p:nvPr/>
        </p:nvPicPr>
        <p:blipFill>
          <a:blip r:embed="rId10">
            <a:alphaModFix/>
          </a:blip>
          <a:stretch>
            <a:fillRect/>
          </a:stretch>
        </p:blipFill>
        <p:spPr>
          <a:xfrm>
            <a:off x="3560075" y="3564625"/>
            <a:ext cx="807675" cy="807675"/>
          </a:xfrm>
          <a:prstGeom prst="rect">
            <a:avLst/>
          </a:prstGeom>
          <a:noFill/>
          <a:ln>
            <a:noFill/>
          </a:ln>
        </p:spPr>
      </p:pic>
      <p:sp>
        <p:nvSpPr>
          <p:cNvPr id="769" name="Google Shape;769;p139"/>
          <p:cNvSpPr txBox="1"/>
          <p:nvPr/>
        </p:nvSpPr>
        <p:spPr>
          <a:xfrm>
            <a:off x="3344900" y="3006325"/>
            <a:ext cx="12462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Discoverable</a:t>
            </a:r>
            <a:endParaRPr b="1" sz="1200"/>
          </a:p>
        </p:txBody>
      </p:sp>
      <p:pic>
        <p:nvPicPr>
          <p:cNvPr id="770" name="Google Shape;770;p139"/>
          <p:cNvPicPr preferRelativeResize="0"/>
          <p:nvPr/>
        </p:nvPicPr>
        <p:blipFill>
          <a:blip r:embed="rId11">
            <a:alphaModFix/>
          </a:blip>
          <a:stretch>
            <a:fillRect/>
          </a:stretch>
        </p:blipFill>
        <p:spPr>
          <a:xfrm>
            <a:off x="5174447" y="3609509"/>
            <a:ext cx="717900" cy="717900"/>
          </a:xfrm>
          <a:prstGeom prst="rect">
            <a:avLst/>
          </a:prstGeom>
          <a:noFill/>
          <a:ln>
            <a:noFill/>
          </a:ln>
        </p:spPr>
      </p:pic>
      <p:sp>
        <p:nvSpPr>
          <p:cNvPr id="771" name="Google Shape;771;p139"/>
          <p:cNvSpPr txBox="1"/>
          <p:nvPr/>
        </p:nvSpPr>
        <p:spPr>
          <a:xfrm>
            <a:off x="4920225" y="2996800"/>
            <a:ext cx="11343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API Centric</a:t>
            </a:r>
            <a:endParaRPr b="1" sz="1200"/>
          </a:p>
        </p:txBody>
      </p:sp>
      <p:grpSp>
        <p:nvGrpSpPr>
          <p:cNvPr id="772" name="Google Shape;772;p139"/>
          <p:cNvGrpSpPr/>
          <p:nvPr/>
        </p:nvGrpSpPr>
        <p:grpSpPr>
          <a:xfrm>
            <a:off x="2026355" y="1691490"/>
            <a:ext cx="888108" cy="884898"/>
            <a:chOff x="6738377" y="933002"/>
            <a:chExt cx="250800" cy="250800"/>
          </a:xfrm>
        </p:grpSpPr>
        <p:sp>
          <p:nvSpPr>
            <p:cNvPr id="773" name="Google Shape;773;p139"/>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74" name="Google Shape;774;p139"/>
            <p:cNvPicPr preferRelativeResize="0"/>
            <p:nvPr/>
          </p:nvPicPr>
          <p:blipFill>
            <a:blip r:embed="rId12">
              <a:alphaModFix/>
            </a:blip>
            <a:stretch>
              <a:fillRect/>
            </a:stretch>
          </p:blipFill>
          <p:spPr>
            <a:xfrm>
              <a:off x="6799799" y="959750"/>
              <a:ext cx="129975" cy="169450"/>
            </a:xfrm>
            <a:prstGeom prst="rect">
              <a:avLst/>
            </a:prstGeom>
            <a:noFill/>
            <a:ln>
              <a:noFill/>
            </a:ln>
          </p:spPr>
        </p:pic>
      </p:grpSp>
      <p:grpSp>
        <p:nvGrpSpPr>
          <p:cNvPr id="775" name="Google Shape;775;p139"/>
          <p:cNvGrpSpPr/>
          <p:nvPr/>
        </p:nvGrpSpPr>
        <p:grpSpPr>
          <a:xfrm>
            <a:off x="6742545" y="3539558"/>
            <a:ext cx="1310549" cy="1067588"/>
            <a:chOff x="6494600" y="3183625"/>
            <a:chExt cx="1623775" cy="1266115"/>
          </a:xfrm>
        </p:grpSpPr>
        <p:pic>
          <p:nvPicPr>
            <p:cNvPr id="776" name="Google Shape;776;p139"/>
            <p:cNvPicPr preferRelativeResize="0"/>
            <p:nvPr/>
          </p:nvPicPr>
          <p:blipFill>
            <a:blip r:embed="rId13">
              <a:alphaModFix/>
            </a:blip>
            <a:stretch>
              <a:fillRect/>
            </a:stretch>
          </p:blipFill>
          <p:spPr>
            <a:xfrm>
              <a:off x="6494600" y="3183625"/>
              <a:ext cx="888125" cy="634391"/>
            </a:xfrm>
            <a:prstGeom prst="rect">
              <a:avLst/>
            </a:prstGeom>
            <a:noFill/>
            <a:ln>
              <a:noFill/>
            </a:ln>
          </p:spPr>
        </p:pic>
        <p:pic>
          <p:nvPicPr>
            <p:cNvPr id="777" name="Google Shape;777;p139"/>
            <p:cNvPicPr preferRelativeResize="0"/>
            <p:nvPr/>
          </p:nvPicPr>
          <p:blipFill>
            <a:blip r:embed="rId14">
              <a:alphaModFix/>
            </a:blip>
            <a:stretch>
              <a:fillRect/>
            </a:stretch>
          </p:blipFill>
          <p:spPr>
            <a:xfrm>
              <a:off x="7325075" y="3183627"/>
              <a:ext cx="784875" cy="625149"/>
            </a:xfrm>
            <a:prstGeom prst="rect">
              <a:avLst/>
            </a:prstGeom>
            <a:noFill/>
            <a:ln>
              <a:noFill/>
            </a:ln>
          </p:spPr>
        </p:pic>
        <p:pic>
          <p:nvPicPr>
            <p:cNvPr id="778" name="Google Shape;778;p139"/>
            <p:cNvPicPr preferRelativeResize="0"/>
            <p:nvPr/>
          </p:nvPicPr>
          <p:blipFill>
            <a:blip r:embed="rId15">
              <a:alphaModFix/>
            </a:blip>
            <a:stretch>
              <a:fillRect/>
            </a:stretch>
          </p:blipFill>
          <p:spPr>
            <a:xfrm>
              <a:off x="6579595" y="3883593"/>
              <a:ext cx="633275" cy="566147"/>
            </a:xfrm>
            <a:prstGeom prst="rect">
              <a:avLst/>
            </a:prstGeom>
            <a:noFill/>
            <a:ln>
              <a:noFill/>
            </a:ln>
          </p:spPr>
        </p:pic>
        <p:pic>
          <p:nvPicPr>
            <p:cNvPr id="779" name="Google Shape;779;p139"/>
            <p:cNvPicPr preferRelativeResize="0"/>
            <p:nvPr/>
          </p:nvPicPr>
          <p:blipFill>
            <a:blip r:embed="rId16">
              <a:alphaModFix/>
            </a:blip>
            <a:stretch>
              <a:fillRect/>
            </a:stretch>
          </p:blipFill>
          <p:spPr>
            <a:xfrm>
              <a:off x="7400475" y="3883600"/>
              <a:ext cx="717900" cy="565285"/>
            </a:xfrm>
            <a:prstGeom prst="rect">
              <a:avLst/>
            </a:prstGeom>
            <a:noFill/>
            <a:ln>
              <a:noFill/>
            </a:ln>
          </p:spPr>
        </p:pic>
      </p:grpSp>
      <p:sp>
        <p:nvSpPr>
          <p:cNvPr id="780" name="Google Shape;780;p139"/>
          <p:cNvSpPr txBox="1"/>
          <p:nvPr/>
        </p:nvSpPr>
        <p:spPr>
          <a:xfrm>
            <a:off x="6238875" y="3006325"/>
            <a:ext cx="23148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lang="en" sz="1200"/>
              <a:t>Adopting Tech Trends</a:t>
            </a:r>
            <a:endParaRPr b="1"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pic>
        <p:nvPicPr>
          <p:cNvPr descr="Icon_RH_Software_Container-App_RGB_Flat.png" id="1179" name="Google Shape;1179;p157"/>
          <p:cNvPicPr preferRelativeResize="0"/>
          <p:nvPr/>
        </p:nvPicPr>
        <p:blipFill rotWithShape="1">
          <a:blip r:embed="rId3">
            <a:alphaModFix/>
          </a:blip>
          <a:srcRect b="0" l="0" r="0" t="0"/>
          <a:stretch/>
        </p:blipFill>
        <p:spPr>
          <a:xfrm>
            <a:off x="1062149" y="2547874"/>
            <a:ext cx="525000" cy="521100"/>
          </a:xfrm>
          <a:prstGeom prst="rect">
            <a:avLst/>
          </a:prstGeom>
          <a:noFill/>
          <a:ln>
            <a:noFill/>
          </a:ln>
        </p:spPr>
      </p:pic>
      <p:cxnSp>
        <p:nvCxnSpPr>
          <p:cNvPr id="1180" name="Google Shape;1180;p157"/>
          <p:cNvCxnSpPr/>
          <p:nvPr/>
        </p:nvCxnSpPr>
        <p:spPr>
          <a:xfrm>
            <a:off x="1795425" y="2811475"/>
            <a:ext cx="1207500" cy="0"/>
          </a:xfrm>
          <a:prstGeom prst="straightConnector1">
            <a:avLst/>
          </a:prstGeom>
          <a:noFill/>
          <a:ln cap="flat" cmpd="sng" w="9525">
            <a:solidFill>
              <a:schemeClr val="dk2"/>
            </a:solidFill>
            <a:prstDash val="solid"/>
            <a:round/>
            <a:headEnd len="sm" w="sm" type="none"/>
            <a:tailEnd len="lg" w="lg" type="triangle"/>
          </a:ln>
        </p:spPr>
      </p:cxnSp>
      <p:pic>
        <p:nvPicPr>
          <p:cNvPr descr="Icon_RH_Hardware_Datacenter-A_RGB_Flat.png" id="1181" name="Google Shape;1181;p157"/>
          <p:cNvPicPr preferRelativeResize="0"/>
          <p:nvPr/>
        </p:nvPicPr>
        <p:blipFill rotWithShape="1">
          <a:blip r:embed="rId4">
            <a:alphaModFix/>
          </a:blip>
          <a:srcRect b="0" l="0" r="0" t="0"/>
          <a:stretch/>
        </p:blipFill>
        <p:spPr>
          <a:xfrm>
            <a:off x="3425525" y="2489450"/>
            <a:ext cx="1543800" cy="648900"/>
          </a:xfrm>
          <a:prstGeom prst="rect">
            <a:avLst/>
          </a:prstGeom>
          <a:noFill/>
          <a:ln>
            <a:noFill/>
          </a:ln>
        </p:spPr>
      </p:pic>
      <p:grpSp>
        <p:nvGrpSpPr>
          <p:cNvPr id="1182" name="Google Shape;1182;p157"/>
          <p:cNvGrpSpPr/>
          <p:nvPr/>
        </p:nvGrpSpPr>
        <p:grpSpPr>
          <a:xfrm>
            <a:off x="3639117" y="1985674"/>
            <a:ext cx="1116600" cy="351900"/>
            <a:chOff x="3316149" y="2290474"/>
            <a:chExt cx="1116600" cy="351900"/>
          </a:xfrm>
        </p:grpSpPr>
        <p:pic>
          <p:nvPicPr>
            <p:cNvPr descr="Icon_RH_Software_Container-App_RGB_Flat.png" id="1183" name="Google Shape;1183;p157"/>
            <p:cNvPicPr preferRelativeResize="0"/>
            <p:nvPr/>
          </p:nvPicPr>
          <p:blipFill rotWithShape="1">
            <a:blip r:embed="rId3">
              <a:alphaModFix/>
            </a:blip>
            <a:srcRect b="0" l="0" r="0" t="0"/>
            <a:stretch/>
          </p:blipFill>
          <p:spPr>
            <a:xfrm>
              <a:off x="3316149" y="2290474"/>
              <a:ext cx="354600" cy="351900"/>
            </a:xfrm>
            <a:prstGeom prst="rect">
              <a:avLst/>
            </a:prstGeom>
            <a:noFill/>
            <a:ln>
              <a:noFill/>
            </a:ln>
          </p:spPr>
        </p:pic>
        <p:pic>
          <p:nvPicPr>
            <p:cNvPr descr="Icon_RH_Software_Container-App_RGB_Flat.png" id="1184" name="Google Shape;1184;p157"/>
            <p:cNvPicPr preferRelativeResize="0"/>
            <p:nvPr/>
          </p:nvPicPr>
          <p:blipFill rotWithShape="1">
            <a:blip r:embed="rId3">
              <a:alphaModFix/>
            </a:blip>
            <a:srcRect b="0" l="0" r="0" t="0"/>
            <a:stretch/>
          </p:blipFill>
          <p:spPr>
            <a:xfrm>
              <a:off x="3697149" y="2290474"/>
              <a:ext cx="354600" cy="351900"/>
            </a:xfrm>
            <a:prstGeom prst="rect">
              <a:avLst/>
            </a:prstGeom>
            <a:noFill/>
            <a:ln>
              <a:noFill/>
            </a:ln>
          </p:spPr>
        </p:pic>
        <p:pic>
          <p:nvPicPr>
            <p:cNvPr descr="Icon_RH_Software_Container-App_RGB_Flat.png" id="1185" name="Google Shape;1185;p157"/>
            <p:cNvPicPr preferRelativeResize="0"/>
            <p:nvPr/>
          </p:nvPicPr>
          <p:blipFill rotWithShape="1">
            <a:blip r:embed="rId3">
              <a:alphaModFix/>
            </a:blip>
            <a:srcRect b="0" l="0" r="0" t="0"/>
            <a:stretch/>
          </p:blipFill>
          <p:spPr>
            <a:xfrm>
              <a:off x="4078149" y="2290474"/>
              <a:ext cx="354600" cy="351900"/>
            </a:xfrm>
            <a:prstGeom prst="rect">
              <a:avLst/>
            </a:prstGeom>
            <a:noFill/>
            <a:ln>
              <a:noFill/>
            </a:ln>
          </p:spPr>
        </p:pic>
      </p:grpSp>
      <p:pic>
        <p:nvPicPr>
          <p:cNvPr descr="Icon_RH_Hardware_Datacenter-A_RGB_Flat.png" id="1186" name="Google Shape;1186;p157"/>
          <p:cNvPicPr preferRelativeResize="0"/>
          <p:nvPr/>
        </p:nvPicPr>
        <p:blipFill rotWithShape="1">
          <a:blip r:embed="rId4">
            <a:alphaModFix/>
          </a:blip>
          <a:srcRect b="0" l="0" r="0" t="0"/>
          <a:stretch/>
        </p:blipFill>
        <p:spPr>
          <a:xfrm>
            <a:off x="5101925" y="2489450"/>
            <a:ext cx="1543800" cy="648900"/>
          </a:xfrm>
          <a:prstGeom prst="rect">
            <a:avLst/>
          </a:prstGeom>
          <a:noFill/>
          <a:ln>
            <a:noFill/>
          </a:ln>
        </p:spPr>
      </p:pic>
      <p:grpSp>
        <p:nvGrpSpPr>
          <p:cNvPr id="1187" name="Google Shape;1187;p157"/>
          <p:cNvGrpSpPr/>
          <p:nvPr/>
        </p:nvGrpSpPr>
        <p:grpSpPr>
          <a:xfrm>
            <a:off x="5315517" y="1985674"/>
            <a:ext cx="1116600" cy="351900"/>
            <a:chOff x="3316149" y="2290474"/>
            <a:chExt cx="1116600" cy="351900"/>
          </a:xfrm>
        </p:grpSpPr>
        <p:pic>
          <p:nvPicPr>
            <p:cNvPr descr="Icon_RH_Software_Container-App_RGB_Flat.png" id="1188" name="Google Shape;1188;p157"/>
            <p:cNvPicPr preferRelativeResize="0"/>
            <p:nvPr/>
          </p:nvPicPr>
          <p:blipFill rotWithShape="1">
            <a:blip r:embed="rId3">
              <a:alphaModFix/>
            </a:blip>
            <a:srcRect b="0" l="0" r="0" t="0"/>
            <a:stretch/>
          </p:blipFill>
          <p:spPr>
            <a:xfrm>
              <a:off x="3316149" y="2290474"/>
              <a:ext cx="354600" cy="351900"/>
            </a:xfrm>
            <a:prstGeom prst="rect">
              <a:avLst/>
            </a:prstGeom>
            <a:noFill/>
            <a:ln>
              <a:noFill/>
            </a:ln>
          </p:spPr>
        </p:pic>
        <p:pic>
          <p:nvPicPr>
            <p:cNvPr descr="Icon_RH_Software_Container-App_RGB_Flat.png" id="1189" name="Google Shape;1189;p157"/>
            <p:cNvPicPr preferRelativeResize="0"/>
            <p:nvPr/>
          </p:nvPicPr>
          <p:blipFill rotWithShape="1">
            <a:blip r:embed="rId3">
              <a:alphaModFix/>
            </a:blip>
            <a:srcRect b="0" l="0" r="0" t="0"/>
            <a:stretch/>
          </p:blipFill>
          <p:spPr>
            <a:xfrm>
              <a:off x="3697149" y="2290474"/>
              <a:ext cx="354600" cy="351900"/>
            </a:xfrm>
            <a:prstGeom prst="rect">
              <a:avLst/>
            </a:prstGeom>
            <a:noFill/>
            <a:ln>
              <a:noFill/>
            </a:ln>
          </p:spPr>
        </p:pic>
        <p:pic>
          <p:nvPicPr>
            <p:cNvPr descr="Icon_RH_Software_Container-App_RGB_Flat.png" id="1190" name="Google Shape;1190;p157"/>
            <p:cNvPicPr preferRelativeResize="0"/>
            <p:nvPr/>
          </p:nvPicPr>
          <p:blipFill rotWithShape="1">
            <a:blip r:embed="rId3">
              <a:alphaModFix/>
            </a:blip>
            <a:srcRect b="0" l="0" r="0" t="0"/>
            <a:stretch/>
          </p:blipFill>
          <p:spPr>
            <a:xfrm>
              <a:off x="4078149" y="2290474"/>
              <a:ext cx="354600" cy="351900"/>
            </a:xfrm>
            <a:prstGeom prst="rect">
              <a:avLst/>
            </a:prstGeom>
            <a:noFill/>
            <a:ln>
              <a:noFill/>
            </a:ln>
          </p:spPr>
        </p:pic>
      </p:grpSp>
      <p:pic>
        <p:nvPicPr>
          <p:cNvPr descr="Icon_RH_Hardware_Datacenter-A_RGB_Flat.png" id="1191" name="Google Shape;1191;p157"/>
          <p:cNvPicPr preferRelativeResize="0"/>
          <p:nvPr/>
        </p:nvPicPr>
        <p:blipFill rotWithShape="1">
          <a:blip r:embed="rId4">
            <a:alphaModFix/>
          </a:blip>
          <a:srcRect b="0" l="0" r="0" t="0"/>
          <a:stretch/>
        </p:blipFill>
        <p:spPr>
          <a:xfrm>
            <a:off x="6778325" y="2489450"/>
            <a:ext cx="1543800" cy="648900"/>
          </a:xfrm>
          <a:prstGeom prst="rect">
            <a:avLst/>
          </a:prstGeom>
          <a:noFill/>
          <a:ln>
            <a:noFill/>
          </a:ln>
        </p:spPr>
      </p:pic>
      <p:grpSp>
        <p:nvGrpSpPr>
          <p:cNvPr id="1192" name="Google Shape;1192;p157"/>
          <p:cNvGrpSpPr/>
          <p:nvPr/>
        </p:nvGrpSpPr>
        <p:grpSpPr>
          <a:xfrm>
            <a:off x="6991917" y="1985674"/>
            <a:ext cx="1116600" cy="351900"/>
            <a:chOff x="3316149" y="2290474"/>
            <a:chExt cx="1116600" cy="351900"/>
          </a:xfrm>
        </p:grpSpPr>
        <p:pic>
          <p:nvPicPr>
            <p:cNvPr descr="Icon_RH_Software_Container-App_RGB_Flat.png" id="1193" name="Google Shape;1193;p157"/>
            <p:cNvPicPr preferRelativeResize="0"/>
            <p:nvPr/>
          </p:nvPicPr>
          <p:blipFill rotWithShape="1">
            <a:blip r:embed="rId3">
              <a:alphaModFix/>
            </a:blip>
            <a:srcRect b="0" l="0" r="0" t="0"/>
            <a:stretch/>
          </p:blipFill>
          <p:spPr>
            <a:xfrm>
              <a:off x="3316149" y="2290474"/>
              <a:ext cx="354600" cy="351900"/>
            </a:xfrm>
            <a:prstGeom prst="rect">
              <a:avLst/>
            </a:prstGeom>
            <a:noFill/>
            <a:ln>
              <a:noFill/>
            </a:ln>
          </p:spPr>
        </p:pic>
        <p:pic>
          <p:nvPicPr>
            <p:cNvPr descr="Icon_RH_Software_Container-App_RGB_Flat.png" id="1194" name="Google Shape;1194;p157"/>
            <p:cNvPicPr preferRelativeResize="0"/>
            <p:nvPr/>
          </p:nvPicPr>
          <p:blipFill rotWithShape="1">
            <a:blip r:embed="rId3">
              <a:alphaModFix/>
            </a:blip>
            <a:srcRect b="0" l="0" r="0" t="0"/>
            <a:stretch/>
          </p:blipFill>
          <p:spPr>
            <a:xfrm>
              <a:off x="3697149" y="2290474"/>
              <a:ext cx="354600" cy="351900"/>
            </a:xfrm>
            <a:prstGeom prst="rect">
              <a:avLst/>
            </a:prstGeom>
            <a:noFill/>
            <a:ln>
              <a:noFill/>
            </a:ln>
          </p:spPr>
        </p:pic>
        <p:pic>
          <p:nvPicPr>
            <p:cNvPr descr="Icon_RH_Software_Container-App_RGB_Flat.png" id="1195" name="Google Shape;1195;p157"/>
            <p:cNvPicPr preferRelativeResize="0"/>
            <p:nvPr/>
          </p:nvPicPr>
          <p:blipFill rotWithShape="1">
            <a:blip r:embed="rId3">
              <a:alphaModFix/>
            </a:blip>
            <a:srcRect b="0" l="0" r="0" t="0"/>
            <a:stretch/>
          </p:blipFill>
          <p:spPr>
            <a:xfrm>
              <a:off x="4078149" y="2290474"/>
              <a:ext cx="354600" cy="351900"/>
            </a:xfrm>
            <a:prstGeom prst="rect">
              <a:avLst/>
            </a:prstGeom>
            <a:noFill/>
            <a:ln>
              <a:noFill/>
            </a:ln>
          </p:spPr>
        </p:pic>
      </p:grpSp>
      <p:sp>
        <p:nvSpPr>
          <p:cNvPr id="1196" name="Google Shape;1196;p157"/>
          <p:cNvSpPr txBox="1"/>
          <p:nvPr/>
        </p:nvSpPr>
        <p:spPr>
          <a:xfrm>
            <a:off x="1995625" y="1311750"/>
            <a:ext cx="1207500" cy="15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0000"/>
              </a:buClr>
              <a:buFont typeface="Proxima Nova"/>
              <a:buNone/>
            </a:pPr>
            <a:r>
              <a:rPr b="1" i="0" lang="en" sz="9600" u="none" cap="none" strike="noStrike">
                <a:solidFill>
                  <a:srgbClr val="CC0000"/>
                </a:solidFill>
                <a:latin typeface="Proxima Nova"/>
                <a:ea typeface="Proxima Nova"/>
                <a:cs typeface="Proxima Nova"/>
                <a:sym typeface="Proxima Nova"/>
              </a:rPr>
              <a:t>?</a:t>
            </a:r>
            <a:endParaRPr/>
          </a:p>
        </p:txBody>
      </p:sp>
      <p:sp>
        <p:nvSpPr>
          <p:cNvPr id="1197" name="Google Shape;1197;p15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Proxima Nova"/>
              <a:buNone/>
            </a:pPr>
            <a:r>
              <a:rPr b="0" i="0" lang="en" sz="2800" u="none" cap="none" strike="noStrike">
                <a:solidFill>
                  <a:srgbClr val="000000"/>
                </a:solidFill>
                <a:latin typeface="Arial"/>
                <a:ea typeface="Arial"/>
                <a:cs typeface="Arial"/>
                <a:sym typeface="Arial"/>
              </a:rPr>
              <a:t>CONTAINERS ALONE</a:t>
            </a:r>
            <a:endParaRPr/>
          </a:p>
        </p:txBody>
      </p:sp>
      <p:sp>
        <p:nvSpPr>
          <p:cNvPr id="1198" name="Google Shape;1198;p157"/>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2" name="Shape 5642"/>
        <p:cNvGrpSpPr/>
        <p:nvPr/>
      </p:nvGrpSpPr>
      <p:grpSpPr>
        <a:xfrm>
          <a:off x="0" y="0"/>
          <a:ext cx="0" cy="0"/>
          <a:chOff x="0" y="0"/>
          <a:chExt cx="0" cy="0"/>
        </a:xfrm>
      </p:grpSpPr>
      <p:sp>
        <p:nvSpPr>
          <p:cNvPr id="5643" name="Google Shape;5643;p337"/>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BUILD AND DEPLOY</a:t>
            </a:r>
            <a:endParaRPr/>
          </a:p>
          <a:p>
            <a:pPr indent="0" lvl="0" marL="0" rtl="0">
              <a:spcBef>
                <a:spcPts val="0"/>
              </a:spcBef>
              <a:spcAft>
                <a:spcPts val="0"/>
              </a:spcAft>
              <a:buNone/>
            </a:pPr>
            <a:r>
              <a:rPr lang="en"/>
              <a:t>CONTAINER IMAGES</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7" name="Shape 5647"/>
        <p:cNvGrpSpPr/>
        <p:nvPr/>
      </p:nvGrpSpPr>
      <p:grpSpPr>
        <a:xfrm>
          <a:off x="0" y="0"/>
          <a:ext cx="0" cy="0"/>
          <a:chOff x="0" y="0"/>
          <a:chExt cx="0" cy="0"/>
        </a:xfrm>
      </p:grpSpPr>
      <p:sp>
        <p:nvSpPr>
          <p:cNvPr id="5648" name="Google Shape;5648;p33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649" name="Google Shape;5649;p33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BUILD AND DEPLOY CONTAINER IMAGES</a:t>
            </a:r>
            <a:endParaRPr/>
          </a:p>
        </p:txBody>
      </p:sp>
      <p:grpSp>
        <p:nvGrpSpPr>
          <p:cNvPr id="5650" name="Google Shape;5650;p338"/>
          <p:cNvGrpSpPr/>
          <p:nvPr/>
        </p:nvGrpSpPr>
        <p:grpSpPr>
          <a:xfrm>
            <a:off x="902850" y="1536425"/>
            <a:ext cx="2260800" cy="2304831"/>
            <a:chOff x="826650" y="1536425"/>
            <a:chExt cx="2260800" cy="2304831"/>
          </a:xfrm>
        </p:grpSpPr>
        <p:sp>
          <p:nvSpPr>
            <p:cNvPr id="5651" name="Google Shape;5651;p338"/>
            <p:cNvSpPr txBox="1"/>
            <p:nvPr/>
          </p:nvSpPr>
          <p:spPr>
            <a:xfrm>
              <a:off x="826650"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SOURCE CODE</a:t>
              </a:r>
              <a:endParaRPr b="1" sz="1800">
                <a:latin typeface="Overpass"/>
                <a:ea typeface="Overpass"/>
                <a:cs typeface="Overpass"/>
                <a:sym typeface="Overpass"/>
              </a:endParaRPr>
            </a:p>
          </p:txBody>
        </p:sp>
        <p:sp>
          <p:nvSpPr>
            <p:cNvPr id="5652" name="Google Shape;5652;p338"/>
            <p:cNvSpPr/>
            <p:nvPr/>
          </p:nvSpPr>
          <p:spPr>
            <a:xfrm>
              <a:off x="1255050"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653" name="Google Shape;5653;p338"/>
            <p:cNvPicPr preferRelativeResize="0"/>
            <p:nvPr/>
          </p:nvPicPr>
          <p:blipFill>
            <a:blip r:embed="rId3">
              <a:alphaModFix/>
            </a:blip>
            <a:stretch>
              <a:fillRect/>
            </a:stretch>
          </p:blipFill>
          <p:spPr>
            <a:xfrm>
              <a:off x="1440305" y="1929919"/>
              <a:ext cx="1033490" cy="617034"/>
            </a:xfrm>
            <a:prstGeom prst="rect">
              <a:avLst/>
            </a:prstGeom>
            <a:noFill/>
            <a:ln>
              <a:noFill/>
            </a:ln>
          </p:spPr>
        </p:pic>
      </p:grpSp>
      <p:grpSp>
        <p:nvGrpSpPr>
          <p:cNvPr id="5654" name="Google Shape;5654;p338"/>
          <p:cNvGrpSpPr/>
          <p:nvPr/>
        </p:nvGrpSpPr>
        <p:grpSpPr>
          <a:xfrm>
            <a:off x="3428436" y="1536425"/>
            <a:ext cx="2260800" cy="2304831"/>
            <a:chOff x="3541221" y="1536425"/>
            <a:chExt cx="2260800" cy="2304831"/>
          </a:xfrm>
        </p:grpSpPr>
        <p:sp>
          <p:nvSpPr>
            <p:cNvPr id="5655" name="Google Shape;5655;p338"/>
            <p:cNvSpPr txBox="1"/>
            <p:nvPr/>
          </p:nvSpPr>
          <p:spPr>
            <a:xfrm>
              <a:off x="3541221"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APP BINARY</a:t>
              </a:r>
              <a:endParaRPr b="1" sz="1800">
                <a:latin typeface="Overpass"/>
                <a:ea typeface="Overpass"/>
                <a:cs typeface="Overpass"/>
                <a:sym typeface="Overpass"/>
              </a:endParaRPr>
            </a:p>
          </p:txBody>
        </p:sp>
        <p:sp>
          <p:nvSpPr>
            <p:cNvPr id="5656" name="Google Shape;5656;p338"/>
            <p:cNvSpPr/>
            <p:nvPr/>
          </p:nvSpPr>
          <p:spPr>
            <a:xfrm>
              <a:off x="3969621"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657" name="Google Shape;5657;p338"/>
            <p:cNvPicPr preferRelativeResize="0"/>
            <p:nvPr/>
          </p:nvPicPr>
          <p:blipFill>
            <a:blip r:embed="rId4">
              <a:alphaModFix/>
            </a:blip>
            <a:stretch>
              <a:fillRect/>
            </a:stretch>
          </p:blipFill>
          <p:spPr>
            <a:xfrm>
              <a:off x="4293278" y="1868049"/>
              <a:ext cx="756686" cy="756679"/>
            </a:xfrm>
            <a:prstGeom prst="rect">
              <a:avLst/>
            </a:prstGeom>
            <a:noFill/>
            <a:ln>
              <a:noFill/>
            </a:ln>
          </p:spPr>
        </p:pic>
      </p:grpSp>
      <p:grpSp>
        <p:nvGrpSpPr>
          <p:cNvPr id="5658" name="Google Shape;5658;p338"/>
          <p:cNvGrpSpPr/>
          <p:nvPr/>
        </p:nvGrpSpPr>
        <p:grpSpPr>
          <a:xfrm>
            <a:off x="5954021" y="1536425"/>
            <a:ext cx="2448000" cy="2304825"/>
            <a:chOff x="6335021" y="1536425"/>
            <a:chExt cx="2448000" cy="2304825"/>
          </a:xfrm>
        </p:grpSpPr>
        <p:sp>
          <p:nvSpPr>
            <p:cNvPr id="5659" name="Google Shape;5659;p338"/>
            <p:cNvSpPr txBox="1"/>
            <p:nvPr/>
          </p:nvSpPr>
          <p:spPr>
            <a:xfrm>
              <a:off x="6335021" y="3177050"/>
              <a:ext cx="24480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CONTAINER IMAGE</a:t>
              </a:r>
              <a:endParaRPr b="1" sz="1800">
                <a:solidFill>
                  <a:srgbClr val="000000"/>
                </a:solidFill>
                <a:latin typeface="Overpass"/>
                <a:ea typeface="Overpass"/>
                <a:cs typeface="Overpass"/>
                <a:sym typeface="Overpass"/>
              </a:endParaRPr>
            </a:p>
          </p:txBody>
        </p:sp>
        <p:sp>
          <p:nvSpPr>
            <p:cNvPr id="5660" name="Google Shape;5660;p338"/>
            <p:cNvSpPr/>
            <p:nvPr/>
          </p:nvSpPr>
          <p:spPr>
            <a:xfrm>
              <a:off x="6857021"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661" name="Google Shape;5661;p338"/>
            <p:cNvPicPr preferRelativeResize="0"/>
            <p:nvPr/>
          </p:nvPicPr>
          <p:blipFill>
            <a:blip r:embed="rId5">
              <a:alphaModFix/>
            </a:blip>
            <a:stretch>
              <a:fillRect/>
            </a:stretch>
          </p:blipFill>
          <p:spPr>
            <a:xfrm>
              <a:off x="7180671" y="1861739"/>
              <a:ext cx="756702" cy="808541"/>
            </a:xfrm>
            <a:prstGeom prst="rect">
              <a:avLst/>
            </a:prstGeom>
            <a:noFill/>
            <a:ln>
              <a:noFill/>
            </a:ln>
          </p:spPr>
        </p:pic>
      </p:gr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5" name="Shape 5665"/>
        <p:cNvGrpSpPr/>
        <p:nvPr/>
      </p:nvGrpSpPr>
      <p:grpSpPr>
        <a:xfrm>
          <a:off x="0" y="0"/>
          <a:ext cx="0" cy="0"/>
          <a:chOff x="0" y="0"/>
          <a:chExt cx="0" cy="0"/>
        </a:xfrm>
      </p:grpSpPr>
      <p:sp>
        <p:nvSpPr>
          <p:cNvPr id="5666" name="Google Shape;5666;p33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667" name="Google Shape;5667;p339"/>
          <p:cNvSpPr txBox="1"/>
          <p:nvPr/>
        </p:nvSpPr>
        <p:spPr>
          <a:xfrm>
            <a:off x="3214500" y="1658925"/>
            <a:ext cx="4422300" cy="122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4200">
                <a:latin typeface="Overpass"/>
                <a:ea typeface="Overpass"/>
                <a:cs typeface="Overpass"/>
                <a:sym typeface="Overpass"/>
              </a:rPr>
              <a:t>DEPLOY YOUR SOURCE CODE</a:t>
            </a:r>
            <a:endParaRPr b="1" sz="4200">
              <a:latin typeface="Overpass"/>
              <a:ea typeface="Overpass"/>
              <a:cs typeface="Overpass"/>
              <a:sym typeface="Overpass"/>
            </a:endParaRPr>
          </a:p>
        </p:txBody>
      </p:sp>
      <p:sp>
        <p:nvSpPr>
          <p:cNvPr id="5668" name="Google Shape;5668;p339"/>
          <p:cNvSpPr/>
          <p:nvPr/>
        </p:nvSpPr>
        <p:spPr>
          <a:xfrm>
            <a:off x="1583400" y="1692825"/>
            <a:ext cx="1379400" cy="13794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669" name="Google Shape;5669;p339"/>
          <p:cNvPicPr preferRelativeResize="0"/>
          <p:nvPr/>
        </p:nvPicPr>
        <p:blipFill>
          <a:blip r:embed="rId3">
            <a:alphaModFix/>
          </a:blip>
          <a:stretch>
            <a:fillRect/>
          </a:stretch>
        </p:blipFill>
        <p:spPr>
          <a:xfrm>
            <a:off x="1765396" y="2079364"/>
            <a:ext cx="1015214" cy="606128"/>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3" name="Shape 5673"/>
        <p:cNvGrpSpPr/>
        <p:nvPr/>
      </p:nvGrpSpPr>
      <p:grpSpPr>
        <a:xfrm>
          <a:off x="0" y="0"/>
          <a:ext cx="0" cy="0"/>
          <a:chOff x="0" y="0"/>
          <a:chExt cx="0" cy="0"/>
        </a:xfrm>
      </p:grpSpPr>
      <p:sp>
        <p:nvSpPr>
          <p:cNvPr id="5674" name="Google Shape;5674;p34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675" name="Google Shape;5675;p34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SOURCE CODE WITH SOURCE-TO-IMAGE (S2I)</a:t>
            </a:r>
            <a:endParaRPr/>
          </a:p>
        </p:txBody>
      </p:sp>
      <p:pic>
        <p:nvPicPr>
          <p:cNvPr descr="Icon_RH_People_Adult-VNeck_RGB_Flat.png" id="5676" name="Google Shape;5676;p340"/>
          <p:cNvPicPr preferRelativeResize="0"/>
          <p:nvPr/>
        </p:nvPicPr>
        <p:blipFill>
          <a:blip r:embed="rId3">
            <a:alphaModFix/>
          </a:blip>
          <a:stretch>
            <a:fillRect/>
          </a:stretch>
        </p:blipFill>
        <p:spPr>
          <a:xfrm>
            <a:off x="7050725" y="1475375"/>
            <a:ext cx="373650" cy="577477"/>
          </a:xfrm>
          <a:prstGeom prst="rect">
            <a:avLst/>
          </a:prstGeom>
          <a:noFill/>
          <a:ln>
            <a:noFill/>
          </a:ln>
        </p:spPr>
      </p:pic>
      <p:pic>
        <p:nvPicPr>
          <p:cNvPr descr="Icon_RH_Hardware_Storage-A-Single_RGB_Flat.png" id="5677" name="Google Shape;5677;p340"/>
          <p:cNvPicPr preferRelativeResize="0"/>
          <p:nvPr/>
        </p:nvPicPr>
        <p:blipFill>
          <a:blip r:embed="rId4">
            <a:alphaModFix/>
          </a:blip>
          <a:stretch>
            <a:fillRect/>
          </a:stretch>
        </p:blipFill>
        <p:spPr>
          <a:xfrm>
            <a:off x="4443077" y="1591625"/>
            <a:ext cx="651375" cy="344978"/>
          </a:xfrm>
          <a:prstGeom prst="rect">
            <a:avLst/>
          </a:prstGeom>
          <a:noFill/>
          <a:ln>
            <a:noFill/>
          </a:ln>
        </p:spPr>
      </p:pic>
      <p:pic>
        <p:nvPicPr>
          <p:cNvPr descr="Icon_RH_People_Adult-VNeck_RGB_Flat.png" id="5678" name="Google Shape;5678;p340"/>
          <p:cNvPicPr preferRelativeResize="0"/>
          <p:nvPr/>
        </p:nvPicPr>
        <p:blipFill>
          <a:blip r:embed="rId3">
            <a:alphaModFix/>
          </a:blip>
          <a:stretch>
            <a:fillRect/>
          </a:stretch>
        </p:blipFill>
        <p:spPr>
          <a:xfrm>
            <a:off x="7050719" y="3890277"/>
            <a:ext cx="373661" cy="577505"/>
          </a:xfrm>
          <a:prstGeom prst="rect">
            <a:avLst/>
          </a:prstGeom>
          <a:noFill/>
          <a:ln>
            <a:noFill/>
          </a:ln>
        </p:spPr>
      </p:pic>
      <p:pic>
        <p:nvPicPr>
          <p:cNvPr descr="Icon_RH_Object_Gear-Group_RGB_Flat.png" id="5679" name="Google Shape;5679;p340"/>
          <p:cNvPicPr preferRelativeResize="0"/>
          <p:nvPr/>
        </p:nvPicPr>
        <p:blipFill>
          <a:blip r:embed="rId5">
            <a:alphaModFix/>
          </a:blip>
          <a:stretch>
            <a:fillRect/>
          </a:stretch>
        </p:blipFill>
        <p:spPr>
          <a:xfrm>
            <a:off x="4494425" y="2659512"/>
            <a:ext cx="548700" cy="592048"/>
          </a:xfrm>
          <a:prstGeom prst="rect">
            <a:avLst/>
          </a:prstGeom>
          <a:noFill/>
          <a:ln>
            <a:noFill/>
          </a:ln>
        </p:spPr>
      </p:pic>
      <p:pic>
        <p:nvPicPr>
          <p:cNvPr id="5680" name="Google Shape;5680;p340"/>
          <p:cNvPicPr preferRelativeResize="0"/>
          <p:nvPr/>
        </p:nvPicPr>
        <p:blipFill>
          <a:blip r:embed="rId6">
            <a:alphaModFix/>
          </a:blip>
          <a:stretch>
            <a:fillRect/>
          </a:stretch>
        </p:blipFill>
        <p:spPr>
          <a:xfrm>
            <a:off x="6946513" y="2724700"/>
            <a:ext cx="582075" cy="461644"/>
          </a:xfrm>
          <a:prstGeom prst="rect">
            <a:avLst/>
          </a:prstGeom>
          <a:noFill/>
          <a:ln>
            <a:noFill/>
          </a:ln>
        </p:spPr>
      </p:pic>
      <p:pic>
        <p:nvPicPr>
          <p:cNvPr descr="Icon_RH_Software_Container-App_RGB_Flat.png" id="5681" name="Google Shape;5681;p340"/>
          <p:cNvPicPr preferRelativeResize="0"/>
          <p:nvPr/>
        </p:nvPicPr>
        <p:blipFill>
          <a:blip r:embed="rId7">
            <a:alphaModFix/>
          </a:blip>
          <a:stretch>
            <a:fillRect/>
          </a:stretch>
        </p:blipFill>
        <p:spPr>
          <a:xfrm>
            <a:off x="4506938" y="3919238"/>
            <a:ext cx="523691" cy="519575"/>
          </a:xfrm>
          <a:prstGeom prst="rect">
            <a:avLst/>
          </a:prstGeom>
          <a:noFill/>
          <a:ln>
            <a:noFill/>
          </a:ln>
        </p:spPr>
      </p:pic>
      <p:cxnSp>
        <p:nvCxnSpPr>
          <p:cNvPr id="5682" name="Google Shape;5682;p340"/>
          <p:cNvCxnSpPr>
            <a:stCxn id="5676" idx="1"/>
            <a:endCxn id="5677" idx="3"/>
          </p:cNvCxnSpPr>
          <p:nvPr/>
        </p:nvCxnSpPr>
        <p:spPr>
          <a:xfrm rot="10800000">
            <a:off x="5094425" y="1764114"/>
            <a:ext cx="1956300" cy="0"/>
          </a:xfrm>
          <a:prstGeom prst="straightConnector1">
            <a:avLst/>
          </a:prstGeom>
          <a:noFill/>
          <a:ln cap="flat" cmpd="sng" w="9525">
            <a:solidFill>
              <a:srgbClr val="666666"/>
            </a:solidFill>
            <a:prstDash val="solid"/>
            <a:round/>
            <a:headEnd len="med" w="med" type="none"/>
            <a:tailEnd len="med" w="med" type="triangle"/>
          </a:ln>
        </p:spPr>
      </p:cxnSp>
      <p:cxnSp>
        <p:nvCxnSpPr>
          <p:cNvPr id="5683" name="Google Shape;5683;p340"/>
          <p:cNvCxnSpPr>
            <a:stCxn id="5677" idx="2"/>
            <a:endCxn id="5679" idx="0"/>
          </p:cNvCxnSpPr>
          <p:nvPr/>
        </p:nvCxnSpPr>
        <p:spPr>
          <a:xfrm>
            <a:off x="4768765" y="1936602"/>
            <a:ext cx="0" cy="723000"/>
          </a:xfrm>
          <a:prstGeom prst="straightConnector1">
            <a:avLst/>
          </a:prstGeom>
          <a:noFill/>
          <a:ln cap="flat" cmpd="sng" w="9525">
            <a:solidFill>
              <a:srgbClr val="666666"/>
            </a:solidFill>
            <a:prstDash val="solid"/>
            <a:round/>
            <a:headEnd len="med" w="med" type="none"/>
            <a:tailEnd len="med" w="med" type="triangle"/>
          </a:ln>
        </p:spPr>
      </p:cxnSp>
      <p:cxnSp>
        <p:nvCxnSpPr>
          <p:cNvPr id="5684" name="Google Shape;5684;p340"/>
          <p:cNvCxnSpPr>
            <a:stCxn id="5679" idx="2"/>
            <a:endCxn id="5681" idx="0"/>
          </p:cNvCxnSpPr>
          <p:nvPr/>
        </p:nvCxnSpPr>
        <p:spPr>
          <a:xfrm>
            <a:off x="4768775" y="3251560"/>
            <a:ext cx="0" cy="667800"/>
          </a:xfrm>
          <a:prstGeom prst="straightConnector1">
            <a:avLst/>
          </a:prstGeom>
          <a:noFill/>
          <a:ln cap="flat" cmpd="sng" w="9525">
            <a:solidFill>
              <a:srgbClr val="666666"/>
            </a:solidFill>
            <a:prstDash val="solid"/>
            <a:round/>
            <a:headEnd len="med" w="med" type="none"/>
            <a:tailEnd len="med" w="med" type="triangle"/>
          </a:ln>
        </p:spPr>
      </p:cxnSp>
      <p:cxnSp>
        <p:nvCxnSpPr>
          <p:cNvPr id="5685" name="Google Shape;5685;p340"/>
          <p:cNvCxnSpPr>
            <a:stCxn id="5680" idx="1"/>
            <a:endCxn id="5686" idx="3"/>
          </p:cNvCxnSpPr>
          <p:nvPr/>
        </p:nvCxnSpPr>
        <p:spPr>
          <a:xfrm rot="10800000">
            <a:off x="6293713" y="2955522"/>
            <a:ext cx="652800" cy="0"/>
          </a:xfrm>
          <a:prstGeom prst="straightConnector1">
            <a:avLst/>
          </a:prstGeom>
          <a:noFill/>
          <a:ln cap="flat" cmpd="sng" w="9525">
            <a:solidFill>
              <a:srgbClr val="666666"/>
            </a:solidFill>
            <a:prstDash val="solid"/>
            <a:round/>
            <a:headEnd len="med" w="med" type="none"/>
            <a:tailEnd len="med" w="med" type="triangle"/>
          </a:ln>
        </p:spPr>
      </p:cxnSp>
      <p:cxnSp>
        <p:nvCxnSpPr>
          <p:cNvPr id="5687" name="Google Shape;5687;p340"/>
          <p:cNvCxnSpPr>
            <a:endCxn id="5679" idx="3"/>
          </p:cNvCxnSpPr>
          <p:nvPr/>
        </p:nvCxnSpPr>
        <p:spPr>
          <a:xfrm flipH="1">
            <a:off x="5043124" y="2954636"/>
            <a:ext cx="655500" cy="900"/>
          </a:xfrm>
          <a:prstGeom prst="straightConnector1">
            <a:avLst/>
          </a:prstGeom>
          <a:noFill/>
          <a:ln cap="flat" cmpd="sng" w="9525">
            <a:solidFill>
              <a:srgbClr val="666666"/>
            </a:solidFill>
            <a:prstDash val="solid"/>
            <a:round/>
            <a:headEnd len="med" w="med" type="none"/>
            <a:tailEnd len="med" w="med" type="triangle"/>
          </a:ln>
        </p:spPr>
      </p:cxnSp>
      <p:cxnSp>
        <p:nvCxnSpPr>
          <p:cNvPr id="5688" name="Google Shape;5688;p340"/>
          <p:cNvCxnSpPr>
            <a:stCxn id="5678" idx="1"/>
            <a:endCxn id="5681" idx="3"/>
          </p:cNvCxnSpPr>
          <p:nvPr/>
        </p:nvCxnSpPr>
        <p:spPr>
          <a:xfrm rot="10800000">
            <a:off x="5030519" y="41790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5689" name="Google Shape;5689;p340"/>
          <p:cNvSpPr txBox="1"/>
          <p:nvPr/>
        </p:nvSpPr>
        <p:spPr>
          <a:xfrm>
            <a:off x="5792204" y="1545320"/>
            <a:ext cx="479100" cy="227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code</a:t>
            </a:r>
            <a:endParaRPr sz="1000">
              <a:latin typeface="Proxima Nova"/>
              <a:ea typeface="Proxima Nova"/>
              <a:cs typeface="Proxima Nova"/>
              <a:sym typeface="Proxima Nova"/>
            </a:endParaRPr>
          </a:p>
        </p:txBody>
      </p:sp>
      <p:sp>
        <p:nvSpPr>
          <p:cNvPr id="5690" name="Google Shape;5690;p340"/>
          <p:cNvSpPr txBox="1"/>
          <p:nvPr/>
        </p:nvSpPr>
        <p:spPr>
          <a:xfrm>
            <a:off x="3499718" y="16588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Git Repository</a:t>
            </a:r>
            <a:endParaRPr sz="1000">
              <a:latin typeface="Proxima Nova"/>
              <a:ea typeface="Proxima Nova"/>
              <a:cs typeface="Proxima Nova"/>
              <a:sym typeface="Proxima Nova"/>
            </a:endParaRPr>
          </a:p>
        </p:txBody>
      </p:sp>
      <p:sp>
        <p:nvSpPr>
          <p:cNvPr id="5691" name="Google Shape;5691;p340"/>
          <p:cNvSpPr txBox="1"/>
          <p:nvPr/>
        </p:nvSpPr>
        <p:spPr>
          <a:xfrm>
            <a:off x="3337924" y="28018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5692" name="Google Shape;5692;p340"/>
          <p:cNvSpPr txBox="1"/>
          <p:nvPr/>
        </p:nvSpPr>
        <p:spPr>
          <a:xfrm>
            <a:off x="5727554" y="39620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5693" name="Google Shape;5693;p340"/>
          <p:cNvSpPr txBox="1"/>
          <p:nvPr/>
        </p:nvSpPr>
        <p:spPr>
          <a:xfrm>
            <a:off x="1235350" y="1520600"/>
            <a:ext cx="1433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CODE</a:t>
            </a:r>
            <a:endParaRPr b="1" sz="2400">
              <a:latin typeface="Proxima Nova"/>
              <a:ea typeface="Proxima Nova"/>
              <a:cs typeface="Proxima Nova"/>
              <a:sym typeface="Proxima Nova"/>
            </a:endParaRPr>
          </a:p>
        </p:txBody>
      </p:sp>
      <p:sp>
        <p:nvSpPr>
          <p:cNvPr id="5694" name="Google Shape;5694;p340"/>
          <p:cNvSpPr txBox="1"/>
          <p:nvPr/>
        </p:nvSpPr>
        <p:spPr>
          <a:xfrm>
            <a:off x="1235350" y="2701700"/>
            <a:ext cx="1433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a:t>
            </a:r>
            <a:endParaRPr b="1" sz="2400">
              <a:latin typeface="Proxima Nova"/>
              <a:ea typeface="Proxima Nova"/>
              <a:cs typeface="Proxima Nova"/>
              <a:sym typeface="Proxima Nova"/>
            </a:endParaRPr>
          </a:p>
        </p:txBody>
      </p:sp>
      <p:sp>
        <p:nvSpPr>
          <p:cNvPr id="5695" name="Google Shape;5695;p340"/>
          <p:cNvSpPr txBox="1"/>
          <p:nvPr/>
        </p:nvSpPr>
        <p:spPr>
          <a:xfrm>
            <a:off x="1235350" y="3882800"/>
            <a:ext cx="1433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p:txBody>
      </p:sp>
      <p:sp>
        <p:nvSpPr>
          <p:cNvPr id="5696" name="Google Shape;5696;p340"/>
          <p:cNvSpPr txBox="1"/>
          <p:nvPr/>
        </p:nvSpPr>
        <p:spPr>
          <a:xfrm>
            <a:off x="55713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Container Image</a:t>
            </a:r>
            <a:endParaRPr sz="1000">
              <a:latin typeface="Proxima Nova"/>
              <a:ea typeface="Proxima Nova"/>
              <a:cs typeface="Proxima Nova"/>
              <a:sym typeface="Proxima Nova"/>
            </a:endParaRPr>
          </a:p>
        </p:txBody>
      </p:sp>
      <p:sp>
        <p:nvSpPr>
          <p:cNvPr id="5697" name="Google Shape;5697;p340"/>
          <p:cNvSpPr txBox="1"/>
          <p:nvPr/>
        </p:nvSpPr>
        <p:spPr>
          <a:xfrm>
            <a:off x="67905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5698" name="Google Shape;5698;p340"/>
          <p:cNvSpPr txBox="1"/>
          <p:nvPr/>
        </p:nvSpPr>
        <p:spPr>
          <a:xfrm rot="-5400000">
            <a:off x="7190225" y="3588094"/>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OPS</a:t>
            </a:r>
            <a:endParaRPr sz="1200">
              <a:solidFill>
                <a:srgbClr val="FFFFFF"/>
              </a:solidFill>
              <a:latin typeface="Proxima Nova"/>
              <a:ea typeface="Proxima Nova"/>
              <a:cs typeface="Proxima Nova"/>
              <a:sym typeface="Proxima Nova"/>
            </a:endParaRPr>
          </a:p>
        </p:txBody>
      </p:sp>
      <p:sp>
        <p:nvSpPr>
          <p:cNvPr id="5699" name="Google Shape;5699;p340"/>
          <p:cNvSpPr txBox="1"/>
          <p:nvPr/>
        </p:nvSpPr>
        <p:spPr>
          <a:xfrm rot="-5400000">
            <a:off x="7190225" y="1935038"/>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DEV</a:t>
            </a:r>
            <a:endParaRPr sz="1200">
              <a:solidFill>
                <a:srgbClr val="FFFFFF"/>
              </a:solidFill>
              <a:latin typeface="Proxima Nova"/>
              <a:ea typeface="Proxima Nova"/>
              <a:cs typeface="Proxima Nova"/>
              <a:sym typeface="Proxima Nova"/>
            </a:endParaRPr>
          </a:p>
        </p:txBody>
      </p:sp>
      <p:sp>
        <p:nvSpPr>
          <p:cNvPr id="5700" name="Google Shape;5700;p340"/>
          <p:cNvSpPr txBox="1"/>
          <p:nvPr/>
        </p:nvSpPr>
        <p:spPr>
          <a:xfrm>
            <a:off x="3499718" y="40366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pic>
        <p:nvPicPr>
          <p:cNvPr descr="Icon_RH_Software_Container-App_RGB_Flat.png" id="5701" name="Google Shape;5701;p340"/>
          <p:cNvPicPr preferRelativeResize="0"/>
          <p:nvPr/>
        </p:nvPicPr>
        <p:blipFill rotWithShape="1">
          <a:blip r:embed="rId7">
            <a:alphaModFix/>
          </a:blip>
          <a:srcRect b="8584" l="8944" r="10837" t="11191"/>
          <a:stretch/>
        </p:blipFill>
        <p:spPr>
          <a:xfrm>
            <a:off x="5690625" y="2657234"/>
            <a:ext cx="608400" cy="603637"/>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5" name="Shape 5705"/>
        <p:cNvGrpSpPr/>
        <p:nvPr/>
      </p:nvGrpSpPr>
      <p:grpSpPr>
        <a:xfrm>
          <a:off x="0" y="0"/>
          <a:ext cx="0" cy="0"/>
          <a:chOff x="0" y="0"/>
          <a:chExt cx="0" cy="0"/>
        </a:xfrm>
      </p:grpSpPr>
      <p:sp>
        <p:nvSpPr>
          <p:cNvPr id="5706" name="Google Shape;5706;p341"/>
          <p:cNvSpPr txBox="1"/>
          <p:nvPr/>
        </p:nvSpPr>
        <p:spPr>
          <a:xfrm>
            <a:off x="826000" y="2280700"/>
            <a:ext cx="2472900" cy="166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latin typeface="Proxima Nova"/>
                <a:ea typeface="Proxima Nova"/>
                <a:cs typeface="Proxima Nova"/>
                <a:sym typeface="Proxima Nova"/>
              </a:rPr>
              <a:t>Developers write code using existing development tools such as Maven, NPM, Bower, PIP, Dockerfile and Git and then access the OpenShift Web, CLI or IDE to create an app from the code</a:t>
            </a:r>
            <a:endParaRPr>
              <a:latin typeface="Proxima Nova"/>
              <a:ea typeface="Proxima Nova"/>
              <a:cs typeface="Proxima Nova"/>
              <a:sym typeface="Proxima Nova"/>
            </a:endParaRPr>
          </a:p>
        </p:txBody>
      </p:sp>
      <p:sp>
        <p:nvSpPr>
          <p:cNvPr id="5707" name="Google Shape;5707;p34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08" name="Google Shape;5708;p34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SOURCE CODE WITH SOURCE-TO-IMAGE (S2I)</a:t>
            </a:r>
            <a:endParaRPr/>
          </a:p>
        </p:txBody>
      </p:sp>
      <p:pic>
        <p:nvPicPr>
          <p:cNvPr descr="Icon_RH_People_Adult-VNeck_RGB_Flat.png" id="5709" name="Google Shape;5709;p341"/>
          <p:cNvPicPr preferRelativeResize="0"/>
          <p:nvPr/>
        </p:nvPicPr>
        <p:blipFill>
          <a:blip r:embed="rId3">
            <a:alphaModFix/>
          </a:blip>
          <a:stretch>
            <a:fillRect/>
          </a:stretch>
        </p:blipFill>
        <p:spPr>
          <a:xfrm>
            <a:off x="7050725" y="1475375"/>
            <a:ext cx="373650" cy="577477"/>
          </a:xfrm>
          <a:prstGeom prst="rect">
            <a:avLst/>
          </a:prstGeom>
          <a:noFill/>
          <a:ln>
            <a:noFill/>
          </a:ln>
        </p:spPr>
      </p:pic>
      <p:pic>
        <p:nvPicPr>
          <p:cNvPr descr="Icon_RH_Hardware_Storage-A-Single_RGB_Flat.png" id="5710" name="Google Shape;5710;p341"/>
          <p:cNvPicPr preferRelativeResize="0"/>
          <p:nvPr/>
        </p:nvPicPr>
        <p:blipFill>
          <a:blip r:embed="rId4">
            <a:alphaModFix/>
          </a:blip>
          <a:stretch>
            <a:fillRect/>
          </a:stretch>
        </p:blipFill>
        <p:spPr>
          <a:xfrm>
            <a:off x="4443077" y="1591625"/>
            <a:ext cx="651375" cy="344978"/>
          </a:xfrm>
          <a:prstGeom prst="rect">
            <a:avLst/>
          </a:prstGeom>
          <a:noFill/>
          <a:ln>
            <a:noFill/>
          </a:ln>
        </p:spPr>
      </p:pic>
      <p:cxnSp>
        <p:nvCxnSpPr>
          <p:cNvPr id="5711" name="Google Shape;5711;p341"/>
          <p:cNvCxnSpPr>
            <a:stCxn id="5709" idx="1"/>
            <a:endCxn id="5710" idx="3"/>
          </p:cNvCxnSpPr>
          <p:nvPr/>
        </p:nvCxnSpPr>
        <p:spPr>
          <a:xfrm rot="10800000">
            <a:off x="5094425" y="1764114"/>
            <a:ext cx="1956300" cy="0"/>
          </a:xfrm>
          <a:prstGeom prst="straightConnector1">
            <a:avLst/>
          </a:prstGeom>
          <a:noFill/>
          <a:ln cap="flat" cmpd="sng" w="9525">
            <a:solidFill>
              <a:srgbClr val="666666"/>
            </a:solidFill>
            <a:prstDash val="solid"/>
            <a:round/>
            <a:headEnd len="med" w="med" type="none"/>
            <a:tailEnd len="med" w="med" type="triangle"/>
          </a:ln>
        </p:spPr>
      </p:cxnSp>
      <p:sp>
        <p:nvSpPr>
          <p:cNvPr id="5712" name="Google Shape;5712;p341"/>
          <p:cNvSpPr txBox="1"/>
          <p:nvPr/>
        </p:nvSpPr>
        <p:spPr>
          <a:xfrm>
            <a:off x="5792204" y="1545320"/>
            <a:ext cx="479100" cy="227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code</a:t>
            </a:r>
            <a:endParaRPr sz="1000">
              <a:latin typeface="Proxima Nova"/>
              <a:ea typeface="Proxima Nova"/>
              <a:cs typeface="Proxima Nova"/>
              <a:sym typeface="Proxima Nova"/>
            </a:endParaRPr>
          </a:p>
        </p:txBody>
      </p:sp>
      <p:sp>
        <p:nvSpPr>
          <p:cNvPr id="5713" name="Google Shape;5713;p341"/>
          <p:cNvSpPr txBox="1"/>
          <p:nvPr/>
        </p:nvSpPr>
        <p:spPr>
          <a:xfrm>
            <a:off x="3499718" y="16588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Git Repository</a:t>
            </a:r>
            <a:endParaRPr sz="1000">
              <a:latin typeface="Proxima Nova"/>
              <a:ea typeface="Proxima Nova"/>
              <a:cs typeface="Proxima Nova"/>
              <a:sym typeface="Proxima Nova"/>
            </a:endParaRPr>
          </a:p>
        </p:txBody>
      </p:sp>
      <p:sp>
        <p:nvSpPr>
          <p:cNvPr id="5714" name="Google Shape;5714;p341"/>
          <p:cNvSpPr txBox="1"/>
          <p:nvPr/>
        </p:nvSpPr>
        <p:spPr>
          <a:xfrm>
            <a:off x="767125" y="1826788"/>
            <a:ext cx="1305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CODE</a:t>
            </a:r>
            <a:endParaRPr b="1" sz="3000">
              <a:latin typeface="Proxima Nova"/>
              <a:ea typeface="Proxima Nova"/>
              <a:cs typeface="Proxima Nova"/>
              <a:sym typeface="Proxima Nova"/>
            </a:endParaRPr>
          </a:p>
        </p:txBody>
      </p:sp>
      <p:sp>
        <p:nvSpPr>
          <p:cNvPr id="5715" name="Google Shape;5715;p341"/>
          <p:cNvSpPr txBox="1"/>
          <p:nvPr/>
        </p:nvSpPr>
        <p:spPr>
          <a:xfrm rot="-5400000">
            <a:off x="7190225" y="1935038"/>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DEV</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9" name="Shape 5719"/>
        <p:cNvGrpSpPr/>
        <p:nvPr/>
      </p:nvGrpSpPr>
      <p:grpSpPr>
        <a:xfrm>
          <a:off x="0" y="0"/>
          <a:ext cx="0" cy="0"/>
          <a:chOff x="0" y="0"/>
          <a:chExt cx="0" cy="0"/>
        </a:xfrm>
      </p:grpSpPr>
      <p:sp>
        <p:nvSpPr>
          <p:cNvPr id="5720" name="Google Shape;5720;p342"/>
          <p:cNvSpPr txBox="1"/>
          <p:nvPr/>
        </p:nvSpPr>
        <p:spPr>
          <a:xfrm>
            <a:off x="814805" y="2280701"/>
            <a:ext cx="2385000" cy="187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Proxima Nova"/>
                <a:ea typeface="Proxima Nova"/>
                <a:cs typeface="Proxima Nova"/>
                <a:sym typeface="Proxima Nova"/>
              </a:rPr>
              <a:t>S2I combines source code with a builder image (language and application runtimes) and stores the resulting application image in the image registry </a:t>
            </a:r>
            <a:endParaRPr>
              <a:latin typeface="Proxima Nova"/>
              <a:ea typeface="Proxima Nova"/>
              <a:cs typeface="Proxima Nova"/>
              <a:sym typeface="Proxima Nova"/>
            </a:endParaRPr>
          </a:p>
        </p:txBody>
      </p:sp>
      <p:sp>
        <p:nvSpPr>
          <p:cNvPr id="5721" name="Google Shape;5721;p34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22" name="Google Shape;5722;p34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SOURCE CODE WITH SOURCE-TO-IMAGE (S2I)</a:t>
            </a:r>
            <a:endParaRPr/>
          </a:p>
        </p:txBody>
      </p:sp>
      <p:pic>
        <p:nvPicPr>
          <p:cNvPr descr="Icon_RH_People_Adult-VNeck_RGB_Flat.png" id="5723" name="Google Shape;5723;p342"/>
          <p:cNvPicPr preferRelativeResize="0"/>
          <p:nvPr/>
        </p:nvPicPr>
        <p:blipFill>
          <a:blip r:embed="rId3">
            <a:alphaModFix/>
          </a:blip>
          <a:stretch>
            <a:fillRect/>
          </a:stretch>
        </p:blipFill>
        <p:spPr>
          <a:xfrm>
            <a:off x="7050725" y="1475375"/>
            <a:ext cx="373650" cy="577477"/>
          </a:xfrm>
          <a:prstGeom prst="rect">
            <a:avLst/>
          </a:prstGeom>
          <a:noFill/>
          <a:ln>
            <a:noFill/>
          </a:ln>
        </p:spPr>
      </p:pic>
      <p:pic>
        <p:nvPicPr>
          <p:cNvPr descr="Icon_RH_Hardware_Storage-A-Single_RGB_Flat.png" id="5724" name="Google Shape;5724;p342"/>
          <p:cNvPicPr preferRelativeResize="0"/>
          <p:nvPr/>
        </p:nvPicPr>
        <p:blipFill>
          <a:blip r:embed="rId4">
            <a:alphaModFix/>
          </a:blip>
          <a:stretch>
            <a:fillRect/>
          </a:stretch>
        </p:blipFill>
        <p:spPr>
          <a:xfrm>
            <a:off x="4443077" y="1591625"/>
            <a:ext cx="651375" cy="344978"/>
          </a:xfrm>
          <a:prstGeom prst="rect">
            <a:avLst/>
          </a:prstGeom>
          <a:noFill/>
          <a:ln>
            <a:noFill/>
          </a:ln>
        </p:spPr>
      </p:pic>
      <p:pic>
        <p:nvPicPr>
          <p:cNvPr descr="Icon_RH_Object_Gear-Group_RGB_Flat.png" id="5725" name="Google Shape;5725;p342"/>
          <p:cNvPicPr preferRelativeResize="0"/>
          <p:nvPr/>
        </p:nvPicPr>
        <p:blipFill>
          <a:blip r:embed="rId5">
            <a:alphaModFix/>
          </a:blip>
          <a:stretch>
            <a:fillRect/>
          </a:stretch>
        </p:blipFill>
        <p:spPr>
          <a:xfrm>
            <a:off x="4494425" y="2659512"/>
            <a:ext cx="548700" cy="592048"/>
          </a:xfrm>
          <a:prstGeom prst="rect">
            <a:avLst/>
          </a:prstGeom>
          <a:noFill/>
          <a:ln>
            <a:noFill/>
          </a:ln>
        </p:spPr>
      </p:pic>
      <p:pic>
        <p:nvPicPr>
          <p:cNvPr id="5726" name="Google Shape;5726;p342"/>
          <p:cNvPicPr preferRelativeResize="0"/>
          <p:nvPr/>
        </p:nvPicPr>
        <p:blipFill>
          <a:blip r:embed="rId6">
            <a:alphaModFix/>
          </a:blip>
          <a:stretch>
            <a:fillRect/>
          </a:stretch>
        </p:blipFill>
        <p:spPr>
          <a:xfrm>
            <a:off x="6946513" y="2724700"/>
            <a:ext cx="582075" cy="461644"/>
          </a:xfrm>
          <a:prstGeom prst="rect">
            <a:avLst/>
          </a:prstGeom>
          <a:noFill/>
          <a:ln>
            <a:noFill/>
          </a:ln>
        </p:spPr>
      </p:pic>
      <p:cxnSp>
        <p:nvCxnSpPr>
          <p:cNvPr id="5727" name="Google Shape;5727;p342"/>
          <p:cNvCxnSpPr>
            <a:stCxn id="5723" idx="1"/>
            <a:endCxn id="5724" idx="3"/>
          </p:cNvCxnSpPr>
          <p:nvPr/>
        </p:nvCxnSpPr>
        <p:spPr>
          <a:xfrm rot="10800000">
            <a:off x="5094425" y="1764114"/>
            <a:ext cx="1956300" cy="0"/>
          </a:xfrm>
          <a:prstGeom prst="straightConnector1">
            <a:avLst/>
          </a:prstGeom>
          <a:noFill/>
          <a:ln cap="flat" cmpd="sng" w="9525">
            <a:solidFill>
              <a:srgbClr val="666666"/>
            </a:solidFill>
            <a:prstDash val="solid"/>
            <a:round/>
            <a:headEnd len="med" w="med" type="none"/>
            <a:tailEnd len="med" w="med" type="triangle"/>
          </a:ln>
        </p:spPr>
      </p:cxnSp>
      <p:cxnSp>
        <p:nvCxnSpPr>
          <p:cNvPr id="5728" name="Google Shape;5728;p342"/>
          <p:cNvCxnSpPr>
            <a:stCxn id="5724" idx="2"/>
            <a:endCxn id="5725" idx="0"/>
          </p:cNvCxnSpPr>
          <p:nvPr/>
        </p:nvCxnSpPr>
        <p:spPr>
          <a:xfrm>
            <a:off x="4768765" y="1936602"/>
            <a:ext cx="0" cy="723000"/>
          </a:xfrm>
          <a:prstGeom prst="straightConnector1">
            <a:avLst/>
          </a:prstGeom>
          <a:noFill/>
          <a:ln cap="flat" cmpd="sng" w="9525">
            <a:solidFill>
              <a:srgbClr val="666666"/>
            </a:solidFill>
            <a:prstDash val="solid"/>
            <a:round/>
            <a:headEnd len="med" w="med" type="none"/>
            <a:tailEnd len="med" w="med" type="triangle"/>
          </a:ln>
        </p:spPr>
      </p:cxnSp>
      <p:cxnSp>
        <p:nvCxnSpPr>
          <p:cNvPr id="5729" name="Google Shape;5729;p342"/>
          <p:cNvCxnSpPr>
            <a:stCxn id="5726" idx="1"/>
            <a:endCxn id="5730" idx="3"/>
          </p:cNvCxnSpPr>
          <p:nvPr/>
        </p:nvCxnSpPr>
        <p:spPr>
          <a:xfrm rot="10800000">
            <a:off x="6293713" y="2955522"/>
            <a:ext cx="652800" cy="0"/>
          </a:xfrm>
          <a:prstGeom prst="straightConnector1">
            <a:avLst/>
          </a:prstGeom>
          <a:noFill/>
          <a:ln cap="flat" cmpd="sng" w="9525">
            <a:solidFill>
              <a:srgbClr val="666666"/>
            </a:solidFill>
            <a:prstDash val="solid"/>
            <a:round/>
            <a:headEnd len="med" w="med" type="none"/>
            <a:tailEnd len="med" w="med" type="triangle"/>
          </a:ln>
        </p:spPr>
      </p:cxnSp>
      <p:sp>
        <p:nvSpPr>
          <p:cNvPr id="5731" name="Google Shape;5731;p342"/>
          <p:cNvSpPr txBox="1"/>
          <p:nvPr/>
        </p:nvSpPr>
        <p:spPr>
          <a:xfrm>
            <a:off x="5792204" y="1545320"/>
            <a:ext cx="479100" cy="227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code</a:t>
            </a:r>
            <a:endParaRPr sz="1000">
              <a:latin typeface="Proxima Nova"/>
              <a:ea typeface="Proxima Nova"/>
              <a:cs typeface="Proxima Nova"/>
              <a:sym typeface="Proxima Nova"/>
            </a:endParaRPr>
          </a:p>
        </p:txBody>
      </p:sp>
      <p:sp>
        <p:nvSpPr>
          <p:cNvPr id="5732" name="Google Shape;5732;p342"/>
          <p:cNvSpPr txBox="1"/>
          <p:nvPr/>
        </p:nvSpPr>
        <p:spPr>
          <a:xfrm>
            <a:off x="3499718" y="16588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Git Repository</a:t>
            </a:r>
            <a:endParaRPr sz="1000">
              <a:latin typeface="Proxima Nova"/>
              <a:ea typeface="Proxima Nova"/>
              <a:cs typeface="Proxima Nova"/>
              <a:sym typeface="Proxima Nova"/>
            </a:endParaRPr>
          </a:p>
        </p:txBody>
      </p:sp>
      <p:sp>
        <p:nvSpPr>
          <p:cNvPr id="5733" name="Google Shape;5733;p342"/>
          <p:cNvSpPr txBox="1"/>
          <p:nvPr/>
        </p:nvSpPr>
        <p:spPr>
          <a:xfrm>
            <a:off x="3337924" y="28018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5734" name="Google Shape;5734;p342"/>
          <p:cNvSpPr txBox="1"/>
          <p:nvPr/>
        </p:nvSpPr>
        <p:spPr>
          <a:xfrm>
            <a:off x="55713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Container Image</a:t>
            </a:r>
            <a:endParaRPr sz="1000">
              <a:latin typeface="Proxima Nova"/>
              <a:ea typeface="Proxima Nova"/>
              <a:cs typeface="Proxima Nova"/>
              <a:sym typeface="Proxima Nova"/>
            </a:endParaRPr>
          </a:p>
        </p:txBody>
      </p:sp>
      <p:sp>
        <p:nvSpPr>
          <p:cNvPr id="5735" name="Google Shape;5735;p342"/>
          <p:cNvSpPr txBox="1"/>
          <p:nvPr/>
        </p:nvSpPr>
        <p:spPr>
          <a:xfrm>
            <a:off x="67905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5736" name="Google Shape;5736;p342"/>
          <p:cNvSpPr txBox="1"/>
          <p:nvPr/>
        </p:nvSpPr>
        <p:spPr>
          <a:xfrm>
            <a:off x="799627" y="1826788"/>
            <a:ext cx="1305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BUILD</a:t>
            </a:r>
            <a:endParaRPr b="1" sz="3000">
              <a:latin typeface="Proxima Nova"/>
              <a:ea typeface="Proxima Nova"/>
              <a:cs typeface="Proxima Nova"/>
              <a:sym typeface="Proxima Nova"/>
            </a:endParaRPr>
          </a:p>
        </p:txBody>
      </p:sp>
      <p:sp>
        <p:nvSpPr>
          <p:cNvPr id="5737" name="Google Shape;5737;p342"/>
          <p:cNvSpPr txBox="1"/>
          <p:nvPr/>
        </p:nvSpPr>
        <p:spPr>
          <a:xfrm rot="-5400000">
            <a:off x="7190225" y="1935038"/>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DEV</a:t>
            </a:r>
            <a:endParaRPr sz="1200">
              <a:solidFill>
                <a:srgbClr val="FFFFFF"/>
              </a:solidFill>
              <a:latin typeface="Proxima Nova"/>
              <a:ea typeface="Proxima Nova"/>
              <a:cs typeface="Proxima Nova"/>
              <a:sym typeface="Proxima Nova"/>
            </a:endParaRPr>
          </a:p>
        </p:txBody>
      </p:sp>
      <p:pic>
        <p:nvPicPr>
          <p:cNvPr descr="Icon_RH_Software_Container-App_RGB_Flat.png" id="5738" name="Google Shape;5738;p342"/>
          <p:cNvPicPr preferRelativeResize="0"/>
          <p:nvPr/>
        </p:nvPicPr>
        <p:blipFill rotWithShape="1">
          <a:blip r:embed="rId7">
            <a:alphaModFix/>
          </a:blip>
          <a:srcRect b="8584" l="8944" r="10837" t="11191"/>
          <a:stretch/>
        </p:blipFill>
        <p:spPr>
          <a:xfrm>
            <a:off x="5690625" y="2657234"/>
            <a:ext cx="608400" cy="603637"/>
          </a:xfrm>
          <a:prstGeom prst="rect">
            <a:avLst/>
          </a:prstGeom>
          <a:noFill/>
          <a:ln>
            <a:noFill/>
          </a:ln>
        </p:spPr>
      </p:pic>
      <p:cxnSp>
        <p:nvCxnSpPr>
          <p:cNvPr id="5739" name="Google Shape;5739;p342"/>
          <p:cNvCxnSpPr/>
          <p:nvPr/>
        </p:nvCxnSpPr>
        <p:spPr>
          <a:xfrm flipH="1">
            <a:off x="5043124" y="2954636"/>
            <a:ext cx="655500" cy="9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3" name="Shape 5743"/>
        <p:cNvGrpSpPr/>
        <p:nvPr/>
      </p:nvGrpSpPr>
      <p:grpSpPr>
        <a:xfrm>
          <a:off x="0" y="0"/>
          <a:ext cx="0" cy="0"/>
          <a:chOff x="0" y="0"/>
          <a:chExt cx="0" cy="0"/>
        </a:xfrm>
      </p:grpSpPr>
      <p:sp>
        <p:nvSpPr>
          <p:cNvPr id="5744" name="Google Shape;5744;p343"/>
          <p:cNvSpPr txBox="1"/>
          <p:nvPr/>
        </p:nvSpPr>
        <p:spPr>
          <a:xfrm>
            <a:off x="826000" y="2280701"/>
            <a:ext cx="2385000" cy="189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Proxima Nova"/>
                <a:ea typeface="Proxima Nova"/>
                <a:cs typeface="Proxima Nova"/>
                <a:sym typeface="Proxima Nova"/>
              </a:rPr>
              <a:t>OpenShift automates the deployment of application containers across multiple hosts via the Kubernetes. Users can trigger deployments, rollback, configure A/B or other custom deployments</a:t>
            </a:r>
            <a:endParaRPr>
              <a:latin typeface="Proxima Nova"/>
              <a:ea typeface="Proxima Nova"/>
              <a:cs typeface="Proxima Nova"/>
              <a:sym typeface="Proxima Nova"/>
            </a:endParaRPr>
          </a:p>
        </p:txBody>
      </p:sp>
      <p:sp>
        <p:nvSpPr>
          <p:cNvPr id="5745" name="Google Shape;5745;p34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46" name="Google Shape;5746;p34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SOURCE CODE WITH SOURCE-TO-IMAGE (S2I)</a:t>
            </a:r>
            <a:endParaRPr/>
          </a:p>
        </p:txBody>
      </p:sp>
      <p:pic>
        <p:nvPicPr>
          <p:cNvPr descr="Icon_RH_People_Adult-VNeck_RGB_Flat.png" id="5747" name="Google Shape;5747;p343"/>
          <p:cNvPicPr preferRelativeResize="0"/>
          <p:nvPr/>
        </p:nvPicPr>
        <p:blipFill>
          <a:blip r:embed="rId3">
            <a:alphaModFix/>
          </a:blip>
          <a:stretch>
            <a:fillRect/>
          </a:stretch>
        </p:blipFill>
        <p:spPr>
          <a:xfrm>
            <a:off x="7050725" y="1475375"/>
            <a:ext cx="373650" cy="577477"/>
          </a:xfrm>
          <a:prstGeom prst="rect">
            <a:avLst/>
          </a:prstGeom>
          <a:noFill/>
          <a:ln>
            <a:noFill/>
          </a:ln>
        </p:spPr>
      </p:pic>
      <p:pic>
        <p:nvPicPr>
          <p:cNvPr descr="Icon_RH_Hardware_Storage-A-Single_RGB_Flat.png" id="5748" name="Google Shape;5748;p343"/>
          <p:cNvPicPr preferRelativeResize="0"/>
          <p:nvPr/>
        </p:nvPicPr>
        <p:blipFill>
          <a:blip r:embed="rId4">
            <a:alphaModFix/>
          </a:blip>
          <a:stretch>
            <a:fillRect/>
          </a:stretch>
        </p:blipFill>
        <p:spPr>
          <a:xfrm>
            <a:off x="4443077" y="1591625"/>
            <a:ext cx="651375" cy="344978"/>
          </a:xfrm>
          <a:prstGeom prst="rect">
            <a:avLst/>
          </a:prstGeom>
          <a:noFill/>
          <a:ln>
            <a:noFill/>
          </a:ln>
        </p:spPr>
      </p:pic>
      <p:pic>
        <p:nvPicPr>
          <p:cNvPr descr="Icon_RH_People_Adult-VNeck_RGB_Flat.png" id="5749" name="Google Shape;5749;p343"/>
          <p:cNvPicPr preferRelativeResize="0"/>
          <p:nvPr/>
        </p:nvPicPr>
        <p:blipFill>
          <a:blip r:embed="rId3">
            <a:alphaModFix/>
          </a:blip>
          <a:stretch>
            <a:fillRect/>
          </a:stretch>
        </p:blipFill>
        <p:spPr>
          <a:xfrm>
            <a:off x="7050719" y="3890277"/>
            <a:ext cx="373661" cy="577505"/>
          </a:xfrm>
          <a:prstGeom prst="rect">
            <a:avLst/>
          </a:prstGeom>
          <a:noFill/>
          <a:ln>
            <a:noFill/>
          </a:ln>
        </p:spPr>
      </p:pic>
      <p:pic>
        <p:nvPicPr>
          <p:cNvPr descr="Icon_RH_Object_Gear-Group_RGB_Flat.png" id="5750" name="Google Shape;5750;p343"/>
          <p:cNvPicPr preferRelativeResize="0"/>
          <p:nvPr/>
        </p:nvPicPr>
        <p:blipFill>
          <a:blip r:embed="rId5">
            <a:alphaModFix/>
          </a:blip>
          <a:stretch>
            <a:fillRect/>
          </a:stretch>
        </p:blipFill>
        <p:spPr>
          <a:xfrm>
            <a:off x="4494425" y="2659512"/>
            <a:ext cx="548700" cy="592048"/>
          </a:xfrm>
          <a:prstGeom prst="rect">
            <a:avLst/>
          </a:prstGeom>
          <a:noFill/>
          <a:ln>
            <a:noFill/>
          </a:ln>
        </p:spPr>
      </p:pic>
      <p:pic>
        <p:nvPicPr>
          <p:cNvPr id="5751" name="Google Shape;5751;p343"/>
          <p:cNvPicPr preferRelativeResize="0"/>
          <p:nvPr/>
        </p:nvPicPr>
        <p:blipFill>
          <a:blip r:embed="rId6">
            <a:alphaModFix/>
          </a:blip>
          <a:stretch>
            <a:fillRect/>
          </a:stretch>
        </p:blipFill>
        <p:spPr>
          <a:xfrm>
            <a:off x="6946513" y="2724700"/>
            <a:ext cx="582075" cy="461644"/>
          </a:xfrm>
          <a:prstGeom prst="rect">
            <a:avLst/>
          </a:prstGeom>
          <a:noFill/>
          <a:ln>
            <a:noFill/>
          </a:ln>
        </p:spPr>
      </p:pic>
      <p:pic>
        <p:nvPicPr>
          <p:cNvPr descr="Icon_RH_Software_Container-App_RGB_Flat.png" id="5752" name="Google Shape;5752;p343"/>
          <p:cNvPicPr preferRelativeResize="0"/>
          <p:nvPr/>
        </p:nvPicPr>
        <p:blipFill>
          <a:blip r:embed="rId7">
            <a:alphaModFix/>
          </a:blip>
          <a:stretch>
            <a:fillRect/>
          </a:stretch>
        </p:blipFill>
        <p:spPr>
          <a:xfrm>
            <a:off x="4506938" y="3919238"/>
            <a:ext cx="523691" cy="519575"/>
          </a:xfrm>
          <a:prstGeom prst="rect">
            <a:avLst/>
          </a:prstGeom>
          <a:noFill/>
          <a:ln>
            <a:noFill/>
          </a:ln>
        </p:spPr>
      </p:pic>
      <p:cxnSp>
        <p:nvCxnSpPr>
          <p:cNvPr id="5753" name="Google Shape;5753;p343"/>
          <p:cNvCxnSpPr>
            <a:stCxn id="5747" idx="1"/>
            <a:endCxn id="5748" idx="3"/>
          </p:cNvCxnSpPr>
          <p:nvPr/>
        </p:nvCxnSpPr>
        <p:spPr>
          <a:xfrm rot="10800000">
            <a:off x="5094425" y="1764114"/>
            <a:ext cx="1956300" cy="0"/>
          </a:xfrm>
          <a:prstGeom prst="straightConnector1">
            <a:avLst/>
          </a:prstGeom>
          <a:noFill/>
          <a:ln cap="flat" cmpd="sng" w="9525">
            <a:solidFill>
              <a:srgbClr val="666666"/>
            </a:solidFill>
            <a:prstDash val="solid"/>
            <a:round/>
            <a:headEnd len="med" w="med" type="none"/>
            <a:tailEnd len="med" w="med" type="triangle"/>
          </a:ln>
        </p:spPr>
      </p:cxnSp>
      <p:cxnSp>
        <p:nvCxnSpPr>
          <p:cNvPr id="5754" name="Google Shape;5754;p343"/>
          <p:cNvCxnSpPr>
            <a:stCxn id="5748" idx="2"/>
            <a:endCxn id="5750" idx="0"/>
          </p:cNvCxnSpPr>
          <p:nvPr/>
        </p:nvCxnSpPr>
        <p:spPr>
          <a:xfrm>
            <a:off x="4768765" y="1936602"/>
            <a:ext cx="0" cy="723000"/>
          </a:xfrm>
          <a:prstGeom prst="straightConnector1">
            <a:avLst/>
          </a:prstGeom>
          <a:noFill/>
          <a:ln cap="flat" cmpd="sng" w="9525">
            <a:solidFill>
              <a:srgbClr val="666666"/>
            </a:solidFill>
            <a:prstDash val="solid"/>
            <a:round/>
            <a:headEnd len="med" w="med" type="none"/>
            <a:tailEnd len="med" w="med" type="triangle"/>
          </a:ln>
        </p:spPr>
      </p:cxnSp>
      <p:cxnSp>
        <p:nvCxnSpPr>
          <p:cNvPr id="5755" name="Google Shape;5755;p343"/>
          <p:cNvCxnSpPr>
            <a:stCxn id="5750" idx="2"/>
            <a:endCxn id="5752" idx="0"/>
          </p:cNvCxnSpPr>
          <p:nvPr/>
        </p:nvCxnSpPr>
        <p:spPr>
          <a:xfrm>
            <a:off x="4768775" y="3251560"/>
            <a:ext cx="0" cy="667800"/>
          </a:xfrm>
          <a:prstGeom prst="straightConnector1">
            <a:avLst/>
          </a:prstGeom>
          <a:noFill/>
          <a:ln cap="flat" cmpd="sng" w="9525">
            <a:solidFill>
              <a:srgbClr val="666666"/>
            </a:solidFill>
            <a:prstDash val="solid"/>
            <a:round/>
            <a:headEnd len="med" w="med" type="none"/>
            <a:tailEnd len="med" w="med" type="triangle"/>
          </a:ln>
        </p:spPr>
      </p:cxnSp>
      <p:cxnSp>
        <p:nvCxnSpPr>
          <p:cNvPr id="5756" name="Google Shape;5756;p343"/>
          <p:cNvCxnSpPr>
            <a:stCxn id="5751" idx="1"/>
            <a:endCxn id="5757" idx="3"/>
          </p:cNvCxnSpPr>
          <p:nvPr/>
        </p:nvCxnSpPr>
        <p:spPr>
          <a:xfrm rot="10800000">
            <a:off x="6293713" y="2955522"/>
            <a:ext cx="652800" cy="0"/>
          </a:xfrm>
          <a:prstGeom prst="straightConnector1">
            <a:avLst/>
          </a:prstGeom>
          <a:noFill/>
          <a:ln cap="flat" cmpd="sng" w="9525">
            <a:solidFill>
              <a:srgbClr val="666666"/>
            </a:solidFill>
            <a:prstDash val="solid"/>
            <a:round/>
            <a:headEnd len="med" w="med" type="none"/>
            <a:tailEnd len="med" w="med" type="triangle"/>
          </a:ln>
        </p:spPr>
      </p:cxnSp>
      <p:cxnSp>
        <p:nvCxnSpPr>
          <p:cNvPr id="5758" name="Google Shape;5758;p343"/>
          <p:cNvCxnSpPr>
            <a:stCxn id="5749" idx="1"/>
            <a:endCxn id="5752" idx="3"/>
          </p:cNvCxnSpPr>
          <p:nvPr/>
        </p:nvCxnSpPr>
        <p:spPr>
          <a:xfrm rot="10800000">
            <a:off x="5030519" y="41790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5759" name="Google Shape;5759;p343"/>
          <p:cNvSpPr txBox="1"/>
          <p:nvPr/>
        </p:nvSpPr>
        <p:spPr>
          <a:xfrm>
            <a:off x="5792204" y="1545320"/>
            <a:ext cx="479100" cy="227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code</a:t>
            </a:r>
            <a:endParaRPr sz="1000">
              <a:latin typeface="Proxima Nova"/>
              <a:ea typeface="Proxima Nova"/>
              <a:cs typeface="Proxima Nova"/>
              <a:sym typeface="Proxima Nova"/>
            </a:endParaRPr>
          </a:p>
        </p:txBody>
      </p:sp>
      <p:sp>
        <p:nvSpPr>
          <p:cNvPr id="5760" name="Google Shape;5760;p343"/>
          <p:cNvSpPr txBox="1"/>
          <p:nvPr/>
        </p:nvSpPr>
        <p:spPr>
          <a:xfrm>
            <a:off x="3499718" y="16588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Git Repository</a:t>
            </a:r>
            <a:endParaRPr sz="1000">
              <a:latin typeface="Proxima Nova"/>
              <a:ea typeface="Proxima Nova"/>
              <a:cs typeface="Proxima Nova"/>
              <a:sym typeface="Proxima Nova"/>
            </a:endParaRPr>
          </a:p>
        </p:txBody>
      </p:sp>
      <p:sp>
        <p:nvSpPr>
          <p:cNvPr id="5761" name="Google Shape;5761;p343"/>
          <p:cNvSpPr txBox="1"/>
          <p:nvPr/>
        </p:nvSpPr>
        <p:spPr>
          <a:xfrm>
            <a:off x="3337924" y="28018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5762" name="Google Shape;5762;p343"/>
          <p:cNvSpPr txBox="1"/>
          <p:nvPr/>
        </p:nvSpPr>
        <p:spPr>
          <a:xfrm>
            <a:off x="5727554" y="39620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5763" name="Google Shape;5763;p343"/>
          <p:cNvSpPr txBox="1"/>
          <p:nvPr/>
        </p:nvSpPr>
        <p:spPr>
          <a:xfrm>
            <a:off x="55713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Container Image</a:t>
            </a:r>
            <a:endParaRPr sz="1000">
              <a:latin typeface="Proxima Nova"/>
              <a:ea typeface="Proxima Nova"/>
              <a:cs typeface="Proxima Nova"/>
              <a:sym typeface="Proxima Nova"/>
            </a:endParaRPr>
          </a:p>
        </p:txBody>
      </p:sp>
      <p:sp>
        <p:nvSpPr>
          <p:cNvPr id="5764" name="Google Shape;5764;p343"/>
          <p:cNvSpPr txBox="1"/>
          <p:nvPr/>
        </p:nvSpPr>
        <p:spPr>
          <a:xfrm>
            <a:off x="67905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5765" name="Google Shape;5765;p343"/>
          <p:cNvSpPr txBox="1"/>
          <p:nvPr/>
        </p:nvSpPr>
        <p:spPr>
          <a:xfrm rot="-5400000">
            <a:off x="7190225" y="3588094"/>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OPS</a:t>
            </a:r>
            <a:endParaRPr sz="1200">
              <a:solidFill>
                <a:srgbClr val="FFFFFF"/>
              </a:solidFill>
              <a:latin typeface="Proxima Nova"/>
              <a:ea typeface="Proxima Nova"/>
              <a:cs typeface="Proxima Nova"/>
              <a:sym typeface="Proxima Nova"/>
            </a:endParaRPr>
          </a:p>
        </p:txBody>
      </p:sp>
      <p:sp>
        <p:nvSpPr>
          <p:cNvPr id="5766" name="Google Shape;5766;p343"/>
          <p:cNvSpPr txBox="1"/>
          <p:nvPr/>
        </p:nvSpPr>
        <p:spPr>
          <a:xfrm rot="-5400000">
            <a:off x="7190225" y="1935038"/>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DEV</a:t>
            </a:r>
            <a:endParaRPr sz="1200">
              <a:solidFill>
                <a:srgbClr val="FFFFFF"/>
              </a:solidFill>
              <a:latin typeface="Proxima Nova"/>
              <a:ea typeface="Proxima Nova"/>
              <a:cs typeface="Proxima Nova"/>
              <a:sym typeface="Proxima Nova"/>
            </a:endParaRPr>
          </a:p>
        </p:txBody>
      </p:sp>
      <p:sp>
        <p:nvSpPr>
          <p:cNvPr id="5767" name="Google Shape;5767;p343"/>
          <p:cNvSpPr txBox="1"/>
          <p:nvPr/>
        </p:nvSpPr>
        <p:spPr>
          <a:xfrm>
            <a:off x="767125" y="1826800"/>
            <a:ext cx="1722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DEPLOY</a:t>
            </a:r>
            <a:endParaRPr b="1" sz="3000">
              <a:latin typeface="Proxima Nova"/>
              <a:ea typeface="Proxima Nova"/>
              <a:cs typeface="Proxima Nova"/>
              <a:sym typeface="Proxima Nova"/>
            </a:endParaRPr>
          </a:p>
        </p:txBody>
      </p:sp>
      <p:sp>
        <p:nvSpPr>
          <p:cNvPr id="5768" name="Google Shape;5768;p343"/>
          <p:cNvSpPr txBox="1"/>
          <p:nvPr/>
        </p:nvSpPr>
        <p:spPr>
          <a:xfrm>
            <a:off x="3499718" y="40366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pic>
        <p:nvPicPr>
          <p:cNvPr descr="Icon_RH_Software_Container-App_RGB_Flat.png" id="5769" name="Google Shape;5769;p343"/>
          <p:cNvPicPr preferRelativeResize="0"/>
          <p:nvPr/>
        </p:nvPicPr>
        <p:blipFill rotWithShape="1">
          <a:blip r:embed="rId7">
            <a:alphaModFix/>
          </a:blip>
          <a:srcRect b="8584" l="8944" r="10837" t="11191"/>
          <a:stretch/>
        </p:blipFill>
        <p:spPr>
          <a:xfrm>
            <a:off x="5690625" y="2657234"/>
            <a:ext cx="608400" cy="603637"/>
          </a:xfrm>
          <a:prstGeom prst="rect">
            <a:avLst/>
          </a:prstGeom>
          <a:noFill/>
          <a:ln>
            <a:noFill/>
          </a:ln>
        </p:spPr>
      </p:pic>
      <p:cxnSp>
        <p:nvCxnSpPr>
          <p:cNvPr id="5770" name="Google Shape;5770;p343"/>
          <p:cNvCxnSpPr/>
          <p:nvPr/>
        </p:nvCxnSpPr>
        <p:spPr>
          <a:xfrm flipH="1">
            <a:off x="5043124" y="2954636"/>
            <a:ext cx="655500" cy="9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4" name="Shape 5774"/>
        <p:cNvGrpSpPr/>
        <p:nvPr/>
      </p:nvGrpSpPr>
      <p:grpSpPr>
        <a:xfrm>
          <a:off x="0" y="0"/>
          <a:ext cx="0" cy="0"/>
          <a:chOff x="0" y="0"/>
          <a:chExt cx="0" cy="0"/>
        </a:xfrm>
      </p:grpSpPr>
      <p:sp>
        <p:nvSpPr>
          <p:cNvPr id="5775" name="Google Shape;5775;p344"/>
          <p:cNvSpPr txBox="1"/>
          <p:nvPr/>
        </p:nvSpPr>
        <p:spPr>
          <a:xfrm>
            <a:off x="3214500" y="1658925"/>
            <a:ext cx="4422300" cy="122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4200">
                <a:latin typeface="Overpass"/>
                <a:ea typeface="Overpass"/>
                <a:cs typeface="Overpass"/>
                <a:sym typeface="Overpass"/>
              </a:rPr>
              <a:t>DEPLOY YOUR APP BINARY</a:t>
            </a:r>
            <a:endParaRPr b="1" sz="4200">
              <a:latin typeface="Overpass"/>
              <a:ea typeface="Overpass"/>
              <a:cs typeface="Overpass"/>
              <a:sym typeface="Overpass"/>
            </a:endParaRPr>
          </a:p>
        </p:txBody>
      </p:sp>
      <p:sp>
        <p:nvSpPr>
          <p:cNvPr id="5776" name="Google Shape;5776;p34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77" name="Google Shape;5777;p344"/>
          <p:cNvSpPr/>
          <p:nvPr/>
        </p:nvSpPr>
        <p:spPr>
          <a:xfrm>
            <a:off x="1583400" y="1692825"/>
            <a:ext cx="1379400" cy="13794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778" name="Google Shape;5778;p344"/>
          <p:cNvPicPr preferRelativeResize="0"/>
          <p:nvPr/>
        </p:nvPicPr>
        <p:blipFill>
          <a:blip r:embed="rId3">
            <a:alphaModFix/>
          </a:blip>
          <a:stretch>
            <a:fillRect/>
          </a:stretch>
        </p:blipFill>
        <p:spPr>
          <a:xfrm>
            <a:off x="1890562" y="2000000"/>
            <a:ext cx="765081" cy="7650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2" name="Shape 5782"/>
        <p:cNvGrpSpPr/>
        <p:nvPr/>
      </p:nvGrpSpPr>
      <p:grpSpPr>
        <a:xfrm>
          <a:off x="0" y="0"/>
          <a:ext cx="0" cy="0"/>
          <a:chOff x="0" y="0"/>
          <a:chExt cx="0" cy="0"/>
        </a:xfrm>
      </p:grpSpPr>
      <p:sp>
        <p:nvSpPr>
          <p:cNvPr id="5783" name="Google Shape;5783;p345"/>
          <p:cNvSpPr txBox="1"/>
          <p:nvPr/>
        </p:nvSpPr>
        <p:spPr>
          <a:xfrm>
            <a:off x="864550" y="3834047"/>
            <a:ext cx="14331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p:txBody>
      </p:sp>
      <p:sp>
        <p:nvSpPr>
          <p:cNvPr id="5784" name="Google Shape;5784;p34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85" name="Google Shape;5785;p34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APP BINARY WITH SOURCE-TO-IMAGE (S2I)</a:t>
            </a:r>
            <a:endParaRPr/>
          </a:p>
        </p:txBody>
      </p:sp>
      <p:pic>
        <p:nvPicPr>
          <p:cNvPr descr="Icon_RH_People_Adult-VNeck_RGB_Flat.png" id="5786" name="Google Shape;5786;p345"/>
          <p:cNvPicPr preferRelativeResize="0"/>
          <p:nvPr/>
        </p:nvPicPr>
        <p:blipFill>
          <a:blip r:embed="rId3">
            <a:alphaModFix/>
          </a:blip>
          <a:stretch>
            <a:fillRect/>
          </a:stretch>
        </p:blipFill>
        <p:spPr>
          <a:xfrm>
            <a:off x="7050719" y="3890277"/>
            <a:ext cx="373661" cy="577505"/>
          </a:xfrm>
          <a:prstGeom prst="rect">
            <a:avLst/>
          </a:prstGeom>
          <a:noFill/>
          <a:ln>
            <a:noFill/>
          </a:ln>
        </p:spPr>
      </p:pic>
      <p:pic>
        <p:nvPicPr>
          <p:cNvPr descr="Icon_RH_Object_Gear-Group_RGB_Flat.png" id="5787" name="Google Shape;5787;p345"/>
          <p:cNvPicPr preferRelativeResize="0"/>
          <p:nvPr/>
        </p:nvPicPr>
        <p:blipFill>
          <a:blip r:embed="rId4">
            <a:alphaModFix/>
          </a:blip>
          <a:stretch>
            <a:fillRect/>
          </a:stretch>
        </p:blipFill>
        <p:spPr>
          <a:xfrm>
            <a:off x="4494425" y="2659512"/>
            <a:ext cx="548700" cy="592048"/>
          </a:xfrm>
          <a:prstGeom prst="rect">
            <a:avLst/>
          </a:prstGeom>
          <a:noFill/>
          <a:ln>
            <a:noFill/>
          </a:ln>
        </p:spPr>
      </p:pic>
      <p:pic>
        <p:nvPicPr>
          <p:cNvPr id="5788" name="Google Shape;5788;p345"/>
          <p:cNvPicPr preferRelativeResize="0"/>
          <p:nvPr/>
        </p:nvPicPr>
        <p:blipFill>
          <a:blip r:embed="rId5">
            <a:alphaModFix/>
          </a:blip>
          <a:stretch>
            <a:fillRect/>
          </a:stretch>
        </p:blipFill>
        <p:spPr>
          <a:xfrm>
            <a:off x="6946513" y="2724700"/>
            <a:ext cx="582075" cy="461644"/>
          </a:xfrm>
          <a:prstGeom prst="rect">
            <a:avLst/>
          </a:prstGeom>
          <a:noFill/>
          <a:ln>
            <a:noFill/>
          </a:ln>
        </p:spPr>
      </p:pic>
      <p:pic>
        <p:nvPicPr>
          <p:cNvPr descr="Icon_RH_Software_Container-App_RGB_Flat.png" id="5789" name="Google Shape;5789;p345"/>
          <p:cNvPicPr preferRelativeResize="0"/>
          <p:nvPr/>
        </p:nvPicPr>
        <p:blipFill>
          <a:blip r:embed="rId6">
            <a:alphaModFix/>
          </a:blip>
          <a:stretch>
            <a:fillRect/>
          </a:stretch>
        </p:blipFill>
        <p:spPr>
          <a:xfrm>
            <a:off x="4506938" y="3919238"/>
            <a:ext cx="523691" cy="519575"/>
          </a:xfrm>
          <a:prstGeom prst="rect">
            <a:avLst/>
          </a:prstGeom>
          <a:noFill/>
          <a:ln>
            <a:noFill/>
          </a:ln>
        </p:spPr>
      </p:pic>
      <p:cxnSp>
        <p:nvCxnSpPr>
          <p:cNvPr id="5790" name="Google Shape;5790;p345"/>
          <p:cNvCxnSpPr/>
          <p:nvPr/>
        </p:nvCxnSpPr>
        <p:spPr>
          <a:xfrm rot="10800000">
            <a:off x="5094275" y="1764125"/>
            <a:ext cx="1734300" cy="0"/>
          </a:xfrm>
          <a:prstGeom prst="straightConnector1">
            <a:avLst/>
          </a:prstGeom>
          <a:noFill/>
          <a:ln cap="flat" cmpd="sng" w="9525">
            <a:solidFill>
              <a:srgbClr val="666666"/>
            </a:solidFill>
            <a:prstDash val="solid"/>
            <a:round/>
            <a:headEnd len="med" w="med" type="none"/>
            <a:tailEnd len="med" w="med" type="triangle"/>
          </a:ln>
        </p:spPr>
      </p:cxnSp>
      <p:cxnSp>
        <p:nvCxnSpPr>
          <p:cNvPr id="5791" name="Google Shape;5791;p345"/>
          <p:cNvCxnSpPr>
            <a:stCxn id="5792" idx="2"/>
            <a:endCxn id="5787" idx="0"/>
          </p:cNvCxnSpPr>
          <p:nvPr/>
        </p:nvCxnSpPr>
        <p:spPr>
          <a:xfrm flipH="1">
            <a:off x="4768647" y="2013650"/>
            <a:ext cx="9900" cy="645900"/>
          </a:xfrm>
          <a:prstGeom prst="straightConnector1">
            <a:avLst/>
          </a:prstGeom>
          <a:noFill/>
          <a:ln cap="flat" cmpd="sng" w="9525">
            <a:solidFill>
              <a:srgbClr val="666666"/>
            </a:solidFill>
            <a:prstDash val="solid"/>
            <a:round/>
            <a:headEnd len="med" w="med" type="none"/>
            <a:tailEnd len="med" w="med" type="triangle"/>
          </a:ln>
        </p:spPr>
      </p:cxnSp>
      <p:cxnSp>
        <p:nvCxnSpPr>
          <p:cNvPr id="5793" name="Google Shape;5793;p345"/>
          <p:cNvCxnSpPr>
            <a:stCxn id="5787" idx="2"/>
            <a:endCxn id="5789" idx="0"/>
          </p:cNvCxnSpPr>
          <p:nvPr/>
        </p:nvCxnSpPr>
        <p:spPr>
          <a:xfrm>
            <a:off x="4768775" y="3251560"/>
            <a:ext cx="0" cy="667800"/>
          </a:xfrm>
          <a:prstGeom prst="straightConnector1">
            <a:avLst/>
          </a:prstGeom>
          <a:noFill/>
          <a:ln cap="flat" cmpd="sng" w="9525">
            <a:solidFill>
              <a:srgbClr val="666666"/>
            </a:solidFill>
            <a:prstDash val="solid"/>
            <a:round/>
            <a:headEnd len="med" w="med" type="none"/>
            <a:tailEnd len="med" w="med" type="triangle"/>
          </a:ln>
        </p:spPr>
      </p:cxnSp>
      <p:cxnSp>
        <p:nvCxnSpPr>
          <p:cNvPr id="5794" name="Google Shape;5794;p345"/>
          <p:cNvCxnSpPr>
            <a:stCxn id="5788" idx="1"/>
            <a:endCxn id="5795" idx="3"/>
          </p:cNvCxnSpPr>
          <p:nvPr/>
        </p:nvCxnSpPr>
        <p:spPr>
          <a:xfrm rot="10800000">
            <a:off x="6293713" y="2955522"/>
            <a:ext cx="652800" cy="0"/>
          </a:xfrm>
          <a:prstGeom prst="straightConnector1">
            <a:avLst/>
          </a:prstGeom>
          <a:noFill/>
          <a:ln cap="flat" cmpd="sng" w="9525">
            <a:solidFill>
              <a:srgbClr val="666666"/>
            </a:solidFill>
            <a:prstDash val="solid"/>
            <a:round/>
            <a:headEnd len="med" w="med" type="none"/>
            <a:tailEnd len="med" w="med" type="triangle"/>
          </a:ln>
        </p:spPr>
      </p:cxnSp>
      <p:cxnSp>
        <p:nvCxnSpPr>
          <p:cNvPr id="5796" name="Google Shape;5796;p345"/>
          <p:cNvCxnSpPr>
            <a:stCxn id="5786" idx="1"/>
            <a:endCxn id="5789" idx="3"/>
          </p:cNvCxnSpPr>
          <p:nvPr/>
        </p:nvCxnSpPr>
        <p:spPr>
          <a:xfrm rot="10800000">
            <a:off x="5030519" y="41790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5797" name="Google Shape;5797;p345"/>
          <p:cNvSpPr txBox="1"/>
          <p:nvPr/>
        </p:nvSpPr>
        <p:spPr>
          <a:xfrm>
            <a:off x="5620601" y="15444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 </a:t>
            </a:r>
            <a:endParaRPr sz="1000">
              <a:latin typeface="Proxima Nova"/>
              <a:ea typeface="Proxima Nova"/>
              <a:cs typeface="Proxima Nova"/>
              <a:sym typeface="Proxima Nova"/>
            </a:endParaRPr>
          </a:p>
        </p:txBody>
      </p:sp>
      <p:sp>
        <p:nvSpPr>
          <p:cNvPr id="5798" name="Google Shape;5798;p345"/>
          <p:cNvSpPr txBox="1"/>
          <p:nvPr/>
        </p:nvSpPr>
        <p:spPr>
          <a:xfrm>
            <a:off x="3499718" y="16588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Application</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Binary</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(e.g. WAR)</a:t>
            </a:r>
            <a:endParaRPr sz="1000">
              <a:latin typeface="Proxima Nova"/>
              <a:ea typeface="Proxima Nova"/>
              <a:cs typeface="Proxima Nova"/>
              <a:sym typeface="Proxima Nova"/>
            </a:endParaRPr>
          </a:p>
        </p:txBody>
      </p:sp>
      <p:sp>
        <p:nvSpPr>
          <p:cNvPr id="5799" name="Google Shape;5799;p345"/>
          <p:cNvSpPr txBox="1"/>
          <p:nvPr/>
        </p:nvSpPr>
        <p:spPr>
          <a:xfrm>
            <a:off x="3337924" y="28018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5800" name="Google Shape;5800;p345"/>
          <p:cNvSpPr txBox="1"/>
          <p:nvPr/>
        </p:nvSpPr>
        <p:spPr>
          <a:xfrm>
            <a:off x="5727554" y="39620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5801" name="Google Shape;5801;p345"/>
          <p:cNvSpPr txBox="1"/>
          <p:nvPr/>
        </p:nvSpPr>
        <p:spPr>
          <a:xfrm>
            <a:off x="55713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Container Image</a:t>
            </a:r>
            <a:endParaRPr sz="1000">
              <a:latin typeface="Proxima Nova"/>
              <a:ea typeface="Proxima Nova"/>
              <a:cs typeface="Proxima Nova"/>
              <a:sym typeface="Proxima Nova"/>
            </a:endParaRPr>
          </a:p>
        </p:txBody>
      </p:sp>
      <p:sp>
        <p:nvSpPr>
          <p:cNvPr id="5802" name="Google Shape;5802;p345"/>
          <p:cNvSpPr txBox="1"/>
          <p:nvPr/>
        </p:nvSpPr>
        <p:spPr>
          <a:xfrm>
            <a:off x="67905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5803" name="Google Shape;5803;p345"/>
          <p:cNvSpPr txBox="1"/>
          <p:nvPr/>
        </p:nvSpPr>
        <p:spPr>
          <a:xfrm rot="-5400000">
            <a:off x="7190225" y="3588094"/>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OPS</a:t>
            </a:r>
            <a:endParaRPr sz="1200">
              <a:solidFill>
                <a:srgbClr val="FFFFFF"/>
              </a:solidFill>
              <a:latin typeface="Proxima Nova"/>
              <a:ea typeface="Proxima Nova"/>
              <a:cs typeface="Proxima Nova"/>
              <a:sym typeface="Proxima Nova"/>
            </a:endParaRPr>
          </a:p>
        </p:txBody>
      </p:sp>
      <p:sp>
        <p:nvSpPr>
          <p:cNvPr id="5804" name="Google Shape;5804;p345"/>
          <p:cNvSpPr txBox="1"/>
          <p:nvPr/>
        </p:nvSpPr>
        <p:spPr>
          <a:xfrm rot="-5400000">
            <a:off x="7190225" y="1935038"/>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DEV</a:t>
            </a:r>
            <a:endParaRPr sz="1200">
              <a:solidFill>
                <a:srgbClr val="FFFFFF"/>
              </a:solidFill>
              <a:latin typeface="Proxima Nova"/>
              <a:ea typeface="Proxima Nova"/>
              <a:cs typeface="Proxima Nova"/>
              <a:sym typeface="Proxima Nova"/>
            </a:endParaRPr>
          </a:p>
        </p:txBody>
      </p:sp>
      <p:pic>
        <p:nvPicPr>
          <p:cNvPr id="5792" name="Google Shape;5792;p345"/>
          <p:cNvPicPr preferRelativeResize="0"/>
          <p:nvPr/>
        </p:nvPicPr>
        <p:blipFill>
          <a:blip r:embed="rId7">
            <a:alphaModFix/>
          </a:blip>
          <a:stretch>
            <a:fillRect/>
          </a:stretch>
        </p:blipFill>
        <p:spPr>
          <a:xfrm>
            <a:off x="4547722" y="1552000"/>
            <a:ext cx="461650" cy="461650"/>
          </a:xfrm>
          <a:prstGeom prst="rect">
            <a:avLst/>
          </a:prstGeom>
          <a:noFill/>
          <a:ln>
            <a:noFill/>
          </a:ln>
        </p:spPr>
      </p:pic>
      <p:sp>
        <p:nvSpPr>
          <p:cNvPr id="5805" name="Google Shape;5805;p345"/>
          <p:cNvSpPr txBox="1"/>
          <p:nvPr/>
        </p:nvSpPr>
        <p:spPr>
          <a:xfrm>
            <a:off x="864550" y="1479972"/>
            <a:ext cx="19563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APP</a:t>
            </a:r>
            <a:endParaRPr b="1" sz="2400">
              <a:latin typeface="Proxima Nova"/>
              <a:ea typeface="Proxima Nova"/>
              <a:cs typeface="Proxima Nova"/>
              <a:sym typeface="Proxima Nova"/>
            </a:endParaRPr>
          </a:p>
        </p:txBody>
      </p:sp>
      <p:sp>
        <p:nvSpPr>
          <p:cNvPr id="5806" name="Google Shape;5806;p345"/>
          <p:cNvSpPr txBox="1"/>
          <p:nvPr/>
        </p:nvSpPr>
        <p:spPr>
          <a:xfrm>
            <a:off x="864550" y="2657010"/>
            <a:ext cx="22455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IMAGE</a:t>
            </a:r>
            <a:endParaRPr b="1" sz="2400">
              <a:latin typeface="Proxima Nova"/>
              <a:ea typeface="Proxima Nova"/>
              <a:cs typeface="Proxima Nova"/>
              <a:sym typeface="Proxima Nova"/>
            </a:endParaRPr>
          </a:p>
        </p:txBody>
      </p:sp>
      <p:pic>
        <p:nvPicPr>
          <p:cNvPr descr="Icon_RH_Object_Gear-Group_RGB_Flat.png" id="5807" name="Google Shape;5807;p345"/>
          <p:cNvPicPr preferRelativeResize="0"/>
          <p:nvPr/>
        </p:nvPicPr>
        <p:blipFill>
          <a:blip r:embed="rId4">
            <a:alphaModFix/>
          </a:blip>
          <a:stretch>
            <a:fillRect/>
          </a:stretch>
        </p:blipFill>
        <p:spPr>
          <a:xfrm>
            <a:off x="6975525" y="1486812"/>
            <a:ext cx="548700" cy="592048"/>
          </a:xfrm>
          <a:prstGeom prst="rect">
            <a:avLst/>
          </a:prstGeom>
          <a:noFill/>
          <a:ln>
            <a:noFill/>
          </a:ln>
        </p:spPr>
      </p:pic>
      <p:sp>
        <p:nvSpPr>
          <p:cNvPr id="5808" name="Google Shape;5808;p345"/>
          <p:cNvSpPr txBox="1"/>
          <p:nvPr/>
        </p:nvSpPr>
        <p:spPr>
          <a:xfrm>
            <a:off x="6716124" y="21627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Existing Build Process</a:t>
            </a:r>
            <a:endParaRPr sz="1000">
              <a:latin typeface="Proxima Nova"/>
              <a:ea typeface="Proxima Nova"/>
              <a:cs typeface="Proxima Nova"/>
              <a:sym typeface="Proxima Nova"/>
            </a:endParaRPr>
          </a:p>
        </p:txBody>
      </p:sp>
      <p:sp>
        <p:nvSpPr>
          <p:cNvPr id="5809" name="Google Shape;5809;p345"/>
          <p:cNvSpPr txBox="1"/>
          <p:nvPr/>
        </p:nvSpPr>
        <p:spPr>
          <a:xfrm>
            <a:off x="3499718" y="40366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pic>
        <p:nvPicPr>
          <p:cNvPr descr="Icon_RH_Software_Container-App_RGB_Flat.png" id="5810" name="Google Shape;5810;p345"/>
          <p:cNvPicPr preferRelativeResize="0"/>
          <p:nvPr/>
        </p:nvPicPr>
        <p:blipFill rotWithShape="1">
          <a:blip r:embed="rId6">
            <a:alphaModFix/>
          </a:blip>
          <a:srcRect b="8584" l="8944" r="10837" t="11191"/>
          <a:stretch/>
        </p:blipFill>
        <p:spPr>
          <a:xfrm>
            <a:off x="5690625" y="2657234"/>
            <a:ext cx="608400" cy="603637"/>
          </a:xfrm>
          <a:prstGeom prst="rect">
            <a:avLst/>
          </a:prstGeom>
          <a:noFill/>
          <a:ln>
            <a:noFill/>
          </a:ln>
        </p:spPr>
      </p:pic>
      <p:cxnSp>
        <p:nvCxnSpPr>
          <p:cNvPr id="5811" name="Google Shape;5811;p345"/>
          <p:cNvCxnSpPr/>
          <p:nvPr/>
        </p:nvCxnSpPr>
        <p:spPr>
          <a:xfrm flipH="1">
            <a:off x="5043124" y="2954636"/>
            <a:ext cx="655500" cy="9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5" name="Shape 5815"/>
        <p:cNvGrpSpPr/>
        <p:nvPr/>
      </p:nvGrpSpPr>
      <p:grpSpPr>
        <a:xfrm>
          <a:off x="0" y="0"/>
          <a:ext cx="0" cy="0"/>
          <a:chOff x="0" y="0"/>
          <a:chExt cx="0" cy="0"/>
        </a:xfrm>
      </p:grpSpPr>
      <p:sp>
        <p:nvSpPr>
          <p:cNvPr id="5816" name="Google Shape;5816;p346"/>
          <p:cNvSpPr txBox="1"/>
          <p:nvPr/>
        </p:nvSpPr>
        <p:spPr>
          <a:xfrm>
            <a:off x="826000" y="2280700"/>
            <a:ext cx="2684400" cy="166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latin typeface="Proxima Nova"/>
                <a:ea typeface="Proxima Nova"/>
                <a:cs typeface="Proxima Nova"/>
                <a:sym typeface="Proxima Nova"/>
              </a:rPr>
              <a:t>Developers use the existing build process and tools (e.g. Maven, Gradle, Jenkins, Nexus) to build the app binaries (e.g. JAR, WAR, EAR) and use OpenShift CLI </a:t>
            </a:r>
            <a:r>
              <a:rPr lang="en">
                <a:solidFill>
                  <a:schemeClr val="dk1"/>
                </a:solidFill>
                <a:latin typeface="Proxima Nova"/>
                <a:ea typeface="Proxima Nova"/>
                <a:cs typeface="Proxima Nova"/>
                <a:sym typeface="Proxima Nova"/>
              </a:rPr>
              <a:t>to create an app from the app binaries</a:t>
            </a:r>
            <a:endParaRPr>
              <a:latin typeface="Proxima Nova"/>
              <a:ea typeface="Proxima Nova"/>
              <a:cs typeface="Proxima Nova"/>
              <a:sym typeface="Proxima Nova"/>
            </a:endParaRPr>
          </a:p>
        </p:txBody>
      </p:sp>
      <p:sp>
        <p:nvSpPr>
          <p:cNvPr id="5817" name="Google Shape;5817;p34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18" name="Google Shape;5818;p34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APP BINARY WITH SOURCE-TO-IMAGE (S2I)</a:t>
            </a:r>
            <a:endParaRPr/>
          </a:p>
        </p:txBody>
      </p:sp>
      <p:sp>
        <p:nvSpPr>
          <p:cNvPr id="5819" name="Google Shape;5819;p346"/>
          <p:cNvSpPr txBox="1"/>
          <p:nvPr/>
        </p:nvSpPr>
        <p:spPr>
          <a:xfrm>
            <a:off x="3499718" y="16588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Application</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Binary</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(e.g. WAR)</a:t>
            </a:r>
            <a:endParaRPr sz="1000">
              <a:latin typeface="Proxima Nova"/>
              <a:ea typeface="Proxima Nova"/>
              <a:cs typeface="Proxima Nova"/>
              <a:sym typeface="Proxima Nova"/>
            </a:endParaRPr>
          </a:p>
        </p:txBody>
      </p:sp>
      <p:sp>
        <p:nvSpPr>
          <p:cNvPr id="5820" name="Google Shape;5820;p346"/>
          <p:cNvSpPr txBox="1"/>
          <p:nvPr/>
        </p:nvSpPr>
        <p:spPr>
          <a:xfrm rot="-5400000">
            <a:off x="7190225" y="1935038"/>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DEV</a:t>
            </a:r>
            <a:endParaRPr sz="1200">
              <a:solidFill>
                <a:srgbClr val="FFFFFF"/>
              </a:solidFill>
              <a:latin typeface="Proxima Nova"/>
              <a:ea typeface="Proxima Nova"/>
              <a:cs typeface="Proxima Nova"/>
              <a:sym typeface="Proxima Nova"/>
            </a:endParaRPr>
          </a:p>
        </p:txBody>
      </p:sp>
      <p:pic>
        <p:nvPicPr>
          <p:cNvPr id="5821" name="Google Shape;5821;p346"/>
          <p:cNvPicPr preferRelativeResize="0"/>
          <p:nvPr/>
        </p:nvPicPr>
        <p:blipFill>
          <a:blip r:embed="rId3">
            <a:alphaModFix/>
          </a:blip>
          <a:stretch>
            <a:fillRect/>
          </a:stretch>
        </p:blipFill>
        <p:spPr>
          <a:xfrm>
            <a:off x="4547722" y="1552000"/>
            <a:ext cx="461650" cy="461650"/>
          </a:xfrm>
          <a:prstGeom prst="rect">
            <a:avLst/>
          </a:prstGeom>
          <a:noFill/>
          <a:ln>
            <a:noFill/>
          </a:ln>
        </p:spPr>
      </p:pic>
      <p:sp>
        <p:nvSpPr>
          <p:cNvPr id="5822" name="Google Shape;5822;p346"/>
          <p:cNvSpPr txBox="1"/>
          <p:nvPr/>
        </p:nvSpPr>
        <p:spPr>
          <a:xfrm>
            <a:off x="823922" y="1760398"/>
            <a:ext cx="25158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000">
                <a:latin typeface="Proxima Nova"/>
                <a:ea typeface="Proxima Nova"/>
                <a:cs typeface="Proxima Nova"/>
                <a:sym typeface="Proxima Nova"/>
              </a:rPr>
              <a:t>BUILD APP</a:t>
            </a:r>
            <a:endParaRPr b="1" sz="3000">
              <a:latin typeface="Proxima Nova"/>
              <a:ea typeface="Proxima Nova"/>
              <a:cs typeface="Proxima Nova"/>
              <a:sym typeface="Proxima Nova"/>
            </a:endParaRPr>
          </a:p>
        </p:txBody>
      </p:sp>
      <p:cxnSp>
        <p:nvCxnSpPr>
          <p:cNvPr id="5823" name="Google Shape;5823;p346"/>
          <p:cNvCxnSpPr/>
          <p:nvPr/>
        </p:nvCxnSpPr>
        <p:spPr>
          <a:xfrm rot="10800000">
            <a:off x="5094275" y="1764125"/>
            <a:ext cx="1734300" cy="0"/>
          </a:xfrm>
          <a:prstGeom prst="straightConnector1">
            <a:avLst/>
          </a:prstGeom>
          <a:noFill/>
          <a:ln cap="flat" cmpd="sng" w="9525">
            <a:solidFill>
              <a:srgbClr val="666666"/>
            </a:solidFill>
            <a:prstDash val="solid"/>
            <a:round/>
            <a:headEnd len="med" w="med" type="none"/>
            <a:tailEnd len="med" w="med" type="triangle"/>
          </a:ln>
        </p:spPr>
      </p:cxnSp>
      <p:sp>
        <p:nvSpPr>
          <p:cNvPr id="5824" name="Google Shape;5824;p346"/>
          <p:cNvSpPr txBox="1"/>
          <p:nvPr/>
        </p:nvSpPr>
        <p:spPr>
          <a:xfrm>
            <a:off x="5620601" y="15444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 </a:t>
            </a:r>
            <a:endParaRPr sz="1000">
              <a:latin typeface="Proxima Nova"/>
              <a:ea typeface="Proxima Nova"/>
              <a:cs typeface="Proxima Nova"/>
              <a:sym typeface="Proxima Nova"/>
            </a:endParaRPr>
          </a:p>
        </p:txBody>
      </p:sp>
      <p:pic>
        <p:nvPicPr>
          <p:cNvPr descr="Icon_RH_Object_Gear-Group_RGB_Flat.png" id="5825" name="Google Shape;5825;p346"/>
          <p:cNvPicPr preferRelativeResize="0"/>
          <p:nvPr/>
        </p:nvPicPr>
        <p:blipFill>
          <a:blip r:embed="rId4">
            <a:alphaModFix/>
          </a:blip>
          <a:stretch>
            <a:fillRect/>
          </a:stretch>
        </p:blipFill>
        <p:spPr>
          <a:xfrm>
            <a:off x="6975525" y="1486812"/>
            <a:ext cx="548700" cy="592048"/>
          </a:xfrm>
          <a:prstGeom prst="rect">
            <a:avLst/>
          </a:prstGeom>
          <a:noFill/>
          <a:ln>
            <a:noFill/>
          </a:ln>
        </p:spPr>
      </p:pic>
      <p:sp>
        <p:nvSpPr>
          <p:cNvPr id="5826" name="Google Shape;5826;p346"/>
          <p:cNvSpPr txBox="1"/>
          <p:nvPr/>
        </p:nvSpPr>
        <p:spPr>
          <a:xfrm>
            <a:off x="6716124" y="21627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Existing Build Process</a:t>
            </a:r>
            <a:endParaRPr sz="1000">
              <a:latin typeface="Proxima Nova"/>
              <a:ea typeface="Proxima Nova"/>
              <a:cs typeface="Proxima Nova"/>
              <a:sym typeface="Proxima Nova"/>
            </a:endParaRPr>
          </a:p>
        </p:txBody>
      </p:sp>
      <p:pic>
        <p:nvPicPr>
          <p:cNvPr id="5827" name="Google Shape;5827;p346"/>
          <p:cNvPicPr preferRelativeResize="0"/>
          <p:nvPr/>
        </p:nvPicPr>
        <p:blipFill rotWithShape="1">
          <a:blip r:embed="rId5">
            <a:alphaModFix/>
          </a:blip>
          <a:srcRect b="30364" l="0" r="0" t="28474"/>
          <a:stretch/>
        </p:blipFill>
        <p:spPr>
          <a:xfrm>
            <a:off x="5198363" y="3334796"/>
            <a:ext cx="1288924" cy="330056"/>
          </a:xfrm>
          <a:prstGeom prst="rect">
            <a:avLst/>
          </a:prstGeom>
          <a:noFill/>
          <a:ln>
            <a:noFill/>
          </a:ln>
        </p:spPr>
      </p:pic>
      <p:pic>
        <p:nvPicPr>
          <p:cNvPr id="5828" name="Google Shape;5828;p346"/>
          <p:cNvPicPr preferRelativeResize="0"/>
          <p:nvPr/>
        </p:nvPicPr>
        <p:blipFill rotWithShape="1">
          <a:blip r:embed="rId6">
            <a:alphaModFix/>
          </a:blip>
          <a:srcRect b="22030" l="25975" r="0" t="22225"/>
          <a:stretch/>
        </p:blipFill>
        <p:spPr>
          <a:xfrm>
            <a:off x="4975675" y="3997969"/>
            <a:ext cx="1734300" cy="389751"/>
          </a:xfrm>
          <a:prstGeom prst="rect">
            <a:avLst/>
          </a:prstGeom>
          <a:noFill/>
          <a:ln>
            <a:noFill/>
          </a:ln>
        </p:spPr>
      </p:pic>
      <p:pic>
        <p:nvPicPr>
          <p:cNvPr id="5829" name="Google Shape;5829;p346"/>
          <p:cNvPicPr preferRelativeResize="0"/>
          <p:nvPr/>
        </p:nvPicPr>
        <p:blipFill>
          <a:blip r:embed="rId7">
            <a:alphaModFix/>
          </a:blip>
          <a:stretch>
            <a:fillRect/>
          </a:stretch>
        </p:blipFill>
        <p:spPr>
          <a:xfrm>
            <a:off x="5230897" y="2918925"/>
            <a:ext cx="1223856" cy="393600"/>
          </a:xfrm>
          <a:prstGeom prst="rect">
            <a:avLst/>
          </a:prstGeom>
          <a:noFill/>
          <a:ln>
            <a:noFill/>
          </a:ln>
        </p:spPr>
      </p:pic>
      <p:sp>
        <p:nvSpPr>
          <p:cNvPr id="5830" name="Google Shape;5830;p346"/>
          <p:cNvSpPr txBox="1"/>
          <p:nvPr/>
        </p:nvSpPr>
        <p:spPr>
          <a:xfrm>
            <a:off x="5658452" y="4266850"/>
            <a:ext cx="461700" cy="3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t>
            </a:r>
            <a:endParaRPr/>
          </a:p>
        </p:txBody>
      </p:sp>
      <p:pic>
        <p:nvPicPr>
          <p:cNvPr descr="imageedit_5_6711974084.png" id="5831" name="Google Shape;5831;p346"/>
          <p:cNvPicPr preferRelativeResize="0"/>
          <p:nvPr/>
        </p:nvPicPr>
        <p:blipFill rotWithShape="1">
          <a:blip r:embed="rId8">
            <a:alphaModFix/>
          </a:blip>
          <a:srcRect b="32279" l="0" r="0" t="34569"/>
          <a:stretch/>
        </p:blipFill>
        <p:spPr>
          <a:xfrm>
            <a:off x="5262550" y="3687123"/>
            <a:ext cx="1160550" cy="288575"/>
          </a:xfrm>
          <a:prstGeom prst="rect">
            <a:avLst/>
          </a:prstGeom>
          <a:noFill/>
          <a:ln>
            <a:noFill/>
          </a:ln>
        </p:spPr>
      </p:pic>
      <p:pic>
        <p:nvPicPr>
          <p:cNvPr id="5832" name="Google Shape;5832;p346"/>
          <p:cNvPicPr preferRelativeResize="0"/>
          <p:nvPr/>
        </p:nvPicPr>
        <p:blipFill>
          <a:blip r:embed="rId9">
            <a:alphaModFix/>
          </a:blip>
          <a:stretch>
            <a:fillRect/>
          </a:stretch>
        </p:blipFill>
        <p:spPr>
          <a:xfrm>
            <a:off x="5230888" y="2484912"/>
            <a:ext cx="1223874" cy="411741"/>
          </a:xfrm>
          <a:prstGeom prst="rect">
            <a:avLst/>
          </a:prstGeom>
          <a:noFill/>
          <a:ln>
            <a:noFill/>
          </a:ln>
        </p:spPr>
      </p:pic>
      <p:pic>
        <p:nvPicPr>
          <p:cNvPr id="5833" name="Google Shape;5833;p346"/>
          <p:cNvPicPr preferRelativeResize="0"/>
          <p:nvPr/>
        </p:nvPicPr>
        <p:blipFill>
          <a:blip r:embed="rId10">
            <a:alphaModFix/>
          </a:blip>
          <a:stretch>
            <a:fillRect/>
          </a:stretch>
        </p:blipFill>
        <p:spPr>
          <a:xfrm>
            <a:off x="5379175" y="2228087"/>
            <a:ext cx="927300" cy="2345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cxnSp>
        <p:nvCxnSpPr>
          <p:cNvPr id="1203" name="Google Shape;1203;p158"/>
          <p:cNvCxnSpPr/>
          <p:nvPr/>
        </p:nvCxnSpPr>
        <p:spPr>
          <a:xfrm>
            <a:off x="1795425" y="2811475"/>
            <a:ext cx="1207500" cy="0"/>
          </a:xfrm>
          <a:prstGeom prst="straightConnector1">
            <a:avLst/>
          </a:prstGeom>
          <a:noFill/>
          <a:ln cap="flat" cmpd="sng" w="9525">
            <a:solidFill>
              <a:schemeClr val="dk2"/>
            </a:solidFill>
            <a:prstDash val="solid"/>
            <a:round/>
            <a:headEnd len="sm" w="sm" type="none"/>
            <a:tailEnd len="lg" w="lg" type="triangle"/>
          </a:ln>
        </p:spPr>
      </p:cxnSp>
      <p:pic>
        <p:nvPicPr>
          <p:cNvPr descr="Icon_RH_Hardware_Datacenter-A_RGB_Flat.png" id="1204" name="Google Shape;1204;p158"/>
          <p:cNvPicPr preferRelativeResize="0"/>
          <p:nvPr/>
        </p:nvPicPr>
        <p:blipFill rotWithShape="1">
          <a:blip r:embed="rId3">
            <a:alphaModFix/>
          </a:blip>
          <a:srcRect b="0" l="0" r="0" t="0"/>
          <a:stretch/>
        </p:blipFill>
        <p:spPr>
          <a:xfrm>
            <a:off x="3425525" y="2489450"/>
            <a:ext cx="1543800" cy="648900"/>
          </a:xfrm>
          <a:prstGeom prst="rect">
            <a:avLst/>
          </a:prstGeom>
          <a:noFill/>
          <a:ln>
            <a:noFill/>
          </a:ln>
        </p:spPr>
      </p:pic>
      <p:pic>
        <p:nvPicPr>
          <p:cNvPr descr="Icon_RH_Hardware_Datacenter-A_RGB_Flat.png" id="1205" name="Google Shape;1205;p158"/>
          <p:cNvPicPr preferRelativeResize="0"/>
          <p:nvPr/>
        </p:nvPicPr>
        <p:blipFill rotWithShape="1">
          <a:blip r:embed="rId3">
            <a:alphaModFix/>
          </a:blip>
          <a:srcRect b="0" l="0" r="0" t="0"/>
          <a:stretch/>
        </p:blipFill>
        <p:spPr>
          <a:xfrm>
            <a:off x="5101925" y="2489450"/>
            <a:ext cx="1543800" cy="648900"/>
          </a:xfrm>
          <a:prstGeom prst="rect">
            <a:avLst/>
          </a:prstGeom>
          <a:noFill/>
          <a:ln>
            <a:noFill/>
          </a:ln>
        </p:spPr>
      </p:pic>
      <p:pic>
        <p:nvPicPr>
          <p:cNvPr descr="Icon_RH_Hardware_Datacenter-A_RGB_Flat.png" id="1206" name="Google Shape;1206;p158"/>
          <p:cNvPicPr preferRelativeResize="0"/>
          <p:nvPr/>
        </p:nvPicPr>
        <p:blipFill rotWithShape="1">
          <a:blip r:embed="rId3">
            <a:alphaModFix/>
          </a:blip>
          <a:srcRect b="0" l="0" r="0" t="0"/>
          <a:stretch/>
        </p:blipFill>
        <p:spPr>
          <a:xfrm>
            <a:off x="6778325" y="2489450"/>
            <a:ext cx="1543800" cy="648900"/>
          </a:xfrm>
          <a:prstGeom prst="rect">
            <a:avLst/>
          </a:prstGeom>
          <a:noFill/>
          <a:ln>
            <a:noFill/>
          </a:ln>
        </p:spPr>
      </p:pic>
      <p:sp>
        <p:nvSpPr>
          <p:cNvPr id="1207" name="Google Shape;1207;p158"/>
          <p:cNvSpPr txBox="1"/>
          <p:nvPr/>
        </p:nvSpPr>
        <p:spPr>
          <a:xfrm>
            <a:off x="1995625" y="1311750"/>
            <a:ext cx="1207500" cy="15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0000"/>
              </a:buClr>
              <a:buFont typeface="Proxima Nova"/>
              <a:buNone/>
            </a:pPr>
            <a:r>
              <a:rPr b="1" i="0" lang="en" sz="9600" u="none" cap="none" strike="noStrike">
                <a:solidFill>
                  <a:srgbClr val="CC0000"/>
                </a:solidFill>
                <a:latin typeface="Proxima Nova"/>
                <a:ea typeface="Proxima Nova"/>
                <a:cs typeface="Proxima Nova"/>
                <a:sym typeface="Proxima Nova"/>
              </a:rPr>
              <a:t>?</a:t>
            </a:r>
            <a:endParaRPr/>
          </a:p>
        </p:txBody>
      </p:sp>
      <p:grpSp>
        <p:nvGrpSpPr>
          <p:cNvPr id="1208" name="Google Shape;1208;p158"/>
          <p:cNvGrpSpPr/>
          <p:nvPr/>
        </p:nvGrpSpPr>
        <p:grpSpPr>
          <a:xfrm>
            <a:off x="3475567" y="1595362"/>
            <a:ext cx="354608" cy="351901"/>
            <a:chOff x="3720867" y="1757074"/>
            <a:chExt cx="354608" cy="351901"/>
          </a:xfrm>
        </p:grpSpPr>
        <p:sp>
          <p:nvSpPr>
            <p:cNvPr id="1209" name="Google Shape;1209;p158"/>
            <p:cNvSpPr/>
            <p:nvPr/>
          </p:nvSpPr>
          <p:spPr>
            <a:xfrm>
              <a:off x="3721775" y="1757675"/>
              <a:ext cx="353700" cy="351300"/>
            </a:xfrm>
            <a:prstGeom prst="rect">
              <a:avLst/>
            </a:prstGeom>
            <a:solidFill>
              <a:srgbClr val="00B9E4">
                <a:alpha val="3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10" name="Google Shape;1210;p158"/>
            <p:cNvPicPr preferRelativeResize="0"/>
            <p:nvPr/>
          </p:nvPicPr>
          <p:blipFill rotWithShape="1">
            <a:blip r:embed="rId4">
              <a:alphaModFix/>
            </a:blip>
            <a:srcRect b="0" l="0" r="0" t="0"/>
            <a:stretch/>
          </p:blipFill>
          <p:spPr>
            <a:xfrm>
              <a:off x="3720867" y="1757074"/>
              <a:ext cx="354600" cy="351900"/>
            </a:xfrm>
            <a:prstGeom prst="rect">
              <a:avLst/>
            </a:prstGeom>
            <a:noFill/>
            <a:ln>
              <a:noFill/>
            </a:ln>
          </p:spPr>
        </p:pic>
      </p:grpSp>
      <p:grpSp>
        <p:nvGrpSpPr>
          <p:cNvPr id="1211" name="Google Shape;1211;p158"/>
          <p:cNvGrpSpPr/>
          <p:nvPr/>
        </p:nvGrpSpPr>
        <p:grpSpPr>
          <a:xfrm>
            <a:off x="5936973" y="1593535"/>
            <a:ext cx="354600" cy="355579"/>
            <a:chOff x="6008400" y="1757074"/>
            <a:chExt cx="354600" cy="355579"/>
          </a:xfrm>
        </p:grpSpPr>
        <p:sp>
          <p:nvSpPr>
            <p:cNvPr id="1212" name="Google Shape;1212;p158"/>
            <p:cNvSpPr/>
            <p:nvPr/>
          </p:nvSpPr>
          <p:spPr>
            <a:xfrm>
              <a:off x="6009256" y="1761353"/>
              <a:ext cx="353700" cy="351300"/>
            </a:xfrm>
            <a:prstGeom prst="rect">
              <a:avLst/>
            </a:prstGeom>
            <a:solidFill>
              <a:srgbClr val="00B9E4">
                <a:alpha val="3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13" name="Google Shape;1213;p158"/>
            <p:cNvPicPr preferRelativeResize="0"/>
            <p:nvPr/>
          </p:nvPicPr>
          <p:blipFill rotWithShape="1">
            <a:blip r:embed="rId4">
              <a:alphaModFix/>
            </a:blip>
            <a:srcRect b="0" l="0" r="0" t="0"/>
            <a:stretch/>
          </p:blipFill>
          <p:spPr>
            <a:xfrm>
              <a:off x="6008400" y="1757074"/>
              <a:ext cx="354600" cy="351900"/>
            </a:xfrm>
            <a:prstGeom prst="rect">
              <a:avLst/>
            </a:prstGeom>
            <a:noFill/>
            <a:ln>
              <a:noFill/>
            </a:ln>
          </p:spPr>
        </p:pic>
      </p:grpSp>
      <p:grpSp>
        <p:nvGrpSpPr>
          <p:cNvPr id="1214" name="Google Shape;1214;p158"/>
          <p:cNvGrpSpPr/>
          <p:nvPr/>
        </p:nvGrpSpPr>
        <p:grpSpPr>
          <a:xfrm>
            <a:off x="5479227" y="1595362"/>
            <a:ext cx="356492" cy="351901"/>
            <a:chOff x="5515979" y="1757074"/>
            <a:chExt cx="356492" cy="351901"/>
          </a:xfrm>
        </p:grpSpPr>
        <p:sp>
          <p:nvSpPr>
            <p:cNvPr id="1215" name="Google Shape;1215;p158"/>
            <p:cNvSpPr/>
            <p:nvPr/>
          </p:nvSpPr>
          <p:spPr>
            <a:xfrm>
              <a:off x="5518771" y="1757675"/>
              <a:ext cx="353700" cy="351300"/>
            </a:xfrm>
            <a:prstGeom prst="rect">
              <a:avLst/>
            </a:prstGeom>
            <a:solidFill>
              <a:srgbClr val="92D400">
                <a:alpha val="3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16" name="Google Shape;1216;p158"/>
            <p:cNvPicPr preferRelativeResize="0"/>
            <p:nvPr/>
          </p:nvPicPr>
          <p:blipFill rotWithShape="1">
            <a:blip r:embed="rId4">
              <a:alphaModFix/>
            </a:blip>
            <a:srcRect b="0" l="0" r="0" t="0"/>
            <a:stretch/>
          </p:blipFill>
          <p:spPr>
            <a:xfrm>
              <a:off x="5515979" y="1757074"/>
              <a:ext cx="354600" cy="351900"/>
            </a:xfrm>
            <a:prstGeom prst="rect">
              <a:avLst/>
            </a:prstGeom>
            <a:noFill/>
            <a:ln>
              <a:noFill/>
            </a:ln>
          </p:spPr>
        </p:pic>
      </p:grpSp>
      <p:grpSp>
        <p:nvGrpSpPr>
          <p:cNvPr id="1217" name="Google Shape;1217;p158"/>
          <p:cNvGrpSpPr/>
          <p:nvPr/>
        </p:nvGrpSpPr>
        <p:grpSpPr>
          <a:xfrm>
            <a:off x="7601504" y="1594466"/>
            <a:ext cx="355409" cy="353717"/>
            <a:chOff x="7372904" y="1757074"/>
            <a:chExt cx="355409" cy="353717"/>
          </a:xfrm>
        </p:grpSpPr>
        <p:sp>
          <p:nvSpPr>
            <p:cNvPr id="1218" name="Google Shape;1218;p158"/>
            <p:cNvSpPr/>
            <p:nvPr/>
          </p:nvSpPr>
          <p:spPr>
            <a:xfrm>
              <a:off x="7374613" y="1759491"/>
              <a:ext cx="353700" cy="351300"/>
            </a:xfrm>
            <a:prstGeom prst="rect">
              <a:avLst/>
            </a:prstGeom>
            <a:solidFill>
              <a:srgbClr val="92D400">
                <a:alpha val="3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19" name="Google Shape;1219;p158"/>
            <p:cNvPicPr preferRelativeResize="0"/>
            <p:nvPr/>
          </p:nvPicPr>
          <p:blipFill rotWithShape="1">
            <a:blip r:embed="rId4">
              <a:alphaModFix/>
            </a:blip>
            <a:srcRect b="0" l="0" r="0" t="0"/>
            <a:stretch/>
          </p:blipFill>
          <p:spPr>
            <a:xfrm>
              <a:off x="7372904" y="1757074"/>
              <a:ext cx="354600" cy="351900"/>
            </a:xfrm>
            <a:prstGeom prst="rect">
              <a:avLst/>
            </a:prstGeom>
            <a:noFill/>
            <a:ln>
              <a:noFill/>
            </a:ln>
          </p:spPr>
        </p:pic>
      </p:grpSp>
      <p:grpSp>
        <p:nvGrpSpPr>
          <p:cNvPr id="1220" name="Google Shape;1220;p158"/>
          <p:cNvGrpSpPr/>
          <p:nvPr/>
        </p:nvGrpSpPr>
        <p:grpSpPr>
          <a:xfrm>
            <a:off x="3931545" y="1595362"/>
            <a:ext cx="354600" cy="351900"/>
            <a:chOff x="4211954" y="1757074"/>
            <a:chExt cx="354600" cy="351900"/>
          </a:xfrm>
        </p:grpSpPr>
        <p:sp>
          <p:nvSpPr>
            <p:cNvPr id="1221" name="Google Shape;1221;p158"/>
            <p:cNvSpPr/>
            <p:nvPr/>
          </p:nvSpPr>
          <p:spPr>
            <a:xfrm>
              <a:off x="4212462" y="1757633"/>
              <a:ext cx="353700" cy="351300"/>
            </a:xfrm>
            <a:prstGeom prst="rect">
              <a:avLst/>
            </a:prstGeom>
            <a:solidFill>
              <a:srgbClr val="F0AB00">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22" name="Google Shape;1222;p158"/>
            <p:cNvPicPr preferRelativeResize="0"/>
            <p:nvPr/>
          </p:nvPicPr>
          <p:blipFill rotWithShape="1">
            <a:blip r:embed="rId4">
              <a:alphaModFix/>
            </a:blip>
            <a:srcRect b="0" l="0" r="0" t="0"/>
            <a:stretch/>
          </p:blipFill>
          <p:spPr>
            <a:xfrm>
              <a:off x="4211954" y="1757074"/>
              <a:ext cx="354600" cy="351900"/>
            </a:xfrm>
            <a:prstGeom prst="rect">
              <a:avLst/>
            </a:prstGeom>
            <a:noFill/>
            <a:ln>
              <a:noFill/>
            </a:ln>
          </p:spPr>
        </p:pic>
      </p:grpSp>
      <p:grpSp>
        <p:nvGrpSpPr>
          <p:cNvPr id="1223" name="Google Shape;1223;p158"/>
          <p:cNvGrpSpPr/>
          <p:nvPr/>
        </p:nvGrpSpPr>
        <p:grpSpPr>
          <a:xfrm>
            <a:off x="4387524" y="1595362"/>
            <a:ext cx="354600" cy="351900"/>
            <a:chOff x="4669154" y="1757074"/>
            <a:chExt cx="354600" cy="351900"/>
          </a:xfrm>
        </p:grpSpPr>
        <p:pic>
          <p:nvPicPr>
            <p:cNvPr descr="Icon_RH_Software_Container-App_RGB_Flat.png" id="1224" name="Google Shape;1224;p158"/>
            <p:cNvPicPr preferRelativeResize="0"/>
            <p:nvPr/>
          </p:nvPicPr>
          <p:blipFill rotWithShape="1">
            <a:blip r:embed="rId4">
              <a:alphaModFix/>
            </a:blip>
            <a:srcRect b="0" l="0" r="0" t="0"/>
            <a:stretch/>
          </p:blipFill>
          <p:spPr>
            <a:xfrm>
              <a:off x="4669154" y="1757074"/>
              <a:ext cx="354600" cy="351900"/>
            </a:xfrm>
            <a:prstGeom prst="rect">
              <a:avLst/>
            </a:prstGeom>
            <a:noFill/>
            <a:ln>
              <a:noFill/>
            </a:ln>
          </p:spPr>
        </p:pic>
        <p:sp>
          <p:nvSpPr>
            <p:cNvPr id="1225" name="Google Shape;1225;p158"/>
            <p:cNvSpPr/>
            <p:nvPr/>
          </p:nvSpPr>
          <p:spPr>
            <a:xfrm>
              <a:off x="4669662" y="1757633"/>
              <a:ext cx="353700" cy="351300"/>
            </a:xfrm>
            <a:prstGeom prst="rect">
              <a:avLst/>
            </a:prstGeom>
            <a:solidFill>
              <a:srgbClr val="3B0083">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6" name="Google Shape;1226;p158"/>
          <p:cNvGrpSpPr/>
          <p:nvPr/>
        </p:nvGrpSpPr>
        <p:grpSpPr>
          <a:xfrm>
            <a:off x="7154951" y="1593535"/>
            <a:ext cx="354600" cy="355579"/>
            <a:chOff x="6389400" y="1757074"/>
            <a:chExt cx="354600" cy="355579"/>
          </a:xfrm>
        </p:grpSpPr>
        <p:sp>
          <p:nvSpPr>
            <p:cNvPr id="1227" name="Google Shape;1227;p158"/>
            <p:cNvSpPr/>
            <p:nvPr/>
          </p:nvSpPr>
          <p:spPr>
            <a:xfrm>
              <a:off x="6390256" y="1761353"/>
              <a:ext cx="353700" cy="351300"/>
            </a:xfrm>
            <a:prstGeom prst="rect">
              <a:avLst/>
            </a:prstGeom>
            <a:solidFill>
              <a:srgbClr val="CC0000">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28" name="Google Shape;1228;p158"/>
            <p:cNvPicPr preferRelativeResize="0"/>
            <p:nvPr/>
          </p:nvPicPr>
          <p:blipFill rotWithShape="1">
            <a:blip r:embed="rId4">
              <a:alphaModFix/>
            </a:blip>
            <a:srcRect b="0" l="0" r="0" t="0"/>
            <a:stretch/>
          </p:blipFill>
          <p:spPr>
            <a:xfrm>
              <a:off x="6389400" y="1757074"/>
              <a:ext cx="354600" cy="351900"/>
            </a:xfrm>
            <a:prstGeom prst="rect">
              <a:avLst/>
            </a:prstGeom>
            <a:noFill/>
            <a:ln>
              <a:noFill/>
            </a:ln>
          </p:spPr>
        </p:pic>
      </p:grpSp>
      <p:cxnSp>
        <p:nvCxnSpPr>
          <p:cNvPr id="1229" name="Google Shape;1229;p158"/>
          <p:cNvCxnSpPr>
            <a:stCxn id="1210" idx="2"/>
            <a:endCxn id="1216" idx="2"/>
          </p:cNvCxnSpPr>
          <p:nvPr/>
        </p:nvCxnSpPr>
        <p:spPr>
          <a:xfrm flipH="1" rot="-5400000">
            <a:off x="4654417" y="945712"/>
            <a:ext cx="600" cy="2003700"/>
          </a:xfrm>
          <a:prstGeom prst="bentConnector3">
            <a:avLst>
              <a:gd fmla="val 39687500" name="adj1"/>
            </a:avLst>
          </a:prstGeom>
          <a:noFill/>
          <a:ln cap="flat" cmpd="sng" w="9525">
            <a:solidFill>
              <a:schemeClr val="dk2"/>
            </a:solidFill>
            <a:prstDash val="solid"/>
            <a:round/>
            <a:headEnd len="sm" w="sm" type="none"/>
            <a:tailEnd len="sm" w="sm" type="none"/>
          </a:ln>
        </p:spPr>
      </p:cxnSp>
      <p:cxnSp>
        <p:nvCxnSpPr>
          <p:cNvPr id="1230" name="Google Shape;1230;p158"/>
          <p:cNvCxnSpPr>
            <a:stCxn id="1219" idx="0"/>
            <a:endCxn id="1210" idx="1"/>
          </p:cNvCxnSpPr>
          <p:nvPr/>
        </p:nvCxnSpPr>
        <p:spPr>
          <a:xfrm rot="5400000">
            <a:off x="5538854" y="-468784"/>
            <a:ext cx="176700" cy="4303200"/>
          </a:xfrm>
          <a:prstGeom prst="bentConnector4">
            <a:avLst>
              <a:gd fmla="val -249937" name="adj1"/>
              <a:gd fmla="val 105536" name="adj2"/>
            </a:avLst>
          </a:prstGeom>
          <a:noFill/>
          <a:ln cap="flat" cmpd="sng" w="9525">
            <a:solidFill>
              <a:schemeClr val="dk2"/>
            </a:solidFill>
            <a:prstDash val="solid"/>
            <a:round/>
            <a:headEnd len="sm" w="sm" type="none"/>
            <a:tailEnd len="sm" w="sm" type="none"/>
          </a:ln>
        </p:spPr>
      </p:cxnSp>
      <p:cxnSp>
        <p:nvCxnSpPr>
          <p:cNvPr id="1231" name="Google Shape;1231;p158"/>
          <p:cNvCxnSpPr>
            <a:stCxn id="1216" idx="3"/>
            <a:endCxn id="1213" idx="1"/>
          </p:cNvCxnSpPr>
          <p:nvPr/>
        </p:nvCxnSpPr>
        <p:spPr>
          <a:xfrm flipH="1" rot="10800000">
            <a:off x="5833827" y="1769512"/>
            <a:ext cx="103200" cy="1800"/>
          </a:xfrm>
          <a:prstGeom prst="straightConnector1">
            <a:avLst/>
          </a:prstGeom>
          <a:noFill/>
          <a:ln cap="flat" cmpd="sng" w="9525">
            <a:solidFill>
              <a:schemeClr val="dk2"/>
            </a:solidFill>
            <a:prstDash val="solid"/>
            <a:round/>
            <a:headEnd len="sm" w="sm" type="none"/>
            <a:tailEnd len="sm" w="sm" type="none"/>
          </a:ln>
        </p:spPr>
      </p:cxnSp>
      <p:cxnSp>
        <p:nvCxnSpPr>
          <p:cNvPr id="1232" name="Google Shape;1232;p158"/>
          <p:cNvCxnSpPr>
            <a:stCxn id="1213" idx="2"/>
            <a:endCxn id="1219" idx="2"/>
          </p:cNvCxnSpPr>
          <p:nvPr/>
        </p:nvCxnSpPr>
        <p:spPr>
          <a:xfrm flipH="1" rot="-5400000">
            <a:off x="6946023" y="1113685"/>
            <a:ext cx="900" cy="1664400"/>
          </a:xfrm>
          <a:prstGeom prst="bentConnector3">
            <a:avLst>
              <a:gd fmla="val 26561798" name="adj1"/>
            </a:avLst>
          </a:prstGeom>
          <a:noFill/>
          <a:ln cap="flat" cmpd="sng" w="9525">
            <a:solidFill>
              <a:schemeClr val="dk2"/>
            </a:solidFill>
            <a:prstDash val="solid"/>
            <a:round/>
            <a:headEnd len="sm" w="sm" type="none"/>
            <a:tailEnd len="sm" w="sm" type="none"/>
          </a:ln>
        </p:spPr>
      </p:cxnSp>
      <p:cxnSp>
        <p:nvCxnSpPr>
          <p:cNvPr id="1233" name="Google Shape;1233;p158"/>
          <p:cNvCxnSpPr>
            <a:stCxn id="1222" idx="1"/>
            <a:endCxn id="1222" idx="1"/>
          </p:cNvCxnSpPr>
          <p:nvPr/>
        </p:nvCxnSpPr>
        <p:spPr>
          <a:xfrm>
            <a:off x="3931545" y="1771312"/>
            <a:ext cx="0" cy="0"/>
          </a:xfrm>
          <a:prstGeom prst="straightConnector1">
            <a:avLst/>
          </a:prstGeom>
          <a:noFill/>
          <a:ln cap="flat" cmpd="sng" w="9525">
            <a:solidFill>
              <a:schemeClr val="dk2"/>
            </a:solidFill>
            <a:prstDash val="solid"/>
            <a:round/>
            <a:headEnd len="sm" w="sm" type="none"/>
            <a:tailEnd len="sm" w="sm" type="none"/>
          </a:ln>
        </p:spPr>
      </p:cxnSp>
      <p:cxnSp>
        <p:nvCxnSpPr>
          <p:cNvPr id="1234" name="Google Shape;1234;p158"/>
          <p:cNvCxnSpPr>
            <a:stCxn id="1210" idx="3"/>
            <a:endCxn id="1222" idx="1"/>
          </p:cNvCxnSpPr>
          <p:nvPr/>
        </p:nvCxnSpPr>
        <p:spPr>
          <a:xfrm>
            <a:off x="3830167" y="1771312"/>
            <a:ext cx="101400" cy="0"/>
          </a:xfrm>
          <a:prstGeom prst="straightConnector1">
            <a:avLst/>
          </a:prstGeom>
          <a:noFill/>
          <a:ln cap="flat" cmpd="sng" w="9525">
            <a:solidFill>
              <a:schemeClr val="dk2"/>
            </a:solidFill>
            <a:prstDash val="solid"/>
            <a:round/>
            <a:headEnd len="sm" w="sm" type="none"/>
            <a:tailEnd len="sm" w="sm" type="none"/>
          </a:ln>
        </p:spPr>
      </p:cxnSp>
      <p:cxnSp>
        <p:nvCxnSpPr>
          <p:cNvPr id="1235" name="Google Shape;1235;p158"/>
          <p:cNvCxnSpPr>
            <a:stCxn id="1210" idx="0"/>
            <a:endCxn id="1225" idx="0"/>
          </p:cNvCxnSpPr>
          <p:nvPr/>
        </p:nvCxnSpPr>
        <p:spPr>
          <a:xfrm flipH="1" rot="-5400000">
            <a:off x="4108567" y="1139662"/>
            <a:ext cx="600" cy="912000"/>
          </a:xfrm>
          <a:prstGeom prst="bentConnector3">
            <a:avLst>
              <a:gd fmla="val -39687500" name="adj1"/>
            </a:avLst>
          </a:prstGeom>
          <a:noFill/>
          <a:ln cap="flat" cmpd="sng" w="9525">
            <a:solidFill>
              <a:schemeClr val="dk2"/>
            </a:solidFill>
            <a:prstDash val="solid"/>
            <a:round/>
            <a:headEnd len="sm" w="sm" type="none"/>
            <a:tailEnd len="sm" w="sm" type="none"/>
          </a:ln>
        </p:spPr>
      </p:cxnSp>
      <p:cxnSp>
        <p:nvCxnSpPr>
          <p:cNvPr id="1236" name="Google Shape;1236;p158"/>
          <p:cNvCxnSpPr>
            <a:stCxn id="1213" idx="3"/>
            <a:endCxn id="1228" idx="1"/>
          </p:cNvCxnSpPr>
          <p:nvPr/>
        </p:nvCxnSpPr>
        <p:spPr>
          <a:xfrm>
            <a:off x="6291573" y="1769485"/>
            <a:ext cx="863400" cy="0"/>
          </a:xfrm>
          <a:prstGeom prst="straightConnector1">
            <a:avLst/>
          </a:prstGeom>
          <a:noFill/>
          <a:ln cap="flat" cmpd="sng" w="9525">
            <a:solidFill>
              <a:schemeClr val="dk2"/>
            </a:solidFill>
            <a:prstDash val="solid"/>
            <a:round/>
            <a:headEnd len="sm" w="sm" type="none"/>
            <a:tailEnd len="sm" w="sm" type="none"/>
          </a:ln>
        </p:spPr>
      </p:cxnSp>
      <p:cxnSp>
        <p:nvCxnSpPr>
          <p:cNvPr id="1237" name="Google Shape;1237;p158"/>
          <p:cNvCxnSpPr>
            <a:stCxn id="1213" idx="0"/>
            <a:endCxn id="1222" idx="2"/>
          </p:cNvCxnSpPr>
          <p:nvPr/>
        </p:nvCxnSpPr>
        <p:spPr>
          <a:xfrm rot="5400000">
            <a:off x="4934673" y="767635"/>
            <a:ext cx="353700" cy="2005500"/>
          </a:xfrm>
          <a:prstGeom prst="bentConnector5">
            <a:avLst>
              <a:gd fmla="val -67324" name="adj1"/>
              <a:gd fmla="val 49998" name="adj2"/>
              <a:gd fmla="val 129980" name="adj3"/>
            </a:avLst>
          </a:prstGeom>
          <a:noFill/>
          <a:ln cap="flat" cmpd="sng" w="9525">
            <a:solidFill>
              <a:schemeClr val="dk2"/>
            </a:solidFill>
            <a:prstDash val="solid"/>
            <a:round/>
            <a:headEnd len="sm" w="sm" type="none"/>
            <a:tailEnd len="sm" w="sm" type="none"/>
          </a:ln>
        </p:spPr>
      </p:cxnSp>
      <p:pic>
        <p:nvPicPr>
          <p:cNvPr descr="Icon_RH_Software_Container-App_RGB_Flat.png" id="1238" name="Google Shape;1238;p158"/>
          <p:cNvPicPr preferRelativeResize="0"/>
          <p:nvPr/>
        </p:nvPicPr>
        <p:blipFill rotWithShape="1">
          <a:blip r:embed="rId4">
            <a:alphaModFix/>
          </a:blip>
          <a:srcRect b="0" l="0" r="0" t="0"/>
          <a:stretch/>
        </p:blipFill>
        <p:spPr>
          <a:xfrm>
            <a:off x="1162162" y="2177987"/>
            <a:ext cx="402000" cy="398700"/>
          </a:xfrm>
          <a:prstGeom prst="rect">
            <a:avLst/>
          </a:prstGeom>
          <a:noFill/>
          <a:ln>
            <a:noFill/>
          </a:ln>
        </p:spPr>
      </p:pic>
      <p:pic>
        <p:nvPicPr>
          <p:cNvPr descr="Icon_RH_Software_Container-App_RGB_Flat.png" id="1239" name="Google Shape;1239;p158"/>
          <p:cNvPicPr preferRelativeResize="0"/>
          <p:nvPr/>
        </p:nvPicPr>
        <p:blipFill rotWithShape="1">
          <a:blip r:embed="rId4">
            <a:alphaModFix/>
          </a:blip>
          <a:srcRect b="0" l="0" r="0" t="0"/>
          <a:stretch/>
        </p:blipFill>
        <p:spPr>
          <a:xfrm>
            <a:off x="1162987" y="2635987"/>
            <a:ext cx="402000" cy="398700"/>
          </a:xfrm>
          <a:prstGeom prst="rect">
            <a:avLst/>
          </a:prstGeom>
          <a:noFill/>
          <a:ln>
            <a:noFill/>
          </a:ln>
        </p:spPr>
      </p:pic>
      <p:pic>
        <p:nvPicPr>
          <p:cNvPr descr="Icon_RH_Software_Container-App_RGB_Flat.png" id="1240" name="Google Shape;1240;p158"/>
          <p:cNvPicPr preferRelativeResize="0"/>
          <p:nvPr/>
        </p:nvPicPr>
        <p:blipFill rotWithShape="1">
          <a:blip r:embed="rId4">
            <a:alphaModFix/>
          </a:blip>
          <a:srcRect b="0" l="0" r="0" t="0"/>
          <a:stretch/>
        </p:blipFill>
        <p:spPr>
          <a:xfrm>
            <a:off x="1162987" y="3093987"/>
            <a:ext cx="402000" cy="398700"/>
          </a:xfrm>
          <a:prstGeom prst="rect">
            <a:avLst/>
          </a:prstGeom>
          <a:noFill/>
          <a:ln>
            <a:noFill/>
          </a:ln>
        </p:spPr>
      </p:pic>
      <p:pic>
        <p:nvPicPr>
          <p:cNvPr descr="Icon_RH_Software_Container-App_RGB_Flat.png" id="1241" name="Google Shape;1241;p158"/>
          <p:cNvPicPr preferRelativeResize="0"/>
          <p:nvPr/>
        </p:nvPicPr>
        <p:blipFill rotWithShape="1">
          <a:blip r:embed="rId4">
            <a:alphaModFix/>
          </a:blip>
          <a:srcRect b="0" l="0" r="0" t="0"/>
          <a:stretch/>
        </p:blipFill>
        <p:spPr>
          <a:xfrm>
            <a:off x="705787" y="2447874"/>
            <a:ext cx="402000" cy="398700"/>
          </a:xfrm>
          <a:prstGeom prst="rect">
            <a:avLst/>
          </a:prstGeom>
          <a:noFill/>
          <a:ln>
            <a:noFill/>
          </a:ln>
        </p:spPr>
      </p:pic>
      <p:pic>
        <p:nvPicPr>
          <p:cNvPr descr="Icon_RH_Software_Container-App_RGB_Flat.png" id="1242" name="Google Shape;1242;p158"/>
          <p:cNvPicPr preferRelativeResize="0"/>
          <p:nvPr/>
        </p:nvPicPr>
        <p:blipFill rotWithShape="1">
          <a:blip r:embed="rId4">
            <a:alphaModFix/>
          </a:blip>
          <a:srcRect b="0" l="0" r="0" t="0"/>
          <a:stretch/>
        </p:blipFill>
        <p:spPr>
          <a:xfrm>
            <a:off x="705787" y="2905074"/>
            <a:ext cx="402000" cy="398700"/>
          </a:xfrm>
          <a:prstGeom prst="rect">
            <a:avLst/>
          </a:prstGeom>
          <a:noFill/>
          <a:ln>
            <a:noFill/>
          </a:ln>
        </p:spPr>
      </p:pic>
      <p:sp>
        <p:nvSpPr>
          <p:cNvPr id="1243" name="Google Shape;1243;p158"/>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Proxima Nova"/>
              <a:buNone/>
            </a:pPr>
            <a:r>
              <a:rPr b="0" i="0" lang="en" sz="2800" u="none" cap="none" strike="noStrike">
                <a:solidFill>
                  <a:srgbClr val="000000"/>
                </a:solidFill>
                <a:latin typeface="Arial"/>
                <a:ea typeface="Arial"/>
                <a:cs typeface="Arial"/>
                <a:sym typeface="Arial"/>
              </a:rPr>
              <a:t>CONTAINERS ALONE</a:t>
            </a:r>
            <a:endParaRPr/>
          </a:p>
        </p:txBody>
      </p:sp>
      <p:sp>
        <p:nvSpPr>
          <p:cNvPr id="1244" name="Google Shape;1244;p158"/>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7" name="Shape 5837"/>
        <p:cNvGrpSpPr/>
        <p:nvPr/>
      </p:nvGrpSpPr>
      <p:grpSpPr>
        <a:xfrm>
          <a:off x="0" y="0"/>
          <a:ext cx="0" cy="0"/>
          <a:chOff x="0" y="0"/>
          <a:chExt cx="0" cy="0"/>
        </a:xfrm>
      </p:grpSpPr>
      <p:sp>
        <p:nvSpPr>
          <p:cNvPr id="5838" name="Google Shape;5838;p3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39" name="Google Shape;5839;p34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APP BINARY WITH SOURCE-TO-IMAGE (S2I)</a:t>
            </a:r>
            <a:endParaRPr/>
          </a:p>
        </p:txBody>
      </p:sp>
      <p:pic>
        <p:nvPicPr>
          <p:cNvPr descr="Icon_RH_Object_Gear-Group_RGB_Flat.png" id="5840" name="Google Shape;5840;p347"/>
          <p:cNvPicPr preferRelativeResize="0"/>
          <p:nvPr/>
        </p:nvPicPr>
        <p:blipFill>
          <a:blip r:embed="rId3">
            <a:alphaModFix/>
          </a:blip>
          <a:stretch>
            <a:fillRect/>
          </a:stretch>
        </p:blipFill>
        <p:spPr>
          <a:xfrm>
            <a:off x="4494425" y="2659512"/>
            <a:ext cx="548700" cy="592048"/>
          </a:xfrm>
          <a:prstGeom prst="rect">
            <a:avLst/>
          </a:prstGeom>
          <a:noFill/>
          <a:ln>
            <a:noFill/>
          </a:ln>
        </p:spPr>
      </p:pic>
      <p:pic>
        <p:nvPicPr>
          <p:cNvPr id="5841" name="Google Shape;5841;p347"/>
          <p:cNvPicPr preferRelativeResize="0"/>
          <p:nvPr/>
        </p:nvPicPr>
        <p:blipFill>
          <a:blip r:embed="rId4">
            <a:alphaModFix/>
          </a:blip>
          <a:stretch>
            <a:fillRect/>
          </a:stretch>
        </p:blipFill>
        <p:spPr>
          <a:xfrm>
            <a:off x="6946513" y="2724700"/>
            <a:ext cx="582075" cy="461644"/>
          </a:xfrm>
          <a:prstGeom prst="rect">
            <a:avLst/>
          </a:prstGeom>
          <a:noFill/>
          <a:ln>
            <a:noFill/>
          </a:ln>
        </p:spPr>
      </p:pic>
      <p:cxnSp>
        <p:nvCxnSpPr>
          <p:cNvPr id="5842" name="Google Shape;5842;p347"/>
          <p:cNvCxnSpPr>
            <a:stCxn id="5843" idx="2"/>
            <a:endCxn id="5840" idx="0"/>
          </p:cNvCxnSpPr>
          <p:nvPr/>
        </p:nvCxnSpPr>
        <p:spPr>
          <a:xfrm flipH="1">
            <a:off x="4768647" y="2013650"/>
            <a:ext cx="9900" cy="645900"/>
          </a:xfrm>
          <a:prstGeom prst="straightConnector1">
            <a:avLst/>
          </a:prstGeom>
          <a:noFill/>
          <a:ln cap="flat" cmpd="sng" w="9525">
            <a:solidFill>
              <a:srgbClr val="666666"/>
            </a:solidFill>
            <a:prstDash val="solid"/>
            <a:round/>
            <a:headEnd len="med" w="med" type="none"/>
            <a:tailEnd len="med" w="med" type="triangle"/>
          </a:ln>
        </p:spPr>
      </p:cxnSp>
      <p:cxnSp>
        <p:nvCxnSpPr>
          <p:cNvPr id="5844" name="Google Shape;5844;p347"/>
          <p:cNvCxnSpPr>
            <a:stCxn id="5841" idx="1"/>
            <a:endCxn id="5845" idx="3"/>
          </p:cNvCxnSpPr>
          <p:nvPr/>
        </p:nvCxnSpPr>
        <p:spPr>
          <a:xfrm rot="10800000">
            <a:off x="6293713" y="2955522"/>
            <a:ext cx="652800" cy="0"/>
          </a:xfrm>
          <a:prstGeom prst="straightConnector1">
            <a:avLst/>
          </a:prstGeom>
          <a:noFill/>
          <a:ln cap="flat" cmpd="sng" w="9525">
            <a:solidFill>
              <a:srgbClr val="666666"/>
            </a:solidFill>
            <a:prstDash val="solid"/>
            <a:round/>
            <a:headEnd len="med" w="med" type="none"/>
            <a:tailEnd len="med" w="med" type="triangle"/>
          </a:ln>
        </p:spPr>
      </p:cxnSp>
      <p:sp>
        <p:nvSpPr>
          <p:cNvPr id="5846" name="Google Shape;5846;p347"/>
          <p:cNvSpPr txBox="1"/>
          <p:nvPr/>
        </p:nvSpPr>
        <p:spPr>
          <a:xfrm>
            <a:off x="3499718" y="16588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a:t>
            </a:r>
            <a:br>
              <a:rPr lang="en" sz="1000">
                <a:latin typeface="Proxima Nova"/>
                <a:ea typeface="Proxima Nova"/>
                <a:cs typeface="Proxima Nova"/>
                <a:sym typeface="Proxima Nova"/>
              </a:rPr>
            </a:br>
            <a:r>
              <a:rPr lang="en" sz="1000">
                <a:latin typeface="Proxima Nova"/>
                <a:ea typeface="Proxima Nova"/>
                <a:cs typeface="Proxima Nova"/>
                <a:sym typeface="Proxima Nova"/>
              </a:rPr>
              <a:t>Binary</a:t>
            </a:r>
            <a:br>
              <a:rPr lang="en" sz="1000">
                <a:latin typeface="Proxima Nova"/>
                <a:ea typeface="Proxima Nova"/>
                <a:cs typeface="Proxima Nova"/>
                <a:sym typeface="Proxima Nova"/>
              </a:rPr>
            </a:br>
            <a:r>
              <a:rPr lang="en" sz="1000">
                <a:latin typeface="Proxima Nova"/>
                <a:ea typeface="Proxima Nova"/>
                <a:cs typeface="Proxima Nova"/>
                <a:sym typeface="Proxima Nova"/>
              </a:rPr>
              <a:t>(e.g. WAR)</a:t>
            </a:r>
            <a:endParaRPr sz="1000">
              <a:latin typeface="Proxima Nova"/>
              <a:ea typeface="Proxima Nova"/>
              <a:cs typeface="Proxima Nova"/>
              <a:sym typeface="Proxima Nova"/>
            </a:endParaRPr>
          </a:p>
        </p:txBody>
      </p:sp>
      <p:sp>
        <p:nvSpPr>
          <p:cNvPr id="5847" name="Google Shape;5847;p347"/>
          <p:cNvSpPr txBox="1"/>
          <p:nvPr/>
        </p:nvSpPr>
        <p:spPr>
          <a:xfrm>
            <a:off x="3337924" y="28018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5848" name="Google Shape;5848;p347"/>
          <p:cNvSpPr txBox="1"/>
          <p:nvPr/>
        </p:nvSpPr>
        <p:spPr>
          <a:xfrm>
            <a:off x="55713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Container Image</a:t>
            </a:r>
            <a:endParaRPr sz="1000">
              <a:latin typeface="Proxima Nova"/>
              <a:ea typeface="Proxima Nova"/>
              <a:cs typeface="Proxima Nova"/>
              <a:sym typeface="Proxima Nova"/>
            </a:endParaRPr>
          </a:p>
        </p:txBody>
      </p:sp>
      <p:sp>
        <p:nvSpPr>
          <p:cNvPr id="5849" name="Google Shape;5849;p347"/>
          <p:cNvSpPr txBox="1"/>
          <p:nvPr/>
        </p:nvSpPr>
        <p:spPr>
          <a:xfrm>
            <a:off x="67905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5850" name="Google Shape;5850;p347"/>
          <p:cNvSpPr txBox="1"/>
          <p:nvPr/>
        </p:nvSpPr>
        <p:spPr>
          <a:xfrm rot="-5400000">
            <a:off x="7190225" y="1935038"/>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DEV</a:t>
            </a:r>
            <a:endParaRPr sz="1200">
              <a:solidFill>
                <a:srgbClr val="FFFFFF"/>
              </a:solidFill>
              <a:latin typeface="Proxima Nova"/>
              <a:ea typeface="Proxima Nova"/>
              <a:cs typeface="Proxima Nova"/>
              <a:sym typeface="Proxima Nova"/>
            </a:endParaRPr>
          </a:p>
        </p:txBody>
      </p:sp>
      <p:pic>
        <p:nvPicPr>
          <p:cNvPr id="5843" name="Google Shape;5843;p347"/>
          <p:cNvPicPr preferRelativeResize="0"/>
          <p:nvPr/>
        </p:nvPicPr>
        <p:blipFill>
          <a:blip r:embed="rId5">
            <a:alphaModFix/>
          </a:blip>
          <a:stretch>
            <a:fillRect/>
          </a:stretch>
        </p:blipFill>
        <p:spPr>
          <a:xfrm>
            <a:off x="4547722" y="1552000"/>
            <a:ext cx="461650" cy="461650"/>
          </a:xfrm>
          <a:prstGeom prst="rect">
            <a:avLst/>
          </a:prstGeom>
          <a:noFill/>
          <a:ln>
            <a:noFill/>
          </a:ln>
        </p:spPr>
      </p:pic>
      <p:cxnSp>
        <p:nvCxnSpPr>
          <p:cNvPr id="5851" name="Google Shape;5851;p347"/>
          <p:cNvCxnSpPr/>
          <p:nvPr/>
        </p:nvCxnSpPr>
        <p:spPr>
          <a:xfrm rot="10800000">
            <a:off x="5094275" y="1764125"/>
            <a:ext cx="1734300" cy="0"/>
          </a:xfrm>
          <a:prstGeom prst="straightConnector1">
            <a:avLst/>
          </a:prstGeom>
          <a:noFill/>
          <a:ln cap="flat" cmpd="sng" w="9525">
            <a:solidFill>
              <a:srgbClr val="666666"/>
            </a:solidFill>
            <a:prstDash val="solid"/>
            <a:round/>
            <a:headEnd len="med" w="med" type="none"/>
            <a:tailEnd len="med" w="med" type="triangle"/>
          </a:ln>
        </p:spPr>
      </p:cxnSp>
      <p:sp>
        <p:nvSpPr>
          <p:cNvPr id="5852" name="Google Shape;5852;p347"/>
          <p:cNvSpPr txBox="1"/>
          <p:nvPr/>
        </p:nvSpPr>
        <p:spPr>
          <a:xfrm>
            <a:off x="5620601" y="15444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 </a:t>
            </a:r>
            <a:endParaRPr sz="1000">
              <a:latin typeface="Proxima Nova"/>
              <a:ea typeface="Proxima Nova"/>
              <a:cs typeface="Proxima Nova"/>
              <a:sym typeface="Proxima Nova"/>
            </a:endParaRPr>
          </a:p>
        </p:txBody>
      </p:sp>
      <p:pic>
        <p:nvPicPr>
          <p:cNvPr descr="Icon_RH_Object_Gear-Group_RGB_Flat.png" id="5853" name="Google Shape;5853;p347"/>
          <p:cNvPicPr preferRelativeResize="0"/>
          <p:nvPr/>
        </p:nvPicPr>
        <p:blipFill>
          <a:blip r:embed="rId3">
            <a:alphaModFix/>
          </a:blip>
          <a:stretch>
            <a:fillRect/>
          </a:stretch>
        </p:blipFill>
        <p:spPr>
          <a:xfrm>
            <a:off x="6975525" y="1486812"/>
            <a:ext cx="548700" cy="592048"/>
          </a:xfrm>
          <a:prstGeom prst="rect">
            <a:avLst/>
          </a:prstGeom>
          <a:noFill/>
          <a:ln>
            <a:noFill/>
          </a:ln>
        </p:spPr>
      </p:pic>
      <p:sp>
        <p:nvSpPr>
          <p:cNvPr id="5854" name="Google Shape;5854;p347"/>
          <p:cNvSpPr txBox="1"/>
          <p:nvPr/>
        </p:nvSpPr>
        <p:spPr>
          <a:xfrm>
            <a:off x="6716124" y="21627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Existing Build Process</a:t>
            </a:r>
            <a:endParaRPr sz="1000">
              <a:latin typeface="Proxima Nova"/>
              <a:ea typeface="Proxima Nova"/>
              <a:cs typeface="Proxima Nova"/>
              <a:sym typeface="Proxima Nova"/>
            </a:endParaRPr>
          </a:p>
        </p:txBody>
      </p:sp>
      <p:sp>
        <p:nvSpPr>
          <p:cNvPr id="5855" name="Google Shape;5855;p347"/>
          <p:cNvSpPr txBox="1"/>
          <p:nvPr/>
        </p:nvSpPr>
        <p:spPr>
          <a:xfrm>
            <a:off x="823925" y="1760400"/>
            <a:ext cx="25995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000">
                <a:latin typeface="Proxima Nova"/>
                <a:ea typeface="Proxima Nova"/>
                <a:cs typeface="Proxima Nova"/>
                <a:sym typeface="Proxima Nova"/>
              </a:rPr>
              <a:t>BUILD IMAGE</a:t>
            </a:r>
            <a:endParaRPr b="1" sz="3000">
              <a:latin typeface="Proxima Nova"/>
              <a:ea typeface="Proxima Nova"/>
              <a:cs typeface="Proxima Nova"/>
              <a:sym typeface="Proxima Nova"/>
            </a:endParaRPr>
          </a:p>
        </p:txBody>
      </p:sp>
      <p:sp>
        <p:nvSpPr>
          <p:cNvPr id="5856" name="Google Shape;5856;p347"/>
          <p:cNvSpPr txBox="1"/>
          <p:nvPr/>
        </p:nvSpPr>
        <p:spPr>
          <a:xfrm>
            <a:off x="814805" y="2280701"/>
            <a:ext cx="2385000" cy="187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Proxima Nova"/>
                <a:ea typeface="Proxima Nova"/>
                <a:cs typeface="Proxima Nova"/>
                <a:sym typeface="Proxima Nova"/>
              </a:rPr>
              <a:t>S2I combines app binaries (e.g. JAR, WAR, EAR) with a builder image (language and application runtimes) and stores the resulting application image in the image registry </a:t>
            </a:r>
            <a:endParaRPr>
              <a:latin typeface="Proxima Nova"/>
              <a:ea typeface="Proxima Nova"/>
              <a:cs typeface="Proxima Nova"/>
              <a:sym typeface="Proxima Nova"/>
            </a:endParaRPr>
          </a:p>
        </p:txBody>
      </p:sp>
      <p:pic>
        <p:nvPicPr>
          <p:cNvPr descr="Icon_RH_Software_Container-App_RGB_Flat.png" id="5857" name="Google Shape;5857;p347"/>
          <p:cNvPicPr preferRelativeResize="0"/>
          <p:nvPr/>
        </p:nvPicPr>
        <p:blipFill rotWithShape="1">
          <a:blip r:embed="rId6">
            <a:alphaModFix/>
          </a:blip>
          <a:srcRect b="8584" l="8944" r="10837" t="11191"/>
          <a:stretch/>
        </p:blipFill>
        <p:spPr>
          <a:xfrm>
            <a:off x="5690625" y="2657234"/>
            <a:ext cx="608400" cy="603637"/>
          </a:xfrm>
          <a:prstGeom prst="rect">
            <a:avLst/>
          </a:prstGeom>
          <a:noFill/>
          <a:ln>
            <a:noFill/>
          </a:ln>
        </p:spPr>
      </p:pic>
      <p:cxnSp>
        <p:nvCxnSpPr>
          <p:cNvPr id="5858" name="Google Shape;5858;p347"/>
          <p:cNvCxnSpPr/>
          <p:nvPr/>
        </p:nvCxnSpPr>
        <p:spPr>
          <a:xfrm flipH="1">
            <a:off x="5043124" y="2954636"/>
            <a:ext cx="655500" cy="9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2" name="Shape 5862"/>
        <p:cNvGrpSpPr/>
        <p:nvPr/>
      </p:nvGrpSpPr>
      <p:grpSpPr>
        <a:xfrm>
          <a:off x="0" y="0"/>
          <a:ext cx="0" cy="0"/>
          <a:chOff x="0" y="0"/>
          <a:chExt cx="0" cy="0"/>
        </a:xfrm>
      </p:grpSpPr>
      <p:sp>
        <p:nvSpPr>
          <p:cNvPr id="5863" name="Google Shape;5863;p3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64" name="Google Shape;5864;p34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APP BINARY WITH SOURCE-TO-IMAGE (S2I)</a:t>
            </a:r>
            <a:endParaRPr/>
          </a:p>
        </p:txBody>
      </p:sp>
      <p:pic>
        <p:nvPicPr>
          <p:cNvPr descr="Icon_RH_People_Adult-VNeck_RGB_Flat.png" id="5865" name="Google Shape;5865;p348"/>
          <p:cNvPicPr preferRelativeResize="0"/>
          <p:nvPr/>
        </p:nvPicPr>
        <p:blipFill>
          <a:blip r:embed="rId3">
            <a:alphaModFix/>
          </a:blip>
          <a:stretch>
            <a:fillRect/>
          </a:stretch>
        </p:blipFill>
        <p:spPr>
          <a:xfrm>
            <a:off x="7050719" y="3890277"/>
            <a:ext cx="373661" cy="577505"/>
          </a:xfrm>
          <a:prstGeom prst="rect">
            <a:avLst/>
          </a:prstGeom>
          <a:noFill/>
          <a:ln>
            <a:noFill/>
          </a:ln>
        </p:spPr>
      </p:pic>
      <p:pic>
        <p:nvPicPr>
          <p:cNvPr descr="Icon_RH_Object_Gear-Group_RGB_Flat.png" id="5866" name="Google Shape;5866;p348"/>
          <p:cNvPicPr preferRelativeResize="0"/>
          <p:nvPr/>
        </p:nvPicPr>
        <p:blipFill>
          <a:blip r:embed="rId4">
            <a:alphaModFix/>
          </a:blip>
          <a:stretch>
            <a:fillRect/>
          </a:stretch>
        </p:blipFill>
        <p:spPr>
          <a:xfrm>
            <a:off x="4494425" y="2659512"/>
            <a:ext cx="548700" cy="592048"/>
          </a:xfrm>
          <a:prstGeom prst="rect">
            <a:avLst/>
          </a:prstGeom>
          <a:noFill/>
          <a:ln>
            <a:noFill/>
          </a:ln>
        </p:spPr>
      </p:pic>
      <p:pic>
        <p:nvPicPr>
          <p:cNvPr id="5867" name="Google Shape;5867;p348"/>
          <p:cNvPicPr preferRelativeResize="0"/>
          <p:nvPr/>
        </p:nvPicPr>
        <p:blipFill>
          <a:blip r:embed="rId5">
            <a:alphaModFix/>
          </a:blip>
          <a:stretch>
            <a:fillRect/>
          </a:stretch>
        </p:blipFill>
        <p:spPr>
          <a:xfrm>
            <a:off x="6946513" y="2724700"/>
            <a:ext cx="582075" cy="461644"/>
          </a:xfrm>
          <a:prstGeom prst="rect">
            <a:avLst/>
          </a:prstGeom>
          <a:noFill/>
          <a:ln>
            <a:noFill/>
          </a:ln>
        </p:spPr>
      </p:pic>
      <p:pic>
        <p:nvPicPr>
          <p:cNvPr descr="Icon_RH_Software_Container-App_RGB_Flat.png" id="5868" name="Google Shape;5868;p348"/>
          <p:cNvPicPr preferRelativeResize="0"/>
          <p:nvPr/>
        </p:nvPicPr>
        <p:blipFill>
          <a:blip r:embed="rId6">
            <a:alphaModFix/>
          </a:blip>
          <a:stretch>
            <a:fillRect/>
          </a:stretch>
        </p:blipFill>
        <p:spPr>
          <a:xfrm>
            <a:off x="4506938" y="3919238"/>
            <a:ext cx="523691" cy="519575"/>
          </a:xfrm>
          <a:prstGeom prst="rect">
            <a:avLst/>
          </a:prstGeom>
          <a:noFill/>
          <a:ln>
            <a:noFill/>
          </a:ln>
        </p:spPr>
      </p:pic>
      <p:cxnSp>
        <p:nvCxnSpPr>
          <p:cNvPr id="5869" name="Google Shape;5869;p348"/>
          <p:cNvCxnSpPr>
            <a:stCxn id="5870" idx="2"/>
            <a:endCxn id="5866" idx="0"/>
          </p:cNvCxnSpPr>
          <p:nvPr/>
        </p:nvCxnSpPr>
        <p:spPr>
          <a:xfrm flipH="1">
            <a:off x="4768647" y="2013650"/>
            <a:ext cx="9900" cy="645900"/>
          </a:xfrm>
          <a:prstGeom prst="straightConnector1">
            <a:avLst/>
          </a:prstGeom>
          <a:noFill/>
          <a:ln cap="flat" cmpd="sng" w="9525">
            <a:solidFill>
              <a:srgbClr val="666666"/>
            </a:solidFill>
            <a:prstDash val="solid"/>
            <a:round/>
            <a:headEnd len="med" w="med" type="none"/>
            <a:tailEnd len="med" w="med" type="triangle"/>
          </a:ln>
        </p:spPr>
      </p:cxnSp>
      <p:cxnSp>
        <p:nvCxnSpPr>
          <p:cNvPr id="5871" name="Google Shape;5871;p348"/>
          <p:cNvCxnSpPr>
            <a:stCxn id="5866" idx="2"/>
            <a:endCxn id="5868" idx="0"/>
          </p:cNvCxnSpPr>
          <p:nvPr/>
        </p:nvCxnSpPr>
        <p:spPr>
          <a:xfrm>
            <a:off x="4768775" y="3251560"/>
            <a:ext cx="0" cy="667800"/>
          </a:xfrm>
          <a:prstGeom prst="straightConnector1">
            <a:avLst/>
          </a:prstGeom>
          <a:noFill/>
          <a:ln cap="flat" cmpd="sng" w="9525">
            <a:solidFill>
              <a:srgbClr val="666666"/>
            </a:solidFill>
            <a:prstDash val="solid"/>
            <a:round/>
            <a:headEnd len="med" w="med" type="none"/>
            <a:tailEnd len="med" w="med" type="triangle"/>
          </a:ln>
        </p:spPr>
      </p:cxnSp>
      <p:cxnSp>
        <p:nvCxnSpPr>
          <p:cNvPr id="5872" name="Google Shape;5872;p348"/>
          <p:cNvCxnSpPr>
            <a:stCxn id="5867" idx="1"/>
            <a:endCxn id="5873" idx="3"/>
          </p:cNvCxnSpPr>
          <p:nvPr/>
        </p:nvCxnSpPr>
        <p:spPr>
          <a:xfrm rot="10800000">
            <a:off x="6293713" y="2955522"/>
            <a:ext cx="652800" cy="0"/>
          </a:xfrm>
          <a:prstGeom prst="straightConnector1">
            <a:avLst/>
          </a:prstGeom>
          <a:noFill/>
          <a:ln cap="flat" cmpd="sng" w="9525">
            <a:solidFill>
              <a:srgbClr val="666666"/>
            </a:solidFill>
            <a:prstDash val="solid"/>
            <a:round/>
            <a:headEnd len="med" w="med" type="none"/>
            <a:tailEnd len="med" w="med" type="triangle"/>
          </a:ln>
        </p:spPr>
      </p:cxnSp>
      <p:cxnSp>
        <p:nvCxnSpPr>
          <p:cNvPr id="5874" name="Google Shape;5874;p348"/>
          <p:cNvCxnSpPr>
            <a:stCxn id="5865" idx="1"/>
            <a:endCxn id="5868" idx="3"/>
          </p:cNvCxnSpPr>
          <p:nvPr/>
        </p:nvCxnSpPr>
        <p:spPr>
          <a:xfrm rot="10800000">
            <a:off x="5030519" y="41790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5875" name="Google Shape;5875;p348"/>
          <p:cNvSpPr txBox="1"/>
          <p:nvPr/>
        </p:nvSpPr>
        <p:spPr>
          <a:xfrm>
            <a:off x="3499718" y="1658825"/>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Application</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Binary</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(e.g. WAR)</a:t>
            </a:r>
            <a:endParaRPr sz="1000">
              <a:latin typeface="Proxima Nova"/>
              <a:ea typeface="Proxima Nova"/>
              <a:cs typeface="Proxima Nova"/>
              <a:sym typeface="Proxima Nova"/>
            </a:endParaRPr>
          </a:p>
        </p:txBody>
      </p:sp>
      <p:sp>
        <p:nvSpPr>
          <p:cNvPr id="5876" name="Google Shape;5876;p348"/>
          <p:cNvSpPr txBox="1"/>
          <p:nvPr/>
        </p:nvSpPr>
        <p:spPr>
          <a:xfrm>
            <a:off x="3337924" y="28018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5877" name="Google Shape;5877;p348"/>
          <p:cNvSpPr txBox="1"/>
          <p:nvPr/>
        </p:nvSpPr>
        <p:spPr>
          <a:xfrm>
            <a:off x="5727554" y="39620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5878" name="Google Shape;5878;p348"/>
          <p:cNvSpPr txBox="1"/>
          <p:nvPr/>
        </p:nvSpPr>
        <p:spPr>
          <a:xfrm>
            <a:off x="55713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Container Image</a:t>
            </a:r>
            <a:endParaRPr sz="1000">
              <a:latin typeface="Proxima Nova"/>
              <a:ea typeface="Proxima Nova"/>
              <a:cs typeface="Proxima Nova"/>
              <a:sym typeface="Proxima Nova"/>
            </a:endParaRPr>
          </a:p>
        </p:txBody>
      </p:sp>
      <p:sp>
        <p:nvSpPr>
          <p:cNvPr id="5879" name="Google Shape;5879;p348"/>
          <p:cNvSpPr txBox="1"/>
          <p:nvPr/>
        </p:nvSpPr>
        <p:spPr>
          <a:xfrm>
            <a:off x="6790578" y="3305706"/>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5880" name="Google Shape;5880;p348"/>
          <p:cNvSpPr txBox="1"/>
          <p:nvPr/>
        </p:nvSpPr>
        <p:spPr>
          <a:xfrm rot="-5400000">
            <a:off x="7190225" y="3588094"/>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OPS</a:t>
            </a:r>
            <a:endParaRPr sz="1200">
              <a:solidFill>
                <a:srgbClr val="FFFFFF"/>
              </a:solidFill>
              <a:latin typeface="Proxima Nova"/>
              <a:ea typeface="Proxima Nova"/>
              <a:cs typeface="Proxima Nova"/>
              <a:sym typeface="Proxima Nova"/>
            </a:endParaRPr>
          </a:p>
        </p:txBody>
      </p:sp>
      <p:sp>
        <p:nvSpPr>
          <p:cNvPr id="5881" name="Google Shape;5881;p348"/>
          <p:cNvSpPr txBox="1"/>
          <p:nvPr/>
        </p:nvSpPr>
        <p:spPr>
          <a:xfrm rot="-5400000">
            <a:off x="7190225" y="1935038"/>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DEV</a:t>
            </a:r>
            <a:endParaRPr sz="1200">
              <a:solidFill>
                <a:srgbClr val="FFFFFF"/>
              </a:solidFill>
              <a:latin typeface="Proxima Nova"/>
              <a:ea typeface="Proxima Nova"/>
              <a:cs typeface="Proxima Nova"/>
              <a:sym typeface="Proxima Nova"/>
            </a:endParaRPr>
          </a:p>
        </p:txBody>
      </p:sp>
      <p:pic>
        <p:nvPicPr>
          <p:cNvPr id="5870" name="Google Shape;5870;p348"/>
          <p:cNvPicPr preferRelativeResize="0"/>
          <p:nvPr/>
        </p:nvPicPr>
        <p:blipFill>
          <a:blip r:embed="rId7">
            <a:alphaModFix/>
          </a:blip>
          <a:stretch>
            <a:fillRect/>
          </a:stretch>
        </p:blipFill>
        <p:spPr>
          <a:xfrm>
            <a:off x="4547722" y="1552000"/>
            <a:ext cx="461650" cy="461650"/>
          </a:xfrm>
          <a:prstGeom prst="rect">
            <a:avLst/>
          </a:prstGeom>
          <a:noFill/>
          <a:ln>
            <a:noFill/>
          </a:ln>
        </p:spPr>
      </p:pic>
      <p:cxnSp>
        <p:nvCxnSpPr>
          <p:cNvPr id="5882" name="Google Shape;5882;p348"/>
          <p:cNvCxnSpPr/>
          <p:nvPr/>
        </p:nvCxnSpPr>
        <p:spPr>
          <a:xfrm rot="10800000">
            <a:off x="5094275" y="1764125"/>
            <a:ext cx="1734300" cy="0"/>
          </a:xfrm>
          <a:prstGeom prst="straightConnector1">
            <a:avLst/>
          </a:prstGeom>
          <a:noFill/>
          <a:ln cap="flat" cmpd="sng" w="9525">
            <a:solidFill>
              <a:srgbClr val="666666"/>
            </a:solidFill>
            <a:prstDash val="solid"/>
            <a:round/>
            <a:headEnd len="med" w="med" type="none"/>
            <a:tailEnd len="med" w="med" type="triangle"/>
          </a:ln>
        </p:spPr>
      </p:cxnSp>
      <p:sp>
        <p:nvSpPr>
          <p:cNvPr id="5883" name="Google Shape;5883;p348"/>
          <p:cNvSpPr txBox="1"/>
          <p:nvPr/>
        </p:nvSpPr>
        <p:spPr>
          <a:xfrm>
            <a:off x="5620601" y="15444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 </a:t>
            </a:r>
            <a:endParaRPr sz="1000">
              <a:latin typeface="Proxima Nova"/>
              <a:ea typeface="Proxima Nova"/>
              <a:cs typeface="Proxima Nova"/>
              <a:sym typeface="Proxima Nova"/>
            </a:endParaRPr>
          </a:p>
        </p:txBody>
      </p:sp>
      <p:pic>
        <p:nvPicPr>
          <p:cNvPr descr="Icon_RH_Object_Gear-Group_RGB_Flat.png" id="5884" name="Google Shape;5884;p348"/>
          <p:cNvPicPr preferRelativeResize="0"/>
          <p:nvPr/>
        </p:nvPicPr>
        <p:blipFill>
          <a:blip r:embed="rId4">
            <a:alphaModFix/>
          </a:blip>
          <a:stretch>
            <a:fillRect/>
          </a:stretch>
        </p:blipFill>
        <p:spPr>
          <a:xfrm>
            <a:off x="6975525" y="1486812"/>
            <a:ext cx="548700" cy="592048"/>
          </a:xfrm>
          <a:prstGeom prst="rect">
            <a:avLst/>
          </a:prstGeom>
          <a:noFill/>
          <a:ln>
            <a:noFill/>
          </a:ln>
        </p:spPr>
      </p:pic>
      <p:sp>
        <p:nvSpPr>
          <p:cNvPr id="5885" name="Google Shape;5885;p348"/>
          <p:cNvSpPr txBox="1"/>
          <p:nvPr/>
        </p:nvSpPr>
        <p:spPr>
          <a:xfrm>
            <a:off x="6716124" y="21627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Existing Build Process</a:t>
            </a:r>
            <a:endParaRPr sz="1000">
              <a:latin typeface="Proxima Nova"/>
              <a:ea typeface="Proxima Nova"/>
              <a:cs typeface="Proxima Nova"/>
              <a:sym typeface="Proxima Nova"/>
            </a:endParaRPr>
          </a:p>
        </p:txBody>
      </p:sp>
      <p:sp>
        <p:nvSpPr>
          <p:cNvPr id="5886" name="Google Shape;5886;p348"/>
          <p:cNvSpPr txBox="1"/>
          <p:nvPr/>
        </p:nvSpPr>
        <p:spPr>
          <a:xfrm>
            <a:off x="823922" y="1760398"/>
            <a:ext cx="25158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000">
                <a:latin typeface="Proxima Nova"/>
                <a:ea typeface="Proxima Nova"/>
                <a:cs typeface="Proxima Nova"/>
                <a:sym typeface="Proxima Nova"/>
              </a:rPr>
              <a:t>DEPLOY</a:t>
            </a:r>
            <a:endParaRPr b="1" sz="3000">
              <a:latin typeface="Proxima Nova"/>
              <a:ea typeface="Proxima Nova"/>
              <a:cs typeface="Proxima Nova"/>
              <a:sym typeface="Proxima Nova"/>
            </a:endParaRPr>
          </a:p>
        </p:txBody>
      </p:sp>
      <p:sp>
        <p:nvSpPr>
          <p:cNvPr id="5887" name="Google Shape;5887;p348"/>
          <p:cNvSpPr txBox="1"/>
          <p:nvPr/>
        </p:nvSpPr>
        <p:spPr>
          <a:xfrm>
            <a:off x="3499718" y="40366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sp>
        <p:nvSpPr>
          <p:cNvPr id="5888" name="Google Shape;5888;p348"/>
          <p:cNvSpPr txBox="1"/>
          <p:nvPr/>
        </p:nvSpPr>
        <p:spPr>
          <a:xfrm>
            <a:off x="834126" y="2280701"/>
            <a:ext cx="2385000" cy="189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Proxima Nova"/>
                <a:ea typeface="Proxima Nova"/>
                <a:cs typeface="Proxima Nova"/>
                <a:sym typeface="Proxima Nova"/>
              </a:rPr>
              <a:t>OpenShift automates the deployment of application containers across multiple hosts via the Kubernetes. Users can trigger deployments, rollback, configure A/B or other custom deployments</a:t>
            </a:r>
            <a:endParaRPr>
              <a:latin typeface="Proxima Nova"/>
              <a:ea typeface="Proxima Nova"/>
              <a:cs typeface="Proxima Nova"/>
              <a:sym typeface="Proxima Nova"/>
            </a:endParaRPr>
          </a:p>
        </p:txBody>
      </p:sp>
      <p:pic>
        <p:nvPicPr>
          <p:cNvPr descr="Icon_RH_Software_Container-App_RGB_Flat.png" id="5889" name="Google Shape;5889;p348"/>
          <p:cNvPicPr preferRelativeResize="0"/>
          <p:nvPr/>
        </p:nvPicPr>
        <p:blipFill rotWithShape="1">
          <a:blip r:embed="rId6">
            <a:alphaModFix/>
          </a:blip>
          <a:srcRect b="8584" l="8944" r="10837" t="11191"/>
          <a:stretch/>
        </p:blipFill>
        <p:spPr>
          <a:xfrm>
            <a:off x="5690625" y="2657234"/>
            <a:ext cx="608400" cy="603637"/>
          </a:xfrm>
          <a:prstGeom prst="rect">
            <a:avLst/>
          </a:prstGeom>
          <a:noFill/>
          <a:ln>
            <a:noFill/>
          </a:ln>
        </p:spPr>
      </p:pic>
      <p:cxnSp>
        <p:nvCxnSpPr>
          <p:cNvPr id="5890" name="Google Shape;5890;p348"/>
          <p:cNvCxnSpPr/>
          <p:nvPr/>
        </p:nvCxnSpPr>
        <p:spPr>
          <a:xfrm flipH="1">
            <a:off x="5043124" y="2954636"/>
            <a:ext cx="655500" cy="9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4" name="Shape 5894"/>
        <p:cNvGrpSpPr/>
        <p:nvPr/>
      </p:nvGrpSpPr>
      <p:grpSpPr>
        <a:xfrm>
          <a:off x="0" y="0"/>
          <a:ext cx="0" cy="0"/>
          <a:chOff x="0" y="0"/>
          <a:chExt cx="0" cy="0"/>
        </a:xfrm>
      </p:grpSpPr>
      <p:sp>
        <p:nvSpPr>
          <p:cNvPr id="5895" name="Google Shape;5895;p349"/>
          <p:cNvSpPr txBox="1"/>
          <p:nvPr/>
        </p:nvSpPr>
        <p:spPr>
          <a:xfrm>
            <a:off x="3214500" y="1658925"/>
            <a:ext cx="4422300" cy="122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4200">
                <a:latin typeface="Overpass"/>
                <a:ea typeface="Overpass"/>
                <a:cs typeface="Overpass"/>
                <a:sym typeface="Overpass"/>
              </a:rPr>
              <a:t>DEPLOY YOUR DOCKER IMAGE</a:t>
            </a:r>
            <a:endParaRPr b="1" sz="4200">
              <a:latin typeface="Overpass"/>
              <a:ea typeface="Overpass"/>
              <a:cs typeface="Overpass"/>
              <a:sym typeface="Overpass"/>
            </a:endParaRPr>
          </a:p>
        </p:txBody>
      </p:sp>
      <p:sp>
        <p:nvSpPr>
          <p:cNvPr id="5896" name="Google Shape;5896;p3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97" name="Google Shape;5897;p349"/>
          <p:cNvSpPr/>
          <p:nvPr/>
        </p:nvSpPr>
        <p:spPr>
          <a:xfrm>
            <a:off x="1583400" y="1692825"/>
            <a:ext cx="1379400" cy="13794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898" name="Google Shape;5898;p349"/>
          <p:cNvPicPr preferRelativeResize="0"/>
          <p:nvPr/>
        </p:nvPicPr>
        <p:blipFill>
          <a:blip r:embed="rId3">
            <a:alphaModFix/>
          </a:blip>
          <a:stretch>
            <a:fillRect/>
          </a:stretch>
        </p:blipFill>
        <p:spPr>
          <a:xfrm>
            <a:off x="1889299" y="1979448"/>
            <a:ext cx="778650" cy="8320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2" name="Shape 5902"/>
        <p:cNvGrpSpPr/>
        <p:nvPr/>
      </p:nvGrpSpPr>
      <p:grpSpPr>
        <a:xfrm>
          <a:off x="0" y="0"/>
          <a:ext cx="0" cy="0"/>
          <a:chOff x="0" y="0"/>
          <a:chExt cx="0" cy="0"/>
        </a:xfrm>
      </p:grpSpPr>
      <p:sp>
        <p:nvSpPr>
          <p:cNvPr id="5903" name="Google Shape;5903;p350"/>
          <p:cNvSpPr txBox="1"/>
          <p:nvPr/>
        </p:nvSpPr>
        <p:spPr>
          <a:xfrm>
            <a:off x="863550" y="2016527"/>
            <a:ext cx="2663700" cy="192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App images are built using the existing docker image build process. OpenShift automates the deployment of app containers across multiple hosts via the Kubernetes. Users can trigger deployments, rollback, configure A/B, etc</a:t>
            </a:r>
            <a:endParaRPr>
              <a:solidFill>
                <a:schemeClr val="dk1"/>
              </a:solidFill>
              <a:latin typeface="Proxima Nova"/>
              <a:ea typeface="Proxima Nova"/>
              <a:cs typeface="Proxima Nova"/>
              <a:sym typeface="Proxima Nova"/>
            </a:endParaRPr>
          </a:p>
        </p:txBody>
      </p:sp>
      <p:sp>
        <p:nvSpPr>
          <p:cNvPr id="5904" name="Google Shape;5904;p350"/>
          <p:cNvSpPr txBox="1"/>
          <p:nvPr/>
        </p:nvSpPr>
        <p:spPr>
          <a:xfrm>
            <a:off x="864550" y="3834047"/>
            <a:ext cx="14331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p:txBody>
      </p:sp>
      <p:sp>
        <p:nvSpPr>
          <p:cNvPr id="5905" name="Google Shape;5905;p3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06" name="Google Shape;5906;p3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 DOCKER IMAGE</a:t>
            </a:r>
            <a:endParaRPr/>
          </a:p>
        </p:txBody>
      </p:sp>
      <p:pic>
        <p:nvPicPr>
          <p:cNvPr descr="Icon_RH_People_Adult-VNeck_RGB_Flat.png" id="5907" name="Google Shape;5907;p350"/>
          <p:cNvPicPr preferRelativeResize="0"/>
          <p:nvPr/>
        </p:nvPicPr>
        <p:blipFill>
          <a:blip r:embed="rId3">
            <a:alphaModFix/>
          </a:blip>
          <a:stretch>
            <a:fillRect/>
          </a:stretch>
        </p:blipFill>
        <p:spPr>
          <a:xfrm>
            <a:off x="7050719" y="3890277"/>
            <a:ext cx="373661" cy="577505"/>
          </a:xfrm>
          <a:prstGeom prst="rect">
            <a:avLst/>
          </a:prstGeom>
          <a:noFill/>
          <a:ln>
            <a:noFill/>
          </a:ln>
        </p:spPr>
      </p:pic>
      <p:pic>
        <p:nvPicPr>
          <p:cNvPr id="5908" name="Google Shape;5908;p350"/>
          <p:cNvPicPr preferRelativeResize="0"/>
          <p:nvPr/>
        </p:nvPicPr>
        <p:blipFill>
          <a:blip r:embed="rId4">
            <a:alphaModFix/>
          </a:blip>
          <a:stretch>
            <a:fillRect/>
          </a:stretch>
        </p:blipFill>
        <p:spPr>
          <a:xfrm>
            <a:off x="4482563" y="2724725"/>
            <a:ext cx="582075" cy="461644"/>
          </a:xfrm>
          <a:prstGeom prst="rect">
            <a:avLst/>
          </a:prstGeom>
          <a:noFill/>
          <a:ln>
            <a:noFill/>
          </a:ln>
        </p:spPr>
      </p:pic>
      <p:pic>
        <p:nvPicPr>
          <p:cNvPr descr="Icon_RH_Software_Container-App_RGB_Flat.png" id="5909" name="Google Shape;5909;p350"/>
          <p:cNvPicPr preferRelativeResize="0"/>
          <p:nvPr/>
        </p:nvPicPr>
        <p:blipFill>
          <a:blip r:embed="rId5">
            <a:alphaModFix/>
          </a:blip>
          <a:stretch>
            <a:fillRect/>
          </a:stretch>
        </p:blipFill>
        <p:spPr>
          <a:xfrm>
            <a:off x="4506938" y="3919238"/>
            <a:ext cx="523691" cy="519575"/>
          </a:xfrm>
          <a:prstGeom prst="rect">
            <a:avLst/>
          </a:prstGeom>
          <a:noFill/>
          <a:ln>
            <a:noFill/>
          </a:ln>
        </p:spPr>
      </p:pic>
      <p:cxnSp>
        <p:nvCxnSpPr>
          <p:cNvPr id="5910" name="Google Shape;5910;p350"/>
          <p:cNvCxnSpPr/>
          <p:nvPr/>
        </p:nvCxnSpPr>
        <p:spPr>
          <a:xfrm rot="10800000">
            <a:off x="5094275" y="1764125"/>
            <a:ext cx="1734300" cy="0"/>
          </a:xfrm>
          <a:prstGeom prst="straightConnector1">
            <a:avLst/>
          </a:prstGeom>
          <a:noFill/>
          <a:ln cap="flat" cmpd="sng" w="9525">
            <a:solidFill>
              <a:srgbClr val="666666"/>
            </a:solidFill>
            <a:prstDash val="solid"/>
            <a:round/>
            <a:headEnd len="med" w="med" type="none"/>
            <a:tailEnd len="med" w="med" type="triangle"/>
          </a:ln>
        </p:spPr>
      </p:cxnSp>
      <p:cxnSp>
        <p:nvCxnSpPr>
          <p:cNvPr id="5911" name="Google Shape;5911;p350"/>
          <p:cNvCxnSpPr/>
          <p:nvPr/>
        </p:nvCxnSpPr>
        <p:spPr>
          <a:xfrm>
            <a:off x="4768600" y="2165275"/>
            <a:ext cx="0" cy="494100"/>
          </a:xfrm>
          <a:prstGeom prst="straightConnector1">
            <a:avLst/>
          </a:prstGeom>
          <a:noFill/>
          <a:ln cap="flat" cmpd="sng" w="9525">
            <a:solidFill>
              <a:srgbClr val="666666"/>
            </a:solidFill>
            <a:prstDash val="solid"/>
            <a:round/>
            <a:headEnd len="med" w="med" type="none"/>
            <a:tailEnd len="med" w="med" type="triangle"/>
          </a:ln>
        </p:spPr>
      </p:cxnSp>
      <p:cxnSp>
        <p:nvCxnSpPr>
          <p:cNvPr id="5912" name="Google Shape;5912;p350"/>
          <p:cNvCxnSpPr>
            <a:stCxn id="5913" idx="2"/>
            <a:endCxn id="5909" idx="0"/>
          </p:cNvCxnSpPr>
          <p:nvPr/>
        </p:nvCxnSpPr>
        <p:spPr>
          <a:xfrm>
            <a:off x="4768783" y="3251438"/>
            <a:ext cx="0" cy="667800"/>
          </a:xfrm>
          <a:prstGeom prst="straightConnector1">
            <a:avLst/>
          </a:prstGeom>
          <a:noFill/>
          <a:ln cap="flat" cmpd="sng" w="9525">
            <a:solidFill>
              <a:srgbClr val="666666"/>
            </a:solidFill>
            <a:prstDash val="solid"/>
            <a:round/>
            <a:headEnd len="med" w="med" type="none"/>
            <a:tailEnd len="med" w="med" type="triangle"/>
          </a:ln>
        </p:spPr>
      </p:cxnSp>
      <p:cxnSp>
        <p:nvCxnSpPr>
          <p:cNvPr id="5914" name="Google Shape;5914;p350"/>
          <p:cNvCxnSpPr>
            <a:stCxn id="5907" idx="1"/>
            <a:endCxn id="5909" idx="3"/>
          </p:cNvCxnSpPr>
          <p:nvPr/>
        </p:nvCxnSpPr>
        <p:spPr>
          <a:xfrm rot="10800000">
            <a:off x="5030519" y="41790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5915" name="Google Shape;5915;p350"/>
          <p:cNvSpPr txBox="1"/>
          <p:nvPr/>
        </p:nvSpPr>
        <p:spPr>
          <a:xfrm>
            <a:off x="5620601" y="1544429"/>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 </a:t>
            </a:r>
            <a:endParaRPr sz="1000">
              <a:latin typeface="Proxima Nova"/>
              <a:ea typeface="Proxima Nova"/>
              <a:cs typeface="Proxima Nova"/>
              <a:sym typeface="Proxima Nova"/>
            </a:endParaRPr>
          </a:p>
        </p:txBody>
      </p:sp>
      <p:sp>
        <p:nvSpPr>
          <p:cNvPr id="5916" name="Google Shape;5916;p350"/>
          <p:cNvSpPr txBox="1"/>
          <p:nvPr/>
        </p:nvSpPr>
        <p:spPr>
          <a:xfrm>
            <a:off x="3499718" y="40366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sp>
        <p:nvSpPr>
          <p:cNvPr id="5917" name="Google Shape;5917;p350"/>
          <p:cNvSpPr txBox="1"/>
          <p:nvPr/>
        </p:nvSpPr>
        <p:spPr>
          <a:xfrm>
            <a:off x="5727554" y="39620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5918" name="Google Shape;5918;p350"/>
          <p:cNvSpPr txBox="1"/>
          <p:nvPr/>
        </p:nvSpPr>
        <p:spPr>
          <a:xfrm>
            <a:off x="3508428" y="1690669"/>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Application</a:t>
            </a:r>
            <a:r>
              <a:rPr lang="en" sz="1000">
                <a:latin typeface="Proxima Nova"/>
                <a:ea typeface="Proxima Nova"/>
                <a:cs typeface="Proxima Nova"/>
                <a:sym typeface="Proxima Nova"/>
              </a:rPr>
              <a:t> Image</a:t>
            </a:r>
            <a:endParaRPr sz="1000">
              <a:latin typeface="Proxima Nova"/>
              <a:ea typeface="Proxima Nova"/>
              <a:cs typeface="Proxima Nova"/>
              <a:sym typeface="Proxima Nova"/>
            </a:endParaRPr>
          </a:p>
        </p:txBody>
      </p:sp>
      <p:sp>
        <p:nvSpPr>
          <p:cNvPr id="5919" name="Google Shape;5919;p350"/>
          <p:cNvSpPr txBox="1"/>
          <p:nvPr/>
        </p:nvSpPr>
        <p:spPr>
          <a:xfrm>
            <a:off x="3527152" y="2839267"/>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5920" name="Google Shape;5920;p350"/>
          <p:cNvSpPr txBox="1"/>
          <p:nvPr/>
        </p:nvSpPr>
        <p:spPr>
          <a:xfrm rot="-5400000">
            <a:off x="7190225" y="3588094"/>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OPS</a:t>
            </a:r>
            <a:endParaRPr sz="1200">
              <a:solidFill>
                <a:srgbClr val="FFFFFF"/>
              </a:solidFill>
              <a:latin typeface="Proxima Nova"/>
              <a:ea typeface="Proxima Nova"/>
              <a:cs typeface="Proxima Nova"/>
              <a:sym typeface="Proxima Nova"/>
            </a:endParaRPr>
          </a:p>
        </p:txBody>
      </p:sp>
      <p:sp>
        <p:nvSpPr>
          <p:cNvPr id="5921" name="Google Shape;5921;p350"/>
          <p:cNvSpPr txBox="1"/>
          <p:nvPr/>
        </p:nvSpPr>
        <p:spPr>
          <a:xfrm rot="-5400000">
            <a:off x="7190225" y="1935038"/>
            <a:ext cx="1622700" cy="3450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DEV</a:t>
            </a:r>
            <a:endParaRPr sz="1200">
              <a:solidFill>
                <a:srgbClr val="FFFFFF"/>
              </a:solidFill>
              <a:latin typeface="Proxima Nova"/>
              <a:ea typeface="Proxima Nova"/>
              <a:cs typeface="Proxima Nova"/>
              <a:sym typeface="Proxima Nova"/>
            </a:endParaRPr>
          </a:p>
        </p:txBody>
      </p:sp>
      <p:sp>
        <p:nvSpPr>
          <p:cNvPr id="5922" name="Google Shape;5922;p350"/>
          <p:cNvSpPr txBox="1"/>
          <p:nvPr/>
        </p:nvSpPr>
        <p:spPr>
          <a:xfrm>
            <a:off x="864550" y="1479972"/>
            <a:ext cx="1956300" cy="5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Proxima Nova"/>
                <a:ea typeface="Proxima Nova"/>
                <a:cs typeface="Proxima Nova"/>
                <a:sym typeface="Proxima Nova"/>
              </a:rPr>
              <a:t>BUILD </a:t>
            </a:r>
            <a:endParaRPr b="1" sz="2400">
              <a:latin typeface="Proxima Nova"/>
              <a:ea typeface="Proxima Nova"/>
              <a:cs typeface="Proxima Nova"/>
              <a:sym typeface="Proxima Nova"/>
            </a:endParaRPr>
          </a:p>
        </p:txBody>
      </p:sp>
      <p:pic>
        <p:nvPicPr>
          <p:cNvPr descr="Icon_RH_Object_Gear-Group_RGB_Flat.png" id="5923" name="Google Shape;5923;p350"/>
          <p:cNvPicPr preferRelativeResize="0"/>
          <p:nvPr/>
        </p:nvPicPr>
        <p:blipFill>
          <a:blip r:embed="rId6">
            <a:alphaModFix/>
          </a:blip>
          <a:stretch>
            <a:fillRect/>
          </a:stretch>
        </p:blipFill>
        <p:spPr>
          <a:xfrm>
            <a:off x="6975525" y="1486812"/>
            <a:ext cx="548700" cy="592048"/>
          </a:xfrm>
          <a:prstGeom prst="rect">
            <a:avLst/>
          </a:prstGeom>
          <a:noFill/>
          <a:ln>
            <a:noFill/>
          </a:ln>
        </p:spPr>
      </p:pic>
      <p:sp>
        <p:nvSpPr>
          <p:cNvPr id="5924" name="Google Shape;5924;p350"/>
          <p:cNvSpPr txBox="1"/>
          <p:nvPr/>
        </p:nvSpPr>
        <p:spPr>
          <a:xfrm>
            <a:off x="6597400" y="2162700"/>
            <a:ext cx="1095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Existing Image</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Build Process</a:t>
            </a:r>
            <a:endParaRPr sz="1000">
              <a:latin typeface="Proxima Nova"/>
              <a:ea typeface="Proxima Nova"/>
              <a:cs typeface="Proxima Nova"/>
              <a:sym typeface="Proxima Nova"/>
            </a:endParaRPr>
          </a:p>
        </p:txBody>
      </p:sp>
      <p:pic>
        <p:nvPicPr>
          <p:cNvPr descr="Icon_RH_Software_Container-App_RGB_Flat.png" id="5925" name="Google Shape;5925;p350"/>
          <p:cNvPicPr preferRelativeResize="0"/>
          <p:nvPr/>
        </p:nvPicPr>
        <p:blipFill rotWithShape="1">
          <a:blip r:embed="rId5">
            <a:alphaModFix/>
          </a:blip>
          <a:srcRect b="8584" l="8944" r="10837" t="11191"/>
          <a:stretch/>
        </p:blipFill>
        <p:spPr>
          <a:xfrm>
            <a:off x="4442126" y="1506417"/>
            <a:ext cx="608400" cy="603637"/>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9" name="Shape 5929"/>
        <p:cNvGrpSpPr/>
        <p:nvPr/>
      </p:nvGrpSpPr>
      <p:grpSpPr>
        <a:xfrm>
          <a:off x="0" y="0"/>
          <a:ext cx="0" cy="0"/>
          <a:chOff x="0" y="0"/>
          <a:chExt cx="0" cy="0"/>
        </a:xfrm>
      </p:grpSpPr>
      <p:sp>
        <p:nvSpPr>
          <p:cNvPr id="5930" name="Google Shape;5930;p351"/>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CONTINUOUS INTEGRATION (CI)</a:t>
            </a:r>
            <a:endParaRPr/>
          </a:p>
          <a:p>
            <a:pPr indent="0" lvl="0" marL="0" rtl="0">
              <a:spcBef>
                <a:spcPts val="0"/>
              </a:spcBef>
              <a:spcAft>
                <a:spcPts val="0"/>
              </a:spcAft>
              <a:buNone/>
            </a:pPr>
            <a:r>
              <a:rPr lang="en"/>
              <a:t>CONTINUOUS DELIVERY (CD)</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4" name="Shape 5934"/>
        <p:cNvGrpSpPr/>
        <p:nvPr/>
      </p:nvGrpSpPr>
      <p:grpSpPr>
        <a:xfrm>
          <a:off x="0" y="0"/>
          <a:ext cx="0" cy="0"/>
          <a:chOff x="0" y="0"/>
          <a:chExt cx="0" cy="0"/>
        </a:xfrm>
      </p:grpSpPr>
      <p:sp>
        <p:nvSpPr>
          <p:cNvPr id="5935" name="Google Shape;5935;p3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CI/CID WITH BUILD AND DEPLOYMENTS</a:t>
            </a:r>
            <a:endParaRPr/>
          </a:p>
        </p:txBody>
      </p:sp>
      <p:sp>
        <p:nvSpPr>
          <p:cNvPr id="5936" name="Google Shape;5936;p3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37" name="Google Shape;5937;p352"/>
          <p:cNvSpPr txBox="1"/>
          <p:nvPr>
            <p:ph idx="1" type="body"/>
          </p:nvPr>
        </p:nvSpPr>
        <p:spPr>
          <a:xfrm>
            <a:off x="826700" y="1233775"/>
            <a:ext cx="7668300" cy="3290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800"/>
              <a:t>BUILDS</a:t>
            </a:r>
            <a:endParaRPr b="1" sz="1800"/>
          </a:p>
          <a:p>
            <a:pPr indent="-292100" lvl="0" marL="457200" rtl="0">
              <a:spcBef>
                <a:spcPts val="600"/>
              </a:spcBef>
              <a:spcAft>
                <a:spcPts val="0"/>
              </a:spcAft>
              <a:buSzPts val="1000"/>
              <a:buChar char="●"/>
            </a:pPr>
            <a:r>
              <a:rPr lang="en"/>
              <a:t>Webhook triggers: build the app image whenever the code changes</a:t>
            </a:r>
            <a:endParaRPr/>
          </a:p>
          <a:p>
            <a:pPr indent="-292100" lvl="0" marL="457200" rtl="0">
              <a:spcBef>
                <a:spcPts val="0"/>
              </a:spcBef>
              <a:spcAft>
                <a:spcPts val="0"/>
              </a:spcAft>
              <a:buSzPts val="1000"/>
              <a:buChar char="●"/>
            </a:pPr>
            <a:r>
              <a:rPr lang="en"/>
              <a:t>Image trigger: build the app image whenever the base language or app runtime changes</a:t>
            </a:r>
            <a:endParaRPr/>
          </a:p>
          <a:p>
            <a:pPr indent="-292100" lvl="0" marL="457200" rtl="0">
              <a:spcBef>
                <a:spcPts val="0"/>
              </a:spcBef>
              <a:spcAft>
                <a:spcPts val="0"/>
              </a:spcAft>
              <a:buSzPts val="1000"/>
              <a:buChar char="●"/>
            </a:pPr>
            <a:r>
              <a:rPr lang="en"/>
              <a:t>Build hooks: test the app image before pushing it to an image registry</a:t>
            </a:r>
            <a:br>
              <a:rPr lang="en"/>
            </a:br>
            <a:endParaRPr/>
          </a:p>
          <a:p>
            <a:pPr indent="0" lvl="0" marL="0" rtl="0">
              <a:spcBef>
                <a:spcPts val="600"/>
              </a:spcBef>
              <a:spcAft>
                <a:spcPts val="0"/>
              </a:spcAft>
              <a:buNone/>
            </a:pPr>
            <a:r>
              <a:rPr b="1" lang="en" sz="1800"/>
              <a:t>DEPLOYMENTS</a:t>
            </a:r>
            <a:endParaRPr b="1" sz="1800"/>
          </a:p>
          <a:p>
            <a:pPr indent="-292100" lvl="0" marL="457200" rtl="0">
              <a:spcBef>
                <a:spcPts val="600"/>
              </a:spcBef>
              <a:spcAft>
                <a:spcPts val="0"/>
              </a:spcAft>
              <a:buSzPts val="1000"/>
              <a:buChar char="●"/>
            </a:pPr>
            <a:r>
              <a:rPr lang="en"/>
              <a:t>Deployment triggers: redeploy app containers whenever the image changes in the OpenShift integrated image registry or upstream registries</a:t>
            </a:r>
            <a:endParaRPr/>
          </a:p>
          <a:p>
            <a:pPr indent="0" lvl="0" marL="0" rtl="0">
              <a:spcBef>
                <a:spcPts val="600"/>
              </a:spcBef>
              <a:spcAft>
                <a:spcPts val="0"/>
              </a:spcAft>
              <a:buClr>
                <a:schemeClr val="dk1"/>
              </a:buClr>
              <a:buSzPts val="1100"/>
              <a:buFont typeface="Arial"/>
              <a:buNone/>
            </a:pPr>
            <a:r>
              <a:t/>
            </a:r>
            <a:endParaRPr/>
          </a:p>
          <a:p>
            <a:pPr indent="0" lvl="0" marL="0" rtl="0">
              <a:spcBef>
                <a:spcPts val="600"/>
              </a:spcBef>
              <a:spcAft>
                <a:spcPts val="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1" name="Shape 5941"/>
        <p:cNvGrpSpPr/>
        <p:nvPr/>
      </p:nvGrpSpPr>
      <p:grpSpPr>
        <a:xfrm>
          <a:off x="0" y="0"/>
          <a:ext cx="0" cy="0"/>
          <a:chOff x="0" y="0"/>
          <a:chExt cx="0" cy="0"/>
        </a:xfrm>
      </p:grpSpPr>
      <p:sp>
        <p:nvSpPr>
          <p:cNvPr id="5942" name="Google Shape;5942;p3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43" name="Google Shape;5943;p3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CONTINUOUS DELIVERY WITH CONTAINERS</a:t>
            </a:r>
            <a:endParaRPr/>
          </a:p>
        </p:txBody>
      </p:sp>
      <p:pic>
        <p:nvPicPr>
          <p:cNvPr descr="Icon_RH_Hardware_Storage-A-Single_RGB_Flat.png" id="5944" name="Google Shape;5944;p353"/>
          <p:cNvPicPr preferRelativeResize="0"/>
          <p:nvPr/>
        </p:nvPicPr>
        <p:blipFill>
          <a:blip r:embed="rId3">
            <a:alphaModFix/>
          </a:blip>
          <a:stretch>
            <a:fillRect/>
          </a:stretch>
        </p:blipFill>
        <p:spPr>
          <a:xfrm>
            <a:off x="2462359" y="2737608"/>
            <a:ext cx="555686" cy="294298"/>
          </a:xfrm>
          <a:prstGeom prst="rect">
            <a:avLst/>
          </a:prstGeom>
          <a:noFill/>
          <a:ln>
            <a:noFill/>
          </a:ln>
        </p:spPr>
      </p:pic>
      <p:sp>
        <p:nvSpPr>
          <p:cNvPr id="5945" name="Google Shape;5945;p353"/>
          <p:cNvSpPr txBox="1"/>
          <p:nvPr/>
        </p:nvSpPr>
        <p:spPr>
          <a:xfrm>
            <a:off x="2211884" y="3324003"/>
            <a:ext cx="1056600" cy="4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source</a:t>
            </a:r>
            <a:br>
              <a:rPr lang="en" sz="1200">
                <a:latin typeface="Proxima Nova"/>
                <a:ea typeface="Proxima Nova"/>
                <a:cs typeface="Proxima Nova"/>
                <a:sym typeface="Proxima Nova"/>
              </a:rPr>
            </a:br>
            <a:r>
              <a:rPr lang="en" sz="1200">
                <a:latin typeface="Proxima Nova"/>
                <a:ea typeface="Proxima Nova"/>
                <a:cs typeface="Proxima Nova"/>
                <a:sym typeface="Proxima Nova"/>
              </a:rPr>
              <a:t>repository</a:t>
            </a:r>
            <a:endParaRPr sz="1200">
              <a:latin typeface="Proxima Nova"/>
              <a:ea typeface="Proxima Nova"/>
              <a:cs typeface="Proxima Nova"/>
              <a:sym typeface="Proxima Nova"/>
            </a:endParaRPr>
          </a:p>
        </p:txBody>
      </p:sp>
      <p:pic>
        <p:nvPicPr>
          <p:cNvPr descr="Icon_RH_People_Adult-VNeck_RGB_Flat.png" id="5946" name="Google Shape;5946;p353"/>
          <p:cNvPicPr preferRelativeResize="0"/>
          <p:nvPr/>
        </p:nvPicPr>
        <p:blipFill>
          <a:blip r:embed="rId4">
            <a:alphaModFix/>
          </a:blip>
          <a:stretch>
            <a:fillRect/>
          </a:stretch>
        </p:blipFill>
        <p:spPr>
          <a:xfrm>
            <a:off x="1333300" y="2572852"/>
            <a:ext cx="366560" cy="566528"/>
          </a:xfrm>
          <a:prstGeom prst="rect">
            <a:avLst/>
          </a:prstGeom>
          <a:noFill/>
          <a:ln>
            <a:noFill/>
          </a:ln>
        </p:spPr>
      </p:pic>
      <p:cxnSp>
        <p:nvCxnSpPr>
          <p:cNvPr id="5947" name="Google Shape;5947;p353"/>
          <p:cNvCxnSpPr/>
          <p:nvPr/>
        </p:nvCxnSpPr>
        <p:spPr>
          <a:xfrm>
            <a:off x="1918060" y="2887260"/>
            <a:ext cx="378300" cy="0"/>
          </a:xfrm>
          <a:prstGeom prst="straightConnector1">
            <a:avLst/>
          </a:prstGeom>
          <a:noFill/>
          <a:ln cap="flat" cmpd="sng" w="9525">
            <a:solidFill>
              <a:srgbClr val="666666"/>
            </a:solidFill>
            <a:prstDash val="solid"/>
            <a:round/>
            <a:headEnd len="med" w="med" type="none"/>
            <a:tailEnd len="med" w="med" type="triangle"/>
          </a:ln>
        </p:spPr>
      </p:cxnSp>
      <p:pic>
        <p:nvPicPr>
          <p:cNvPr descr="Icon_RH_Object_Gear-Group_RGB_Flat.png" id="5948" name="Google Shape;5948;p353"/>
          <p:cNvPicPr preferRelativeResize="0"/>
          <p:nvPr/>
        </p:nvPicPr>
        <p:blipFill>
          <a:blip r:embed="rId5">
            <a:alphaModFix/>
          </a:blip>
          <a:stretch>
            <a:fillRect/>
          </a:stretch>
        </p:blipFill>
        <p:spPr>
          <a:xfrm>
            <a:off x="3600725" y="2584956"/>
            <a:ext cx="555686" cy="599602"/>
          </a:xfrm>
          <a:prstGeom prst="rect">
            <a:avLst/>
          </a:prstGeom>
          <a:noFill/>
          <a:ln>
            <a:noFill/>
          </a:ln>
        </p:spPr>
      </p:pic>
      <p:cxnSp>
        <p:nvCxnSpPr>
          <p:cNvPr id="5949" name="Google Shape;5949;p353"/>
          <p:cNvCxnSpPr/>
          <p:nvPr/>
        </p:nvCxnSpPr>
        <p:spPr>
          <a:xfrm>
            <a:off x="3148880" y="2887260"/>
            <a:ext cx="378300" cy="0"/>
          </a:xfrm>
          <a:prstGeom prst="straightConnector1">
            <a:avLst/>
          </a:prstGeom>
          <a:noFill/>
          <a:ln cap="flat" cmpd="sng" w="9525">
            <a:solidFill>
              <a:srgbClr val="666666"/>
            </a:solidFill>
            <a:prstDash val="solid"/>
            <a:round/>
            <a:headEnd len="med" w="med" type="none"/>
            <a:tailEnd len="med" w="med" type="triangle"/>
          </a:ln>
        </p:spPr>
      </p:cxnSp>
      <p:sp>
        <p:nvSpPr>
          <p:cNvPr id="5950" name="Google Shape;5950;p353"/>
          <p:cNvSpPr txBox="1"/>
          <p:nvPr/>
        </p:nvSpPr>
        <p:spPr>
          <a:xfrm>
            <a:off x="3319632" y="3324003"/>
            <a:ext cx="10566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CI/CD</a:t>
            </a:r>
            <a:br>
              <a:rPr lang="en" sz="1200">
                <a:latin typeface="Proxima Nova"/>
                <a:ea typeface="Proxima Nova"/>
                <a:cs typeface="Proxima Nova"/>
                <a:sym typeface="Proxima Nova"/>
              </a:rPr>
            </a:br>
            <a:r>
              <a:rPr lang="en" sz="1200">
                <a:latin typeface="Proxima Nova"/>
                <a:ea typeface="Proxima Nova"/>
                <a:cs typeface="Proxima Nova"/>
                <a:sym typeface="Proxima Nova"/>
              </a:rPr>
              <a:t>engine</a:t>
            </a:r>
            <a:endParaRPr sz="1200">
              <a:latin typeface="Proxima Nova"/>
              <a:ea typeface="Proxima Nova"/>
              <a:cs typeface="Proxima Nova"/>
              <a:sym typeface="Proxima Nova"/>
            </a:endParaRPr>
          </a:p>
        </p:txBody>
      </p:sp>
      <p:cxnSp>
        <p:nvCxnSpPr>
          <p:cNvPr id="5951" name="Google Shape;5951;p353"/>
          <p:cNvCxnSpPr/>
          <p:nvPr/>
        </p:nvCxnSpPr>
        <p:spPr>
          <a:xfrm>
            <a:off x="4318158" y="2887260"/>
            <a:ext cx="378300" cy="0"/>
          </a:xfrm>
          <a:prstGeom prst="straightConnector1">
            <a:avLst/>
          </a:prstGeom>
          <a:noFill/>
          <a:ln cap="flat" cmpd="sng" w="9525">
            <a:solidFill>
              <a:srgbClr val="666666"/>
            </a:solidFill>
            <a:prstDash val="solid"/>
            <a:round/>
            <a:headEnd len="med" w="med" type="none"/>
            <a:tailEnd len="med" w="med" type="triangle"/>
          </a:ln>
        </p:spPr>
      </p:cxnSp>
      <p:sp>
        <p:nvSpPr>
          <p:cNvPr id="5952" name="Google Shape;5952;p353"/>
          <p:cNvSpPr txBox="1"/>
          <p:nvPr/>
        </p:nvSpPr>
        <p:spPr>
          <a:xfrm>
            <a:off x="981075" y="3324003"/>
            <a:ext cx="1056600" cy="2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dev</a:t>
            </a:r>
            <a:endParaRPr sz="1200">
              <a:latin typeface="Proxima Nova"/>
              <a:ea typeface="Proxima Nova"/>
              <a:cs typeface="Proxima Nova"/>
              <a:sym typeface="Proxima Nova"/>
            </a:endParaRPr>
          </a:p>
        </p:txBody>
      </p:sp>
      <p:pic>
        <p:nvPicPr>
          <p:cNvPr descr="Icon_RH_Software_Container-App_RGB_Flat.png" id="5953" name="Google Shape;5953;p353"/>
          <p:cNvPicPr preferRelativeResize="0"/>
          <p:nvPr/>
        </p:nvPicPr>
        <p:blipFill>
          <a:blip r:embed="rId6">
            <a:alphaModFix/>
          </a:blip>
          <a:stretch>
            <a:fillRect/>
          </a:stretch>
        </p:blipFill>
        <p:spPr>
          <a:xfrm>
            <a:off x="4833674" y="2666559"/>
            <a:ext cx="464850" cy="461179"/>
          </a:xfrm>
          <a:prstGeom prst="rect">
            <a:avLst/>
          </a:prstGeom>
          <a:noFill/>
          <a:ln>
            <a:noFill/>
          </a:ln>
        </p:spPr>
      </p:pic>
      <p:sp>
        <p:nvSpPr>
          <p:cNvPr id="5954" name="Google Shape;5954;p353"/>
          <p:cNvSpPr txBox="1"/>
          <p:nvPr/>
        </p:nvSpPr>
        <p:spPr>
          <a:xfrm>
            <a:off x="4518925" y="3324003"/>
            <a:ext cx="10566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container</a:t>
            </a:r>
            <a:endParaRPr sz="1200">
              <a:latin typeface="Proxima Nova"/>
              <a:ea typeface="Proxima Nova"/>
              <a:cs typeface="Proxima Nova"/>
              <a:sym typeface="Proxima Nova"/>
            </a:endParaRPr>
          </a:p>
        </p:txBody>
      </p:sp>
      <p:pic>
        <p:nvPicPr>
          <p:cNvPr descr="Icon_RH_Software_Container-Deployed_RGB_Flat.png" id="5955" name="Google Shape;5955;p353"/>
          <p:cNvPicPr preferRelativeResize="0"/>
          <p:nvPr/>
        </p:nvPicPr>
        <p:blipFill>
          <a:blip r:embed="rId7">
            <a:alphaModFix/>
          </a:blip>
          <a:stretch>
            <a:fillRect/>
          </a:stretch>
        </p:blipFill>
        <p:spPr>
          <a:xfrm>
            <a:off x="6142296" y="1474425"/>
            <a:ext cx="384978" cy="634103"/>
          </a:xfrm>
          <a:prstGeom prst="rect">
            <a:avLst/>
          </a:prstGeom>
          <a:noFill/>
          <a:ln>
            <a:noFill/>
          </a:ln>
        </p:spPr>
      </p:pic>
      <p:pic>
        <p:nvPicPr>
          <p:cNvPr descr="Icon_RH_Software_Container-Deployed-Cloud_RGB_Flat.png" id="5956" name="Google Shape;5956;p353"/>
          <p:cNvPicPr preferRelativeResize="0"/>
          <p:nvPr/>
        </p:nvPicPr>
        <p:blipFill>
          <a:blip r:embed="rId8">
            <a:alphaModFix/>
          </a:blip>
          <a:stretch>
            <a:fillRect/>
          </a:stretch>
        </p:blipFill>
        <p:spPr>
          <a:xfrm>
            <a:off x="6037628" y="3707423"/>
            <a:ext cx="594314" cy="634102"/>
          </a:xfrm>
          <a:prstGeom prst="rect">
            <a:avLst/>
          </a:prstGeom>
          <a:noFill/>
          <a:ln>
            <a:noFill/>
          </a:ln>
        </p:spPr>
      </p:pic>
      <p:pic>
        <p:nvPicPr>
          <p:cNvPr descr="Icon_RH_Software_Container-Deployed-Virtual_RGB_Flat.png" id="5957" name="Google Shape;5957;p353"/>
          <p:cNvPicPr preferRelativeResize="0"/>
          <p:nvPr/>
        </p:nvPicPr>
        <p:blipFill>
          <a:blip r:embed="rId9">
            <a:alphaModFix/>
          </a:blip>
          <a:stretch>
            <a:fillRect/>
          </a:stretch>
        </p:blipFill>
        <p:spPr>
          <a:xfrm>
            <a:off x="6132860" y="2218758"/>
            <a:ext cx="403850" cy="634103"/>
          </a:xfrm>
          <a:prstGeom prst="rect">
            <a:avLst/>
          </a:prstGeom>
          <a:noFill/>
          <a:ln>
            <a:noFill/>
          </a:ln>
        </p:spPr>
      </p:pic>
      <p:pic>
        <p:nvPicPr>
          <p:cNvPr descr="Icon_RH_Software_Container-Deployed-Cloud_RGB_Flat.png" id="5958" name="Google Shape;5958;p353"/>
          <p:cNvPicPr preferRelativeResize="0"/>
          <p:nvPr/>
        </p:nvPicPr>
        <p:blipFill>
          <a:blip r:embed="rId8">
            <a:alphaModFix/>
          </a:blip>
          <a:stretch>
            <a:fillRect/>
          </a:stretch>
        </p:blipFill>
        <p:spPr>
          <a:xfrm>
            <a:off x="6037628" y="2963091"/>
            <a:ext cx="594314" cy="634102"/>
          </a:xfrm>
          <a:prstGeom prst="rect">
            <a:avLst/>
          </a:prstGeom>
          <a:noFill/>
          <a:ln>
            <a:noFill/>
          </a:ln>
        </p:spPr>
      </p:pic>
      <p:cxnSp>
        <p:nvCxnSpPr>
          <p:cNvPr id="5959" name="Google Shape;5959;p353"/>
          <p:cNvCxnSpPr/>
          <p:nvPr/>
        </p:nvCxnSpPr>
        <p:spPr>
          <a:xfrm flipH="1" rot="10800000">
            <a:off x="5427985" y="2690265"/>
            <a:ext cx="360300" cy="208200"/>
          </a:xfrm>
          <a:prstGeom prst="straightConnector1">
            <a:avLst/>
          </a:prstGeom>
          <a:noFill/>
          <a:ln cap="flat" cmpd="sng" w="9525">
            <a:solidFill>
              <a:srgbClr val="666666"/>
            </a:solidFill>
            <a:prstDash val="solid"/>
            <a:round/>
            <a:headEnd len="med" w="med" type="none"/>
            <a:tailEnd len="med" w="med" type="triangle"/>
          </a:ln>
        </p:spPr>
      </p:cxnSp>
      <p:cxnSp>
        <p:nvCxnSpPr>
          <p:cNvPr id="5960" name="Google Shape;5960;p353"/>
          <p:cNvCxnSpPr/>
          <p:nvPr/>
        </p:nvCxnSpPr>
        <p:spPr>
          <a:xfrm>
            <a:off x="5426885" y="2897497"/>
            <a:ext cx="360300" cy="208200"/>
          </a:xfrm>
          <a:prstGeom prst="straightConnector1">
            <a:avLst/>
          </a:prstGeom>
          <a:noFill/>
          <a:ln cap="flat" cmpd="sng" w="9525">
            <a:solidFill>
              <a:srgbClr val="666666"/>
            </a:solidFill>
            <a:prstDash val="solid"/>
            <a:round/>
            <a:headEnd len="med" w="med" type="none"/>
            <a:tailEnd len="med" w="med" type="triangle"/>
          </a:ln>
        </p:spPr>
      </p:cxnSp>
      <p:cxnSp>
        <p:nvCxnSpPr>
          <p:cNvPr id="5961" name="Google Shape;5961;p353"/>
          <p:cNvCxnSpPr/>
          <p:nvPr/>
        </p:nvCxnSpPr>
        <p:spPr>
          <a:xfrm>
            <a:off x="5427996" y="2897497"/>
            <a:ext cx="337200" cy="584400"/>
          </a:xfrm>
          <a:prstGeom prst="straightConnector1">
            <a:avLst/>
          </a:prstGeom>
          <a:noFill/>
          <a:ln cap="flat" cmpd="sng" w="9525">
            <a:solidFill>
              <a:srgbClr val="666666"/>
            </a:solidFill>
            <a:prstDash val="solid"/>
            <a:round/>
            <a:headEnd len="med" w="med" type="none"/>
            <a:tailEnd len="med" w="med" type="triangle"/>
          </a:ln>
        </p:spPr>
      </p:cxnSp>
      <p:cxnSp>
        <p:nvCxnSpPr>
          <p:cNvPr id="5962" name="Google Shape;5962;p353"/>
          <p:cNvCxnSpPr/>
          <p:nvPr/>
        </p:nvCxnSpPr>
        <p:spPr>
          <a:xfrm flipH="1" rot="10800000">
            <a:off x="5434456" y="2307683"/>
            <a:ext cx="337200" cy="584400"/>
          </a:xfrm>
          <a:prstGeom prst="straightConnector1">
            <a:avLst/>
          </a:prstGeom>
          <a:noFill/>
          <a:ln cap="flat" cmpd="sng" w="9525">
            <a:solidFill>
              <a:srgbClr val="666666"/>
            </a:solidFill>
            <a:prstDash val="solid"/>
            <a:round/>
            <a:headEnd len="med" w="med" type="none"/>
            <a:tailEnd len="med" w="med" type="triangle"/>
          </a:ln>
        </p:spPr>
      </p:cxnSp>
      <p:sp>
        <p:nvSpPr>
          <p:cNvPr id="5963" name="Google Shape;5963;p353"/>
          <p:cNvSpPr txBox="1"/>
          <p:nvPr/>
        </p:nvSpPr>
        <p:spPr>
          <a:xfrm>
            <a:off x="6693472" y="1574397"/>
            <a:ext cx="1025100" cy="28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roxima Nova"/>
                <a:ea typeface="Proxima Nova"/>
                <a:cs typeface="Proxima Nova"/>
                <a:sym typeface="Proxima Nova"/>
              </a:rPr>
              <a:t>physical</a:t>
            </a:r>
            <a:endParaRPr>
              <a:latin typeface="Proxima Nova"/>
              <a:ea typeface="Proxima Nova"/>
              <a:cs typeface="Proxima Nova"/>
              <a:sym typeface="Proxima Nova"/>
            </a:endParaRPr>
          </a:p>
        </p:txBody>
      </p:sp>
      <p:sp>
        <p:nvSpPr>
          <p:cNvPr id="5964" name="Google Shape;5964;p353"/>
          <p:cNvSpPr txBox="1"/>
          <p:nvPr/>
        </p:nvSpPr>
        <p:spPr>
          <a:xfrm>
            <a:off x="6693472" y="2369481"/>
            <a:ext cx="1025100" cy="28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roxima Nova"/>
                <a:ea typeface="Proxima Nova"/>
                <a:cs typeface="Proxima Nova"/>
                <a:sym typeface="Proxima Nova"/>
              </a:rPr>
              <a:t>virtual</a:t>
            </a:r>
            <a:endParaRPr>
              <a:latin typeface="Proxima Nova"/>
              <a:ea typeface="Proxima Nova"/>
              <a:cs typeface="Proxima Nova"/>
              <a:sym typeface="Proxima Nova"/>
            </a:endParaRPr>
          </a:p>
        </p:txBody>
      </p:sp>
      <p:sp>
        <p:nvSpPr>
          <p:cNvPr id="5965" name="Google Shape;5965;p353"/>
          <p:cNvSpPr txBox="1"/>
          <p:nvPr/>
        </p:nvSpPr>
        <p:spPr>
          <a:xfrm>
            <a:off x="6693472" y="3117138"/>
            <a:ext cx="1332300" cy="28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roxima Nova"/>
                <a:ea typeface="Proxima Nova"/>
                <a:cs typeface="Proxima Nova"/>
                <a:sym typeface="Proxima Nova"/>
              </a:rPr>
              <a:t>private cloud</a:t>
            </a:r>
            <a:endParaRPr>
              <a:latin typeface="Proxima Nova"/>
              <a:ea typeface="Proxima Nova"/>
              <a:cs typeface="Proxima Nova"/>
              <a:sym typeface="Proxima Nova"/>
            </a:endParaRPr>
          </a:p>
        </p:txBody>
      </p:sp>
      <p:sp>
        <p:nvSpPr>
          <p:cNvPr id="5966" name="Google Shape;5966;p353"/>
          <p:cNvSpPr txBox="1"/>
          <p:nvPr/>
        </p:nvSpPr>
        <p:spPr>
          <a:xfrm>
            <a:off x="6693472" y="3926335"/>
            <a:ext cx="1443600" cy="28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roxima Nova"/>
                <a:ea typeface="Proxima Nova"/>
                <a:cs typeface="Proxima Nova"/>
                <a:sym typeface="Proxima Nova"/>
              </a:rPr>
              <a:t>public cloud</a:t>
            </a:r>
            <a:endParaRPr>
              <a:latin typeface="Proxima Nova"/>
              <a:ea typeface="Proxima Nova"/>
              <a:cs typeface="Proxima Nova"/>
              <a:sym typeface="Proxima Nova"/>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0" name="Shape 5970"/>
        <p:cNvGrpSpPr/>
        <p:nvPr/>
      </p:nvGrpSpPr>
      <p:grpSpPr>
        <a:xfrm>
          <a:off x="0" y="0"/>
          <a:ext cx="0" cy="0"/>
          <a:chOff x="0" y="0"/>
          <a:chExt cx="0" cy="0"/>
        </a:xfrm>
      </p:grpSpPr>
      <p:sp>
        <p:nvSpPr>
          <p:cNvPr id="5971" name="Google Shape;5971;p3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72" name="Google Shape;5972;p3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LOVES CI/CD</a:t>
            </a:r>
            <a:endParaRPr/>
          </a:p>
        </p:txBody>
      </p:sp>
      <p:grpSp>
        <p:nvGrpSpPr>
          <p:cNvPr id="5973" name="Google Shape;5973;p354"/>
          <p:cNvGrpSpPr/>
          <p:nvPr/>
        </p:nvGrpSpPr>
        <p:grpSpPr>
          <a:xfrm>
            <a:off x="331925" y="1693975"/>
            <a:ext cx="3060300" cy="2223400"/>
            <a:chOff x="331925" y="1617775"/>
            <a:chExt cx="3060300" cy="2223400"/>
          </a:xfrm>
        </p:grpSpPr>
        <p:grpSp>
          <p:nvGrpSpPr>
            <p:cNvPr id="5974" name="Google Shape;5974;p354"/>
            <p:cNvGrpSpPr/>
            <p:nvPr/>
          </p:nvGrpSpPr>
          <p:grpSpPr>
            <a:xfrm>
              <a:off x="331925" y="1617775"/>
              <a:ext cx="3060300" cy="2223400"/>
              <a:chOff x="331925" y="1617775"/>
              <a:chExt cx="3060300" cy="2223400"/>
            </a:xfrm>
          </p:grpSpPr>
          <p:sp>
            <p:nvSpPr>
              <p:cNvPr id="5975" name="Google Shape;5975;p354"/>
              <p:cNvSpPr txBox="1"/>
              <p:nvPr/>
            </p:nvSpPr>
            <p:spPr>
              <a:xfrm>
                <a:off x="331925" y="2898275"/>
                <a:ext cx="3060300" cy="9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Overpass"/>
                    <a:ea typeface="Overpass"/>
                    <a:cs typeface="Overpass"/>
                    <a:sym typeface="Overpass"/>
                  </a:rPr>
                  <a:t>JENKINS-AS-A SERVICE</a:t>
                </a:r>
                <a:endParaRPr b="1" sz="1600">
                  <a:latin typeface="Overpass"/>
                  <a:ea typeface="Overpass"/>
                  <a:cs typeface="Overpass"/>
                  <a:sym typeface="Overpass"/>
                </a:endParaRPr>
              </a:p>
              <a:p>
                <a:pPr indent="0" lvl="0" marL="0" rtl="0" algn="ctr">
                  <a:spcBef>
                    <a:spcPts val="0"/>
                  </a:spcBef>
                  <a:spcAft>
                    <a:spcPts val="0"/>
                  </a:spcAft>
                  <a:buNone/>
                </a:pPr>
                <a:r>
                  <a:rPr b="1" lang="en" sz="1600">
                    <a:latin typeface="Overpass"/>
                    <a:ea typeface="Overpass"/>
                    <a:cs typeface="Overpass"/>
                    <a:sym typeface="Overpass"/>
                  </a:rPr>
                  <a:t>ON OPENSHIFT</a:t>
                </a:r>
                <a:endParaRPr b="1" sz="1600">
                  <a:latin typeface="Overpass"/>
                  <a:ea typeface="Overpass"/>
                  <a:cs typeface="Overpass"/>
                  <a:sym typeface="Overpass"/>
                </a:endParaRPr>
              </a:p>
            </p:txBody>
          </p:sp>
          <p:sp>
            <p:nvSpPr>
              <p:cNvPr id="5976" name="Google Shape;5976;p354"/>
              <p:cNvSpPr/>
              <p:nvPr/>
            </p:nvSpPr>
            <p:spPr>
              <a:xfrm>
                <a:off x="1185425" y="1617775"/>
                <a:ext cx="1353300" cy="13533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5977" name="Google Shape;5977;p354"/>
            <p:cNvPicPr preferRelativeResize="0"/>
            <p:nvPr/>
          </p:nvPicPr>
          <p:blipFill>
            <a:blip r:embed="rId3">
              <a:alphaModFix/>
            </a:blip>
            <a:stretch>
              <a:fillRect/>
            </a:stretch>
          </p:blipFill>
          <p:spPr>
            <a:xfrm>
              <a:off x="1378550" y="2009090"/>
              <a:ext cx="814650" cy="584702"/>
            </a:xfrm>
            <a:prstGeom prst="rect">
              <a:avLst/>
            </a:prstGeom>
            <a:noFill/>
            <a:ln>
              <a:noFill/>
            </a:ln>
          </p:spPr>
        </p:pic>
      </p:grpSp>
      <p:grpSp>
        <p:nvGrpSpPr>
          <p:cNvPr id="5978" name="Google Shape;5978;p354"/>
          <p:cNvGrpSpPr/>
          <p:nvPr/>
        </p:nvGrpSpPr>
        <p:grpSpPr>
          <a:xfrm>
            <a:off x="3189138" y="1693975"/>
            <a:ext cx="2918100" cy="2223400"/>
            <a:chOff x="3136800" y="1617775"/>
            <a:chExt cx="2918100" cy="2223400"/>
          </a:xfrm>
        </p:grpSpPr>
        <p:sp>
          <p:nvSpPr>
            <p:cNvPr id="5979" name="Google Shape;5979;p354"/>
            <p:cNvSpPr txBox="1"/>
            <p:nvPr/>
          </p:nvSpPr>
          <p:spPr>
            <a:xfrm>
              <a:off x="3136800" y="2898275"/>
              <a:ext cx="2918100" cy="9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Overpass"/>
                  <a:ea typeface="Overpass"/>
                  <a:cs typeface="Overpass"/>
                  <a:sym typeface="Overpass"/>
                </a:rPr>
                <a:t>HYBRID JENKINS INFRA WITH OPENSHIFT</a:t>
              </a:r>
              <a:endParaRPr b="1" sz="1600">
                <a:latin typeface="Overpass"/>
                <a:ea typeface="Overpass"/>
                <a:cs typeface="Overpass"/>
                <a:sym typeface="Overpass"/>
              </a:endParaRPr>
            </a:p>
          </p:txBody>
        </p:sp>
        <p:sp>
          <p:nvSpPr>
            <p:cNvPr id="5980" name="Google Shape;5980;p354"/>
            <p:cNvSpPr/>
            <p:nvPr/>
          </p:nvSpPr>
          <p:spPr>
            <a:xfrm>
              <a:off x="3919200" y="1617775"/>
              <a:ext cx="1353300" cy="13533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981" name="Google Shape;5981;p354"/>
            <p:cNvPicPr preferRelativeResize="0"/>
            <p:nvPr/>
          </p:nvPicPr>
          <p:blipFill>
            <a:blip r:embed="rId4">
              <a:alphaModFix/>
            </a:blip>
            <a:stretch>
              <a:fillRect/>
            </a:stretch>
          </p:blipFill>
          <p:spPr>
            <a:xfrm>
              <a:off x="4231190" y="1951775"/>
              <a:ext cx="729321" cy="722858"/>
            </a:xfrm>
            <a:prstGeom prst="rect">
              <a:avLst/>
            </a:prstGeom>
            <a:noFill/>
            <a:ln>
              <a:noFill/>
            </a:ln>
          </p:spPr>
        </p:pic>
      </p:grpSp>
      <p:grpSp>
        <p:nvGrpSpPr>
          <p:cNvPr id="5982" name="Google Shape;5982;p354"/>
          <p:cNvGrpSpPr/>
          <p:nvPr/>
        </p:nvGrpSpPr>
        <p:grpSpPr>
          <a:xfrm>
            <a:off x="5904150" y="1693975"/>
            <a:ext cx="3060300" cy="2223400"/>
            <a:chOff x="5904150" y="1617775"/>
            <a:chExt cx="3060300" cy="2223400"/>
          </a:xfrm>
        </p:grpSpPr>
        <p:sp>
          <p:nvSpPr>
            <p:cNvPr id="5983" name="Google Shape;5983;p354"/>
            <p:cNvSpPr txBox="1"/>
            <p:nvPr/>
          </p:nvSpPr>
          <p:spPr>
            <a:xfrm>
              <a:off x="5904150" y="2898275"/>
              <a:ext cx="3060300" cy="9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a:ea typeface="Overpass"/>
                  <a:cs typeface="Overpass"/>
                  <a:sym typeface="Overpass"/>
                </a:rPr>
                <a:t>EXISTING CI/CD </a:t>
              </a:r>
              <a:br>
                <a:rPr b="1" lang="en" sz="1600">
                  <a:solidFill>
                    <a:schemeClr val="dk1"/>
                  </a:solidFill>
                  <a:latin typeface="Overpass"/>
                  <a:ea typeface="Overpass"/>
                  <a:cs typeface="Overpass"/>
                  <a:sym typeface="Overpass"/>
                </a:rPr>
              </a:br>
              <a:r>
                <a:rPr b="1" lang="en" sz="1600">
                  <a:latin typeface="Overpass"/>
                  <a:ea typeface="Overpass"/>
                  <a:cs typeface="Overpass"/>
                  <a:sym typeface="Overpass"/>
                </a:rPr>
                <a:t>DEPLOY TO OPENSHIFT</a:t>
              </a:r>
              <a:endParaRPr b="1" sz="1600">
                <a:latin typeface="Overpass"/>
                <a:ea typeface="Overpass"/>
                <a:cs typeface="Overpass"/>
                <a:sym typeface="Overpass"/>
              </a:endParaRPr>
            </a:p>
          </p:txBody>
        </p:sp>
        <p:sp>
          <p:nvSpPr>
            <p:cNvPr id="5984" name="Google Shape;5984;p354"/>
            <p:cNvSpPr/>
            <p:nvPr/>
          </p:nvSpPr>
          <p:spPr>
            <a:xfrm>
              <a:off x="6757650" y="1617775"/>
              <a:ext cx="1353300" cy="1353300"/>
            </a:xfrm>
            <a:prstGeom prst="ellipse">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985" name="Google Shape;5985;p354"/>
            <p:cNvPicPr preferRelativeResize="0"/>
            <p:nvPr/>
          </p:nvPicPr>
          <p:blipFill>
            <a:blip r:embed="rId5">
              <a:alphaModFix/>
            </a:blip>
            <a:stretch>
              <a:fillRect/>
            </a:stretch>
          </p:blipFill>
          <p:spPr>
            <a:xfrm>
              <a:off x="6917198" y="2098589"/>
              <a:ext cx="881804" cy="416636"/>
            </a:xfrm>
            <a:prstGeom prst="rect">
              <a:avLst/>
            </a:prstGeom>
            <a:noFill/>
            <a:ln>
              <a:noFill/>
            </a:ln>
          </p:spPr>
        </p:pic>
      </p:grpSp>
      <p:pic>
        <p:nvPicPr>
          <p:cNvPr id="5986" name="Google Shape;5986;p354"/>
          <p:cNvPicPr preferRelativeResize="0"/>
          <p:nvPr/>
        </p:nvPicPr>
        <p:blipFill rotWithShape="1">
          <a:blip r:embed="rId6">
            <a:alphaModFix/>
          </a:blip>
          <a:srcRect b="0" l="0" r="0" t="17688"/>
          <a:stretch/>
        </p:blipFill>
        <p:spPr>
          <a:xfrm>
            <a:off x="8231434" y="174809"/>
            <a:ext cx="739901" cy="596342"/>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0" name="Shape 5990"/>
        <p:cNvGrpSpPr/>
        <p:nvPr/>
      </p:nvGrpSpPr>
      <p:grpSpPr>
        <a:xfrm>
          <a:off x="0" y="0"/>
          <a:ext cx="0" cy="0"/>
          <a:chOff x="0" y="0"/>
          <a:chExt cx="0" cy="0"/>
        </a:xfrm>
      </p:grpSpPr>
      <p:sp>
        <p:nvSpPr>
          <p:cNvPr id="5991" name="Google Shape;5991;p3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92" name="Google Shape;5992;p3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JENKINS-AS-A-SERVICE ON OPENSHIFT</a:t>
            </a:r>
            <a:endParaRPr/>
          </a:p>
        </p:txBody>
      </p:sp>
      <p:sp>
        <p:nvSpPr>
          <p:cNvPr id="5993" name="Google Shape;5993;p355"/>
          <p:cNvSpPr txBox="1"/>
          <p:nvPr>
            <p:ph idx="1" type="body"/>
          </p:nvPr>
        </p:nvSpPr>
        <p:spPr>
          <a:xfrm>
            <a:off x="826700" y="1233775"/>
            <a:ext cx="5062200" cy="3290100"/>
          </a:xfrm>
          <a:prstGeom prst="rect">
            <a:avLst/>
          </a:prstGeom>
        </p:spPr>
        <p:txBody>
          <a:bodyPr anchorCtr="0" anchor="t" bIns="91425" lIns="91425" spcFirstLastPara="1" rIns="91425" wrap="square" tIns="91425">
            <a:noAutofit/>
          </a:bodyPr>
          <a:lstStyle/>
          <a:p>
            <a:pPr indent="-292100" lvl="0" marL="457200" rtl="0">
              <a:spcBef>
                <a:spcPts val="600"/>
              </a:spcBef>
              <a:spcAft>
                <a:spcPts val="0"/>
              </a:spcAft>
              <a:buSzPts val="1000"/>
              <a:buChar char="●"/>
            </a:pPr>
            <a:r>
              <a:rPr lang="en"/>
              <a:t>Certified Jenkins images with pre-configured plugins</a:t>
            </a:r>
            <a:endParaRPr/>
          </a:p>
          <a:p>
            <a:pPr indent="-292100" lvl="1" marL="914400" rtl="0">
              <a:spcBef>
                <a:spcPts val="0"/>
              </a:spcBef>
              <a:spcAft>
                <a:spcPts val="0"/>
              </a:spcAft>
              <a:buSzPts val="1000"/>
              <a:buChar char="○"/>
            </a:pPr>
            <a:r>
              <a:rPr lang="en"/>
              <a:t>Provided out-of-the-box</a:t>
            </a:r>
            <a:endParaRPr/>
          </a:p>
          <a:p>
            <a:pPr indent="-292100" lvl="1" marL="914400" rtl="0">
              <a:spcBef>
                <a:spcPts val="0"/>
              </a:spcBef>
              <a:spcAft>
                <a:spcPts val="0"/>
              </a:spcAft>
              <a:buSzPts val="1000"/>
              <a:buChar char="○"/>
            </a:pPr>
            <a:r>
              <a:rPr lang="en"/>
              <a:t>Follows Jenkins 1.x and 2.x LTS versions</a:t>
            </a:r>
            <a:endParaRPr/>
          </a:p>
          <a:p>
            <a:pPr indent="-292100" lvl="0" marL="457200" rtl="0">
              <a:spcBef>
                <a:spcPts val="1000"/>
              </a:spcBef>
              <a:spcAft>
                <a:spcPts val="0"/>
              </a:spcAft>
              <a:buSzPts val="1000"/>
              <a:buChar char="●"/>
            </a:pPr>
            <a:r>
              <a:rPr lang="en"/>
              <a:t>Jenkins S2I Builder for customizing the image</a:t>
            </a:r>
            <a:endParaRPr/>
          </a:p>
          <a:p>
            <a:pPr indent="-292100" lvl="1" marL="914400" rtl="0">
              <a:spcBef>
                <a:spcPts val="0"/>
              </a:spcBef>
              <a:spcAft>
                <a:spcPts val="0"/>
              </a:spcAft>
              <a:buSzPts val="1000"/>
              <a:buChar char="○"/>
            </a:pPr>
            <a:r>
              <a:rPr lang="en"/>
              <a:t>Install Plugins</a:t>
            </a:r>
            <a:endParaRPr/>
          </a:p>
          <a:p>
            <a:pPr indent="-292100" lvl="1" marL="914400" rtl="0">
              <a:spcBef>
                <a:spcPts val="0"/>
              </a:spcBef>
              <a:spcAft>
                <a:spcPts val="0"/>
              </a:spcAft>
              <a:buSzPts val="1000"/>
              <a:buChar char="○"/>
            </a:pPr>
            <a:r>
              <a:rPr lang="en"/>
              <a:t>Configure Jenkins</a:t>
            </a:r>
            <a:endParaRPr/>
          </a:p>
          <a:p>
            <a:pPr indent="-292100" lvl="1" marL="914400" rtl="0">
              <a:spcBef>
                <a:spcPts val="0"/>
              </a:spcBef>
              <a:spcAft>
                <a:spcPts val="0"/>
              </a:spcAft>
              <a:buSzPts val="1000"/>
              <a:buChar char="○"/>
            </a:pPr>
            <a:r>
              <a:rPr lang="en"/>
              <a:t>Configure Build Jobs</a:t>
            </a:r>
            <a:endParaRPr/>
          </a:p>
          <a:p>
            <a:pPr indent="-292100" lvl="0" marL="457200" rtl="0">
              <a:spcBef>
                <a:spcPts val="1000"/>
              </a:spcBef>
              <a:spcAft>
                <a:spcPts val="0"/>
              </a:spcAft>
              <a:buSzPts val="1000"/>
              <a:buChar char="●"/>
            </a:pPr>
            <a:r>
              <a:rPr lang="en"/>
              <a:t>OpenShift plugins to integrate authentication with OpenShift and also CI/CD pipelines</a:t>
            </a:r>
            <a:endParaRPr/>
          </a:p>
          <a:p>
            <a:pPr indent="-292100" lvl="0" marL="457200" rtl="0">
              <a:spcBef>
                <a:spcPts val="1000"/>
              </a:spcBef>
              <a:spcAft>
                <a:spcPts val="0"/>
              </a:spcAft>
              <a:buSzPts val="1000"/>
              <a:buChar char="●"/>
            </a:pPr>
            <a:r>
              <a:rPr lang="en"/>
              <a:t>Dynamically deploys Jenkins slave containers</a:t>
            </a:r>
            <a:endParaRPr/>
          </a:p>
        </p:txBody>
      </p:sp>
      <p:pic>
        <p:nvPicPr>
          <p:cNvPr descr="Icon_RH_Hardware_Storage-A-Single_RGB_Flat.png" id="5994" name="Google Shape;5994;p355"/>
          <p:cNvPicPr preferRelativeResize="0"/>
          <p:nvPr/>
        </p:nvPicPr>
        <p:blipFill>
          <a:blip r:embed="rId3">
            <a:alphaModFix/>
          </a:blip>
          <a:stretch>
            <a:fillRect/>
          </a:stretch>
        </p:blipFill>
        <p:spPr>
          <a:xfrm>
            <a:off x="6881477" y="1439225"/>
            <a:ext cx="651375" cy="344978"/>
          </a:xfrm>
          <a:prstGeom prst="rect">
            <a:avLst/>
          </a:prstGeom>
          <a:noFill/>
          <a:ln>
            <a:noFill/>
          </a:ln>
        </p:spPr>
      </p:pic>
      <p:pic>
        <p:nvPicPr>
          <p:cNvPr descr="Icon_RH_Object_Gear-Group_RGB_Flat.png" id="5995" name="Google Shape;5995;p355"/>
          <p:cNvPicPr preferRelativeResize="0"/>
          <p:nvPr/>
        </p:nvPicPr>
        <p:blipFill>
          <a:blip r:embed="rId4">
            <a:alphaModFix/>
          </a:blip>
          <a:stretch>
            <a:fillRect/>
          </a:stretch>
        </p:blipFill>
        <p:spPr>
          <a:xfrm>
            <a:off x="6932825" y="2507112"/>
            <a:ext cx="548700" cy="592048"/>
          </a:xfrm>
          <a:prstGeom prst="rect">
            <a:avLst/>
          </a:prstGeom>
          <a:noFill/>
          <a:ln>
            <a:noFill/>
          </a:ln>
        </p:spPr>
      </p:pic>
      <p:cxnSp>
        <p:nvCxnSpPr>
          <p:cNvPr id="5996" name="Google Shape;5996;p355"/>
          <p:cNvCxnSpPr>
            <a:stCxn id="5994" idx="2"/>
            <a:endCxn id="5995" idx="0"/>
          </p:cNvCxnSpPr>
          <p:nvPr/>
        </p:nvCxnSpPr>
        <p:spPr>
          <a:xfrm>
            <a:off x="7207165" y="1784202"/>
            <a:ext cx="0" cy="723000"/>
          </a:xfrm>
          <a:prstGeom prst="straightConnector1">
            <a:avLst/>
          </a:prstGeom>
          <a:noFill/>
          <a:ln cap="flat" cmpd="sng" w="9525">
            <a:solidFill>
              <a:srgbClr val="666666"/>
            </a:solidFill>
            <a:prstDash val="solid"/>
            <a:round/>
            <a:headEnd len="med" w="med" type="none"/>
            <a:tailEnd len="med" w="med" type="triangle"/>
          </a:ln>
        </p:spPr>
      </p:cxnSp>
      <p:cxnSp>
        <p:nvCxnSpPr>
          <p:cNvPr id="5997" name="Google Shape;5997;p355"/>
          <p:cNvCxnSpPr>
            <a:stCxn id="5995" idx="2"/>
          </p:cNvCxnSpPr>
          <p:nvPr/>
        </p:nvCxnSpPr>
        <p:spPr>
          <a:xfrm>
            <a:off x="7207175" y="3099160"/>
            <a:ext cx="0" cy="590400"/>
          </a:xfrm>
          <a:prstGeom prst="straightConnector1">
            <a:avLst/>
          </a:prstGeom>
          <a:noFill/>
          <a:ln cap="flat" cmpd="sng" w="9525">
            <a:solidFill>
              <a:srgbClr val="666666"/>
            </a:solidFill>
            <a:prstDash val="solid"/>
            <a:round/>
            <a:headEnd len="med" w="med" type="none"/>
            <a:tailEnd len="med" w="med" type="triangle"/>
          </a:ln>
        </p:spPr>
      </p:cxnSp>
      <p:cxnSp>
        <p:nvCxnSpPr>
          <p:cNvPr id="5998" name="Google Shape;5998;p355"/>
          <p:cNvCxnSpPr>
            <a:endCxn id="5995" idx="3"/>
          </p:cNvCxnSpPr>
          <p:nvPr/>
        </p:nvCxnSpPr>
        <p:spPr>
          <a:xfrm rot="10800000">
            <a:off x="7481524" y="2803136"/>
            <a:ext cx="648000" cy="0"/>
          </a:xfrm>
          <a:prstGeom prst="straightConnector1">
            <a:avLst/>
          </a:prstGeom>
          <a:noFill/>
          <a:ln cap="flat" cmpd="sng" w="9525">
            <a:solidFill>
              <a:srgbClr val="666666"/>
            </a:solidFill>
            <a:prstDash val="solid"/>
            <a:round/>
            <a:headEnd len="med" w="med" type="none"/>
            <a:tailEnd len="med" w="med" type="triangle"/>
          </a:ln>
        </p:spPr>
      </p:cxnSp>
      <p:sp>
        <p:nvSpPr>
          <p:cNvPr id="5999" name="Google Shape;5999;p355"/>
          <p:cNvSpPr txBox="1"/>
          <p:nvPr/>
        </p:nvSpPr>
        <p:spPr>
          <a:xfrm>
            <a:off x="5888871" y="1506425"/>
            <a:ext cx="10425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Plugins</a:t>
            </a:r>
            <a:br>
              <a:rPr lang="en" sz="1000">
                <a:latin typeface="Proxima Nova"/>
                <a:ea typeface="Proxima Nova"/>
                <a:cs typeface="Proxima Nova"/>
                <a:sym typeface="Proxima Nova"/>
              </a:rPr>
            </a:br>
            <a:r>
              <a:rPr lang="en" sz="1000">
                <a:latin typeface="Proxima Nova"/>
                <a:ea typeface="Proxima Nova"/>
                <a:cs typeface="Proxima Nova"/>
                <a:sym typeface="Proxima Nova"/>
              </a:rPr>
              <a:t>Jobs</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Configuration</a:t>
            </a:r>
            <a:endParaRPr sz="1000">
              <a:latin typeface="Proxima Nova"/>
              <a:ea typeface="Proxima Nova"/>
              <a:cs typeface="Proxima Nova"/>
              <a:sym typeface="Proxima Nova"/>
            </a:endParaRPr>
          </a:p>
        </p:txBody>
      </p:sp>
      <p:sp>
        <p:nvSpPr>
          <p:cNvPr id="6000" name="Google Shape;6000;p355"/>
          <p:cNvSpPr txBox="1"/>
          <p:nvPr/>
        </p:nvSpPr>
        <p:spPr>
          <a:xfrm>
            <a:off x="5828421" y="26494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6001" name="Google Shape;6001;p355"/>
          <p:cNvSpPr txBox="1"/>
          <p:nvPr/>
        </p:nvSpPr>
        <p:spPr>
          <a:xfrm>
            <a:off x="5828421" y="3884200"/>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Custom</a:t>
            </a:r>
            <a:br>
              <a:rPr lang="en" sz="1000">
                <a:latin typeface="Proxima Nova"/>
                <a:ea typeface="Proxima Nova"/>
                <a:cs typeface="Proxima Nova"/>
                <a:sym typeface="Proxima Nova"/>
              </a:rPr>
            </a:b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sp>
        <p:nvSpPr>
          <p:cNvPr id="6002" name="Google Shape;6002;p355"/>
          <p:cNvSpPr txBox="1"/>
          <p:nvPr/>
        </p:nvSpPr>
        <p:spPr>
          <a:xfrm>
            <a:off x="7909924" y="31828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pic>
        <p:nvPicPr>
          <p:cNvPr descr="Icon_RH_Software_Container-App_RGB_Flat.png" id="6003" name="Google Shape;6003;p355"/>
          <p:cNvPicPr preferRelativeResize="0"/>
          <p:nvPr/>
        </p:nvPicPr>
        <p:blipFill rotWithShape="1">
          <a:blip r:embed="rId5">
            <a:alphaModFix/>
          </a:blip>
          <a:srcRect b="8584" l="8944" r="10837" t="11191"/>
          <a:stretch/>
        </p:blipFill>
        <p:spPr>
          <a:xfrm>
            <a:off x="6900417" y="3728248"/>
            <a:ext cx="596699" cy="592050"/>
          </a:xfrm>
          <a:prstGeom prst="rect">
            <a:avLst/>
          </a:prstGeom>
          <a:noFill/>
          <a:ln>
            <a:noFill/>
          </a:ln>
        </p:spPr>
      </p:pic>
      <p:pic>
        <p:nvPicPr>
          <p:cNvPr descr="Icon_RH_Software_Container-App_RGB_Flat.png" id="6004" name="Google Shape;6004;p355"/>
          <p:cNvPicPr preferRelativeResize="0"/>
          <p:nvPr/>
        </p:nvPicPr>
        <p:blipFill rotWithShape="1">
          <a:blip r:embed="rId5">
            <a:alphaModFix/>
          </a:blip>
          <a:srcRect b="8584" l="8944" r="10837" t="11191"/>
          <a:stretch/>
        </p:blipFill>
        <p:spPr>
          <a:xfrm>
            <a:off x="8177633" y="2514924"/>
            <a:ext cx="596699" cy="5920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8" name="Shape 6008"/>
        <p:cNvGrpSpPr/>
        <p:nvPr/>
      </p:nvGrpSpPr>
      <p:grpSpPr>
        <a:xfrm>
          <a:off x="0" y="0"/>
          <a:ext cx="0" cy="0"/>
          <a:chOff x="0" y="0"/>
          <a:chExt cx="0" cy="0"/>
        </a:xfrm>
      </p:grpSpPr>
      <p:sp>
        <p:nvSpPr>
          <p:cNvPr id="6009" name="Google Shape;6009;p356"/>
          <p:cNvSpPr txBox="1"/>
          <p:nvPr>
            <p:ph idx="1" type="body"/>
          </p:nvPr>
        </p:nvSpPr>
        <p:spPr>
          <a:xfrm>
            <a:off x="826700" y="1233775"/>
            <a:ext cx="8180700" cy="956400"/>
          </a:xfrm>
          <a:prstGeom prst="rect">
            <a:avLst/>
          </a:prstGeom>
        </p:spPr>
        <p:txBody>
          <a:bodyPr anchorCtr="0" anchor="t" bIns="91425" lIns="91425" spcFirstLastPara="1" rIns="91425" wrap="square" tIns="91425">
            <a:noAutofit/>
          </a:bodyPr>
          <a:lstStyle/>
          <a:p>
            <a:pPr indent="-292100" lvl="0" marL="457200" rtl="0">
              <a:spcBef>
                <a:spcPts val="1000"/>
              </a:spcBef>
              <a:spcAft>
                <a:spcPts val="0"/>
              </a:spcAft>
              <a:buSzPts val="1000"/>
              <a:buChar char="●"/>
            </a:pPr>
            <a:r>
              <a:rPr lang="en"/>
              <a:t>Scale existing Jenkins infrastructure by dynamically provisioning Jenkins slaves on OpenShift</a:t>
            </a:r>
            <a:endParaRPr/>
          </a:p>
          <a:p>
            <a:pPr indent="-292100" lvl="0" marL="457200" rtl="0">
              <a:spcBef>
                <a:spcPts val="1000"/>
              </a:spcBef>
              <a:spcAft>
                <a:spcPts val="0"/>
              </a:spcAft>
              <a:buSzPts val="1000"/>
              <a:buChar char="●"/>
            </a:pPr>
            <a:r>
              <a:rPr lang="en"/>
              <a:t>Use Kubernetes plug-in on existing Jenkin servers</a:t>
            </a:r>
            <a:endParaRPr/>
          </a:p>
        </p:txBody>
      </p:sp>
      <p:sp>
        <p:nvSpPr>
          <p:cNvPr id="6010" name="Google Shape;6010;p35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11" name="Google Shape;6011;p35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HYBRID JENKINS INFRA WITH OPENSHIFT</a:t>
            </a:r>
            <a:endParaRPr/>
          </a:p>
        </p:txBody>
      </p:sp>
      <p:sp>
        <p:nvSpPr>
          <p:cNvPr id="6012" name="Google Shape;6012;p356"/>
          <p:cNvSpPr/>
          <p:nvPr/>
        </p:nvSpPr>
        <p:spPr>
          <a:xfrm>
            <a:off x="4399025" y="2777650"/>
            <a:ext cx="3842100" cy="1210800"/>
          </a:xfrm>
          <a:prstGeom prst="rect">
            <a:avLst/>
          </a:prstGeom>
          <a:solidFill>
            <a:srgbClr val="A3DBE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OPENSHIFT</a:t>
            </a:r>
            <a:endParaRPr b="1" sz="1200">
              <a:latin typeface="Proxima Nova"/>
              <a:ea typeface="Proxima Nova"/>
              <a:cs typeface="Proxima Nova"/>
              <a:sym typeface="Proxima Nova"/>
            </a:endParaRPr>
          </a:p>
        </p:txBody>
      </p:sp>
      <p:pic>
        <p:nvPicPr>
          <p:cNvPr descr="Icon_RH_People_Adult-VNeck_RGB_Flat.png" id="6013" name="Google Shape;6013;p356"/>
          <p:cNvPicPr preferRelativeResize="0"/>
          <p:nvPr/>
        </p:nvPicPr>
        <p:blipFill>
          <a:blip r:embed="rId3">
            <a:alphaModFix/>
          </a:blip>
          <a:stretch>
            <a:fillRect/>
          </a:stretch>
        </p:blipFill>
        <p:spPr>
          <a:xfrm>
            <a:off x="1273452" y="3056329"/>
            <a:ext cx="373661" cy="577505"/>
          </a:xfrm>
          <a:prstGeom prst="rect">
            <a:avLst/>
          </a:prstGeom>
          <a:noFill/>
          <a:ln>
            <a:noFill/>
          </a:ln>
        </p:spPr>
      </p:pic>
      <p:cxnSp>
        <p:nvCxnSpPr>
          <p:cNvPr id="6014" name="Google Shape;6014;p356"/>
          <p:cNvCxnSpPr/>
          <p:nvPr/>
        </p:nvCxnSpPr>
        <p:spPr>
          <a:xfrm>
            <a:off x="1824018" y="3402405"/>
            <a:ext cx="838200" cy="0"/>
          </a:xfrm>
          <a:prstGeom prst="straightConnector1">
            <a:avLst/>
          </a:prstGeom>
          <a:noFill/>
          <a:ln cap="flat" cmpd="sng" w="9525">
            <a:solidFill>
              <a:schemeClr val="dk2"/>
            </a:solidFill>
            <a:prstDash val="solid"/>
            <a:round/>
            <a:headEnd len="med" w="med" type="none"/>
            <a:tailEnd len="med" w="med" type="triangle"/>
          </a:ln>
        </p:spPr>
      </p:cxnSp>
      <p:cxnSp>
        <p:nvCxnSpPr>
          <p:cNvPr id="6015" name="Google Shape;6015;p356"/>
          <p:cNvCxnSpPr/>
          <p:nvPr/>
        </p:nvCxnSpPr>
        <p:spPr>
          <a:xfrm>
            <a:off x="4016116" y="3326200"/>
            <a:ext cx="327300" cy="0"/>
          </a:xfrm>
          <a:prstGeom prst="straightConnector1">
            <a:avLst/>
          </a:prstGeom>
          <a:noFill/>
          <a:ln cap="flat" cmpd="sng" w="9525">
            <a:solidFill>
              <a:schemeClr val="dk2"/>
            </a:solidFill>
            <a:prstDash val="solid"/>
            <a:round/>
            <a:headEnd len="med" w="med" type="none"/>
            <a:tailEnd len="med" w="med" type="triangle"/>
          </a:ln>
        </p:spPr>
      </p:cxnSp>
      <p:sp>
        <p:nvSpPr>
          <p:cNvPr id="6016" name="Google Shape;6016;p356"/>
          <p:cNvSpPr/>
          <p:nvPr/>
        </p:nvSpPr>
        <p:spPr>
          <a:xfrm>
            <a:off x="6668690" y="2937373"/>
            <a:ext cx="626100" cy="5775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a:t>
            </a:r>
            <a:endParaRPr sz="800">
              <a:solidFill>
                <a:srgbClr val="FFFFFF"/>
              </a:solidFill>
              <a:latin typeface="Proxima Nova"/>
              <a:ea typeface="Proxima Nova"/>
              <a:cs typeface="Proxima Nova"/>
              <a:sym typeface="Proxima Nova"/>
            </a:endParaRPr>
          </a:p>
        </p:txBody>
      </p:sp>
      <p:sp>
        <p:nvSpPr>
          <p:cNvPr id="6017" name="Google Shape;6017;p356"/>
          <p:cNvSpPr/>
          <p:nvPr/>
        </p:nvSpPr>
        <p:spPr>
          <a:xfrm>
            <a:off x="7437165" y="2937373"/>
            <a:ext cx="626100" cy="5775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a:t>
            </a:r>
            <a:endParaRPr sz="800">
              <a:solidFill>
                <a:srgbClr val="FFFFFF"/>
              </a:solidFill>
              <a:latin typeface="Proxima Nova"/>
              <a:ea typeface="Proxima Nova"/>
              <a:cs typeface="Proxima Nova"/>
              <a:sym typeface="Proxima Nova"/>
            </a:endParaRPr>
          </a:p>
        </p:txBody>
      </p:sp>
      <p:sp>
        <p:nvSpPr>
          <p:cNvPr id="6018" name="Google Shape;6018;p356"/>
          <p:cNvSpPr txBox="1"/>
          <p:nvPr/>
        </p:nvSpPr>
        <p:spPr>
          <a:xfrm>
            <a:off x="1855209" y="3067276"/>
            <a:ext cx="750900" cy="313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roxima Nova"/>
                <a:ea typeface="Proxima Nova"/>
                <a:cs typeface="Proxima Nova"/>
                <a:sym typeface="Proxima Nova"/>
              </a:rPr>
              <a:t>run job</a:t>
            </a:r>
            <a:endParaRPr sz="1200">
              <a:latin typeface="Proxima Nova"/>
              <a:ea typeface="Proxima Nova"/>
              <a:cs typeface="Proxima Nova"/>
              <a:sym typeface="Proxima Nova"/>
            </a:endParaRPr>
          </a:p>
        </p:txBody>
      </p:sp>
      <p:grpSp>
        <p:nvGrpSpPr>
          <p:cNvPr id="6019" name="Google Shape;6019;p356"/>
          <p:cNvGrpSpPr/>
          <p:nvPr/>
        </p:nvGrpSpPr>
        <p:grpSpPr>
          <a:xfrm>
            <a:off x="4572227" y="2937373"/>
            <a:ext cx="626100" cy="577500"/>
            <a:chOff x="4267427" y="3242173"/>
            <a:chExt cx="626100" cy="577500"/>
          </a:xfrm>
        </p:grpSpPr>
        <p:sp>
          <p:nvSpPr>
            <p:cNvPr id="6020" name="Google Shape;6020;p356"/>
            <p:cNvSpPr/>
            <p:nvPr/>
          </p:nvSpPr>
          <p:spPr>
            <a:xfrm>
              <a:off x="4267427" y="3242173"/>
              <a:ext cx="626100" cy="577500"/>
            </a:xfrm>
            <a:prstGeom prst="rect">
              <a:avLst/>
            </a:prstGeom>
            <a:solidFill>
              <a:srgbClr val="00415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JENKINS</a:t>
              </a:r>
              <a:br>
                <a:rPr b="1" lang="en" sz="800">
                  <a:solidFill>
                    <a:srgbClr val="FFFFFF"/>
                  </a:solidFill>
                  <a:latin typeface="Proxima Nova"/>
                  <a:ea typeface="Proxima Nova"/>
                  <a:cs typeface="Proxima Nova"/>
                  <a:sym typeface="Proxima Nova"/>
                </a:rPr>
              </a:br>
              <a:r>
                <a:rPr b="1" lang="en" sz="800">
                  <a:solidFill>
                    <a:srgbClr val="FFFFFF"/>
                  </a:solidFill>
                  <a:latin typeface="Proxima Nova"/>
                  <a:ea typeface="Proxima Nova"/>
                  <a:cs typeface="Proxima Nova"/>
                  <a:sym typeface="Proxima Nova"/>
                </a:rPr>
                <a:t>SLAVE</a:t>
              </a:r>
              <a:endParaRPr sz="800">
                <a:solidFill>
                  <a:srgbClr val="FFFFFF"/>
                </a:solidFill>
                <a:latin typeface="Proxima Nova"/>
                <a:ea typeface="Proxima Nova"/>
                <a:cs typeface="Proxima Nova"/>
                <a:sym typeface="Proxima Nova"/>
              </a:endParaRPr>
            </a:p>
          </p:txBody>
        </p:sp>
        <p:sp>
          <p:nvSpPr>
            <p:cNvPr id="6021" name="Google Shape;6021;p356"/>
            <p:cNvSpPr/>
            <p:nvPr/>
          </p:nvSpPr>
          <p:spPr>
            <a:xfrm>
              <a:off x="4348837" y="3614850"/>
              <a:ext cx="459900" cy="145500"/>
            </a:xfrm>
            <a:prstGeom prst="rect">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22" name="Google Shape;6022;p356"/>
            <p:cNvSpPr txBox="1"/>
            <p:nvPr/>
          </p:nvSpPr>
          <p:spPr>
            <a:xfrm>
              <a:off x="4323760" y="3539287"/>
              <a:ext cx="544800" cy="21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latin typeface="Proxima Nova"/>
                  <a:ea typeface="Proxima Nova"/>
                  <a:cs typeface="Proxima Nova"/>
                  <a:sym typeface="Proxima Nova"/>
                </a:rPr>
                <a:t>Run Job</a:t>
              </a:r>
              <a:endParaRPr sz="700">
                <a:latin typeface="Proxima Nova"/>
                <a:ea typeface="Proxima Nova"/>
                <a:cs typeface="Proxima Nova"/>
                <a:sym typeface="Proxima Nova"/>
              </a:endParaRPr>
            </a:p>
          </p:txBody>
        </p:sp>
      </p:grpSp>
      <p:grpSp>
        <p:nvGrpSpPr>
          <p:cNvPr id="6023" name="Google Shape;6023;p356"/>
          <p:cNvGrpSpPr/>
          <p:nvPr/>
        </p:nvGrpSpPr>
        <p:grpSpPr>
          <a:xfrm>
            <a:off x="5334227" y="2937373"/>
            <a:ext cx="626100" cy="577500"/>
            <a:chOff x="4267427" y="3242173"/>
            <a:chExt cx="626100" cy="577500"/>
          </a:xfrm>
        </p:grpSpPr>
        <p:sp>
          <p:nvSpPr>
            <p:cNvPr id="6024" name="Google Shape;6024;p356"/>
            <p:cNvSpPr/>
            <p:nvPr/>
          </p:nvSpPr>
          <p:spPr>
            <a:xfrm>
              <a:off x="4267427" y="3242173"/>
              <a:ext cx="626100" cy="577500"/>
            </a:xfrm>
            <a:prstGeom prst="rect">
              <a:avLst/>
            </a:prstGeom>
            <a:solidFill>
              <a:srgbClr val="00415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JENKINS</a:t>
              </a:r>
              <a:br>
                <a:rPr b="1" lang="en" sz="800">
                  <a:solidFill>
                    <a:srgbClr val="FFFFFF"/>
                  </a:solidFill>
                  <a:latin typeface="Proxima Nova"/>
                  <a:ea typeface="Proxima Nova"/>
                  <a:cs typeface="Proxima Nova"/>
                  <a:sym typeface="Proxima Nova"/>
                </a:rPr>
              </a:br>
              <a:r>
                <a:rPr b="1" lang="en" sz="800">
                  <a:solidFill>
                    <a:srgbClr val="FFFFFF"/>
                  </a:solidFill>
                  <a:latin typeface="Proxima Nova"/>
                  <a:ea typeface="Proxima Nova"/>
                  <a:cs typeface="Proxima Nova"/>
                  <a:sym typeface="Proxima Nova"/>
                </a:rPr>
                <a:t>SLAVE</a:t>
              </a:r>
              <a:endParaRPr sz="800">
                <a:solidFill>
                  <a:srgbClr val="FFFFFF"/>
                </a:solidFill>
                <a:latin typeface="Proxima Nova"/>
                <a:ea typeface="Proxima Nova"/>
                <a:cs typeface="Proxima Nova"/>
                <a:sym typeface="Proxima Nova"/>
              </a:endParaRPr>
            </a:p>
          </p:txBody>
        </p:sp>
        <p:sp>
          <p:nvSpPr>
            <p:cNvPr id="6025" name="Google Shape;6025;p356"/>
            <p:cNvSpPr/>
            <p:nvPr/>
          </p:nvSpPr>
          <p:spPr>
            <a:xfrm>
              <a:off x="4348837" y="3614850"/>
              <a:ext cx="459900" cy="145500"/>
            </a:xfrm>
            <a:prstGeom prst="rect">
              <a:avLst/>
            </a:prstGeom>
            <a:solidFill>
              <a:srgbClr val="92D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26" name="Google Shape;6026;p356"/>
            <p:cNvSpPr txBox="1"/>
            <p:nvPr/>
          </p:nvSpPr>
          <p:spPr>
            <a:xfrm>
              <a:off x="4323760" y="3539287"/>
              <a:ext cx="544800" cy="21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latin typeface="Proxima Nova"/>
                  <a:ea typeface="Proxima Nova"/>
                  <a:cs typeface="Proxima Nova"/>
                  <a:sym typeface="Proxima Nova"/>
                </a:rPr>
                <a:t>Run Job</a:t>
              </a:r>
              <a:endParaRPr sz="700">
                <a:latin typeface="Proxima Nova"/>
                <a:ea typeface="Proxima Nova"/>
                <a:cs typeface="Proxima Nova"/>
                <a:sym typeface="Proxima Nova"/>
              </a:endParaRPr>
            </a:p>
          </p:txBody>
        </p:sp>
      </p:grpSp>
      <p:cxnSp>
        <p:nvCxnSpPr>
          <p:cNvPr id="6027" name="Google Shape;6027;p356"/>
          <p:cNvCxnSpPr/>
          <p:nvPr/>
        </p:nvCxnSpPr>
        <p:spPr>
          <a:xfrm>
            <a:off x="6054948" y="3222147"/>
            <a:ext cx="525600" cy="0"/>
          </a:xfrm>
          <a:prstGeom prst="straightConnector1">
            <a:avLst/>
          </a:prstGeom>
          <a:noFill/>
          <a:ln cap="flat" cmpd="sng" w="9525">
            <a:solidFill>
              <a:schemeClr val="dk2"/>
            </a:solidFill>
            <a:prstDash val="solid"/>
            <a:round/>
            <a:headEnd len="med" w="med" type="none"/>
            <a:tailEnd len="med" w="med" type="triangle"/>
          </a:ln>
        </p:spPr>
      </p:cxnSp>
      <p:sp>
        <p:nvSpPr>
          <p:cNvPr id="6028" name="Google Shape;6028;p356"/>
          <p:cNvSpPr txBox="1"/>
          <p:nvPr/>
        </p:nvSpPr>
        <p:spPr>
          <a:xfrm>
            <a:off x="5925516" y="2912943"/>
            <a:ext cx="7134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build</a:t>
            </a:r>
            <a:endParaRPr sz="1000">
              <a:latin typeface="Proxima Nova"/>
              <a:ea typeface="Proxima Nova"/>
              <a:cs typeface="Proxima Nova"/>
              <a:sym typeface="Proxima Nova"/>
            </a:endParaRPr>
          </a:p>
        </p:txBody>
      </p:sp>
      <p:sp>
        <p:nvSpPr>
          <p:cNvPr id="6029" name="Google Shape;6029;p356"/>
          <p:cNvSpPr/>
          <p:nvPr/>
        </p:nvSpPr>
        <p:spPr>
          <a:xfrm>
            <a:off x="2735063" y="2777650"/>
            <a:ext cx="1225500" cy="1210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JENKINS</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MASTER</a:t>
            </a:r>
            <a:endParaRPr b="1" sz="1000">
              <a:solidFill>
                <a:srgbClr val="FFFFFF"/>
              </a:solidFill>
              <a:latin typeface="Proxima Nova"/>
              <a:ea typeface="Proxima Nova"/>
              <a:cs typeface="Proxima Nova"/>
              <a:sym typeface="Proxima Nova"/>
            </a:endParaRPr>
          </a:p>
        </p:txBody>
      </p:sp>
      <p:sp>
        <p:nvSpPr>
          <p:cNvPr id="6030" name="Google Shape;6030;p356"/>
          <p:cNvSpPr txBox="1"/>
          <p:nvPr/>
        </p:nvSpPr>
        <p:spPr>
          <a:xfrm>
            <a:off x="5925516" y="3169396"/>
            <a:ext cx="7134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159"/>
          <p:cNvSpPr txBox="1"/>
          <p:nvPr/>
        </p:nvSpPr>
        <p:spPr>
          <a:xfrm>
            <a:off x="1698475" y="1299175"/>
            <a:ext cx="32217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200" u="none" cap="none" strike="noStrike">
                <a:solidFill>
                  <a:srgbClr val="000000"/>
                </a:solidFill>
                <a:latin typeface="Arial"/>
                <a:ea typeface="Arial"/>
                <a:cs typeface="Arial"/>
                <a:sym typeface="Arial"/>
              </a:rPr>
              <a:t>Scheduling</a:t>
            </a:r>
            <a:br>
              <a:rPr b="0" i="0" lang="en" sz="2200" u="none" cap="none" strike="noStrike">
                <a:solidFill>
                  <a:srgbClr val="000000"/>
                </a:solidFill>
                <a:latin typeface="Arial"/>
                <a:ea typeface="Arial"/>
                <a:cs typeface="Arial"/>
                <a:sym typeface="Arial"/>
              </a:rPr>
            </a:br>
            <a:r>
              <a:rPr b="0" i="0" lang="en" sz="1200" u="none" cap="none" strike="noStrike">
                <a:solidFill>
                  <a:schemeClr val="dk1"/>
                </a:solidFill>
                <a:latin typeface="Arial"/>
                <a:ea typeface="Arial"/>
                <a:cs typeface="Arial"/>
                <a:sym typeface="Arial"/>
              </a:rPr>
              <a:t>Decide where to deploy containers</a:t>
            </a:r>
            <a:endParaRPr/>
          </a:p>
        </p:txBody>
      </p:sp>
      <p:sp>
        <p:nvSpPr>
          <p:cNvPr id="1251" name="Google Shape;1251;p159"/>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Font typeface="Proxima Nova"/>
              <a:buNone/>
            </a:pPr>
            <a:r>
              <a:rPr lang="en">
                <a:solidFill>
                  <a:schemeClr val="dk1"/>
                </a:solidFill>
                <a:latin typeface="Arial"/>
                <a:ea typeface="Arial"/>
                <a:cs typeface="Arial"/>
                <a:sym typeface="Arial"/>
              </a:rPr>
              <a:t>CONTAINER ORCHESTRATION</a:t>
            </a:r>
            <a:endParaRPr>
              <a:solidFill>
                <a:schemeClr val="dk1"/>
              </a:solidFill>
              <a:latin typeface="Arial"/>
              <a:ea typeface="Arial"/>
              <a:cs typeface="Arial"/>
              <a:sym typeface="Arial"/>
            </a:endParaRPr>
          </a:p>
        </p:txBody>
      </p:sp>
      <p:sp>
        <p:nvSpPr>
          <p:cNvPr id="1252" name="Google Shape;1252;p159"/>
          <p:cNvSpPr txBox="1"/>
          <p:nvPr/>
        </p:nvSpPr>
        <p:spPr>
          <a:xfrm>
            <a:off x="1698475" y="2142896"/>
            <a:ext cx="32217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200" u="none" cap="none" strike="noStrike">
                <a:solidFill>
                  <a:srgbClr val="000000"/>
                </a:solidFill>
                <a:latin typeface="Arial"/>
                <a:ea typeface="Arial"/>
                <a:cs typeface="Arial"/>
                <a:sym typeface="Arial"/>
              </a:rPr>
              <a:t>Lifecycle and health</a:t>
            </a:r>
            <a:br>
              <a:rPr b="0" i="0" lang="en" sz="2200" u="none" cap="none" strike="noStrike">
                <a:solidFill>
                  <a:srgbClr val="000000"/>
                </a:solidFill>
                <a:latin typeface="Arial"/>
                <a:ea typeface="Arial"/>
                <a:cs typeface="Arial"/>
                <a:sym typeface="Arial"/>
              </a:rPr>
            </a:br>
            <a:r>
              <a:rPr b="0" i="0" lang="en" sz="1200" u="none" cap="none" strike="noStrike">
                <a:solidFill>
                  <a:schemeClr val="dk1"/>
                </a:solidFill>
                <a:latin typeface="Arial"/>
                <a:ea typeface="Arial"/>
                <a:cs typeface="Arial"/>
                <a:sym typeface="Arial"/>
              </a:rPr>
              <a:t>Keep containers running despite failures</a:t>
            </a:r>
            <a:endParaRPr/>
          </a:p>
        </p:txBody>
      </p:sp>
      <p:sp>
        <p:nvSpPr>
          <p:cNvPr id="1253" name="Google Shape;1253;p159"/>
          <p:cNvSpPr txBox="1"/>
          <p:nvPr/>
        </p:nvSpPr>
        <p:spPr>
          <a:xfrm>
            <a:off x="1698475" y="2986617"/>
            <a:ext cx="32217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200" u="none" cap="none" strike="noStrike">
                <a:solidFill>
                  <a:srgbClr val="000000"/>
                </a:solidFill>
                <a:latin typeface="Arial"/>
                <a:ea typeface="Arial"/>
                <a:cs typeface="Arial"/>
                <a:sym typeface="Arial"/>
              </a:rPr>
              <a:t>Discovery</a:t>
            </a:r>
            <a:br>
              <a:rPr b="0" i="0" lang="en" sz="2200" u="none" cap="none" strike="noStrike">
                <a:solidFill>
                  <a:srgbClr val="000000"/>
                </a:solidFill>
                <a:latin typeface="Arial"/>
                <a:ea typeface="Arial"/>
                <a:cs typeface="Arial"/>
                <a:sym typeface="Arial"/>
              </a:rPr>
            </a:br>
            <a:r>
              <a:rPr b="0" i="0" lang="en" sz="1200" u="none" cap="none" strike="noStrike">
                <a:solidFill>
                  <a:schemeClr val="dk1"/>
                </a:solidFill>
                <a:latin typeface="Arial"/>
                <a:ea typeface="Arial"/>
                <a:cs typeface="Arial"/>
                <a:sym typeface="Arial"/>
              </a:rPr>
              <a:t>Find other containers on the network</a:t>
            </a:r>
            <a:endParaRPr/>
          </a:p>
        </p:txBody>
      </p:sp>
      <p:sp>
        <p:nvSpPr>
          <p:cNvPr id="1254" name="Google Shape;1254;p159"/>
          <p:cNvSpPr txBox="1"/>
          <p:nvPr/>
        </p:nvSpPr>
        <p:spPr>
          <a:xfrm>
            <a:off x="1698475" y="3830339"/>
            <a:ext cx="32217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200" u="none" cap="none" strike="noStrike">
                <a:solidFill>
                  <a:srgbClr val="000000"/>
                </a:solidFill>
                <a:latin typeface="Arial"/>
                <a:ea typeface="Arial"/>
                <a:cs typeface="Arial"/>
                <a:sym typeface="Arial"/>
              </a:rPr>
              <a:t>Monitoring</a:t>
            </a:r>
            <a:br>
              <a:rPr b="0" i="0" lang="en" sz="2200" u="none" cap="none" strike="noStrike">
                <a:solidFill>
                  <a:srgbClr val="000000"/>
                </a:solidFill>
                <a:latin typeface="Arial"/>
                <a:ea typeface="Arial"/>
                <a:cs typeface="Arial"/>
                <a:sym typeface="Arial"/>
              </a:rPr>
            </a:br>
            <a:r>
              <a:rPr b="0" i="0" lang="en" sz="1200" u="none" cap="none" strike="noStrike">
                <a:solidFill>
                  <a:schemeClr val="dk1"/>
                </a:solidFill>
                <a:latin typeface="Arial"/>
                <a:ea typeface="Arial"/>
                <a:cs typeface="Arial"/>
                <a:sym typeface="Arial"/>
              </a:rPr>
              <a:t>Visibility into running containers</a:t>
            </a:r>
            <a:endParaRPr/>
          </a:p>
        </p:txBody>
      </p:sp>
      <p:sp>
        <p:nvSpPr>
          <p:cNvPr id="1255" name="Google Shape;1255;p159"/>
          <p:cNvSpPr txBox="1"/>
          <p:nvPr/>
        </p:nvSpPr>
        <p:spPr>
          <a:xfrm>
            <a:off x="5377424" y="1299175"/>
            <a:ext cx="27864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200" u="none" cap="none" strike="noStrike">
                <a:solidFill>
                  <a:srgbClr val="000000"/>
                </a:solidFill>
                <a:latin typeface="Arial"/>
                <a:ea typeface="Arial"/>
                <a:cs typeface="Arial"/>
                <a:sym typeface="Arial"/>
              </a:rPr>
              <a:t>Security</a:t>
            </a:r>
            <a:br>
              <a:rPr b="0" i="0" lang="en" sz="2200" u="none" cap="none" strike="noStrike">
                <a:solidFill>
                  <a:srgbClr val="000000"/>
                </a:solidFill>
                <a:latin typeface="Arial"/>
                <a:ea typeface="Arial"/>
                <a:cs typeface="Arial"/>
                <a:sym typeface="Arial"/>
              </a:rPr>
            </a:br>
            <a:r>
              <a:rPr b="0" i="0" lang="en" sz="1200" u="none" cap="none" strike="noStrike">
                <a:solidFill>
                  <a:schemeClr val="dk1"/>
                </a:solidFill>
                <a:latin typeface="Arial"/>
                <a:ea typeface="Arial"/>
                <a:cs typeface="Arial"/>
                <a:sym typeface="Arial"/>
              </a:rPr>
              <a:t>Control who can do what</a:t>
            </a:r>
            <a:endParaRPr/>
          </a:p>
        </p:txBody>
      </p:sp>
      <p:sp>
        <p:nvSpPr>
          <p:cNvPr id="1256" name="Google Shape;1256;p159"/>
          <p:cNvSpPr txBox="1"/>
          <p:nvPr/>
        </p:nvSpPr>
        <p:spPr>
          <a:xfrm>
            <a:off x="5377424" y="2142896"/>
            <a:ext cx="33843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200" u="none" cap="none" strike="noStrike">
                <a:solidFill>
                  <a:srgbClr val="000000"/>
                </a:solidFill>
                <a:latin typeface="Arial"/>
                <a:ea typeface="Arial"/>
                <a:cs typeface="Arial"/>
                <a:sym typeface="Arial"/>
              </a:rPr>
              <a:t>Scaling</a:t>
            </a:r>
            <a:endParaRPr/>
          </a:p>
          <a:p>
            <a:pPr indent="0" lvl="0" marL="0" marR="0" rtl="0" algn="l">
              <a:lnSpc>
                <a:spcPct val="100000"/>
              </a:lnSpc>
              <a:spcBef>
                <a:spcPts val="0"/>
              </a:spcBef>
              <a:spcAft>
                <a:spcPts val="0"/>
              </a:spcAft>
              <a:buClr>
                <a:schemeClr val="dk1"/>
              </a:buClr>
              <a:buFont typeface="Arial"/>
              <a:buNone/>
            </a:pPr>
            <a:r>
              <a:rPr b="0" i="0" lang="en" sz="1200" u="none" cap="none" strike="noStrike">
                <a:solidFill>
                  <a:schemeClr val="dk1"/>
                </a:solidFill>
                <a:latin typeface="Arial"/>
                <a:ea typeface="Arial"/>
                <a:cs typeface="Arial"/>
                <a:sym typeface="Arial"/>
              </a:rPr>
              <a:t>Scale containers up and down</a:t>
            </a:r>
            <a:endParaRPr/>
          </a:p>
        </p:txBody>
      </p:sp>
      <p:sp>
        <p:nvSpPr>
          <p:cNvPr id="1257" name="Google Shape;1257;p159"/>
          <p:cNvSpPr txBox="1"/>
          <p:nvPr/>
        </p:nvSpPr>
        <p:spPr>
          <a:xfrm>
            <a:off x="5377424" y="2986617"/>
            <a:ext cx="33843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2200" u="none" cap="none" strike="noStrike">
                <a:solidFill>
                  <a:schemeClr val="dk1"/>
                </a:solidFill>
                <a:latin typeface="Arial"/>
                <a:ea typeface="Arial"/>
                <a:cs typeface="Arial"/>
                <a:sym typeface="Arial"/>
              </a:rPr>
              <a:t>Persistence</a:t>
            </a:r>
            <a:endParaRPr/>
          </a:p>
          <a:p>
            <a:pPr indent="0" lvl="0" marL="0" marR="0" rtl="0" algn="l">
              <a:lnSpc>
                <a:spcPct val="100000"/>
              </a:lnSpc>
              <a:spcBef>
                <a:spcPts val="0"/>
              </a:spcBef>
              <a:spcAft>
                <a:spcPts val="0"/>
              </a:spcAft>
              <a:buClr>
                <a:schemeClr val="dk1"/>
              </a:buClr>
              <a:buFont typeface="Arial"/>
              <a:buNone/>
            </a:pPr>
            <a:r>
              <a:rPr b="0" i="0" lang="en" sz="1200" u="none" cap="none" strike="noStrike">
                <a:solidFill>
                  <a:schemeClr val="dk1"/>
                </a:solidFill>
                <a:latin typeface="Arial"/>
                <a:ea typeface="Arial"/>
                <a:cs typeface="Arial"/>
                <a:sym typeface="Arial"/>
              </a:rPr>
              <a:t>Survive data beyond container lifecycle</a:t>
            </a:r>
            <a:endParaRPr/>
          </a:p>
        </p:txBody>
      </p:sp>
      <p:sp>
        <p:nvSpPr>
          <p:cNvPr id="1258" name="Google Shape;1258;p159"/>
          <p:cNvSpPr txBox="1"/>
          <p:nvPr/>
        </p:nvSpPr>
        <p:spPr>
          <a:xfrm>
            <a:off x="5377424" y="3830339"/>
            <a:ext cx="33843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2200" u="none" cap="none" strike="noStrike">
                <a:solidFill>
                  <a:schemeClr val="dk1"/>
                </a:solidFill>
                <a:latin typeface="Arial"/>
                <a:ea typeface="Arial"/>
                <a:cs typeface="Arial"/>
                <a:sym typeface="Arial"/>
              </a:rPr>
              <a:t>Aggregation</a:t>
            </a:r>
            <a:endParaRPr/>
          </a:p>
          <a:p>
            <a:pPr indent="0" lvl="0" marL="0" marR="0" rtl="0" algn="l">
              <a:lnSpc>
                <a:spcPct val="100000"/>
              </a:lnSpc>
              <a:spcBef>
                <a:spcPts val="0"/>
              </a:spcBef>
              <a:spcAft>
                <a:spcPts val="0"/>
              </a:spcAft>
              <a:buClr>
                <a:schemeClr val="dk1"/>
              </a:buClr>
              <a:buFont typeface="Arial"/>
              <a:buNone/>
            </a:pPr>
            <a:r>
              <a:rPr b="0" i="0" lang="en" sz="1200" u="none" cap="none" strike="noStrike">
                <a:solidFill>
                  <a:schemeClr val="dk1"/>
                </a:solidFill>
                <a:latin typeface="Arial"/>
                <a:ea typeface="Arial"/>
                <a:cs typeface="Arial"/>
                <a:sym typeface="Arial"/>
              </a:rPr>
              <a:t>Compose apps from multiple containers</a:t>
            </a:r>
            <a:endParaRPr/>
          </a:p>
          <a:p>
            <a:pPr indent="0" lvl="0" marL="0" marR="0" rtl="0" algn="l">
              <a:lnSpc>
                <a:spcPct val="150000"/>
              </a:lnSpc>
              <a:spcBef>
                <a:spcPts val="600"/>
              </a:spcBef>
              <a:spcAft>
                <a:spcPts val="0"/>
              </a:spcAft>
              <a:buClr>
                <a:srgbClr val="000000"/>
              </a:buClr>
              <a:buFont typeface="Arial"/>
              <a:buNone/>
            </a:pPr>
            <a:r>
              <a:t/>
            </a:r>
            <a:endParaRPr b="0" i="0" sz="2200" u="none" cap="none" strike="noStrike">
              <a:solidFill>
                <a:srgbClr val="000000"/>
              </a:solidFill>
              <a:latin typeface="Arial"/>
              <a:ea typeface="Arial"/>
              <a:cs typeface="Arial"/>
              <a:sym typeface="Arial"/>
            </a:endParaRPr>
          </a:p>
        </p:txBody>
      </p:sp>
      <p:sp>
        <p:nvSpPr>
          <p:cNvPr id="1259" name="Google Shape;1259;p159"/>
          <p:cNvSpPr txBox="1"/>
          <p:nvPr>
            <p:ph idx="12" type="sldNum"/>
          </p:nvPr>
        </p:nvSpPr>
        <p:spPr>
          <a:xfrm>
            <a:off x="103324" y="4733950"/>
            <a:ext cx="551100" cy="393600"/>
          </a:xfrm>
          <a:prstGeom prst="rect">
            <a:avLst/>
          </a:prstGeom>
        </p:spPr>
        <p:txBody>
          <a:bodyPr anchorCtr="0" anchor="ctr" bIns="18275" lIns="91425" spcFirstLastPara="1" rIns="91425" wrap="square" tIns="0">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4" name="Shape 6034"/>
        <p:cNvGrpSpPr/>
        <p:nvPr/>
      </p:nvGrpSpPr>
      <p:grpSpPr>
        <a:xfrm>
          <a:off x="0" y="0"/>
          <a:ext cx="0" cy="0"/>
          <a:chOff x="0" y="0"/>
          <a:chExt cx="0" cy="0"/>
        </a:xfrm>
      </p:grpSpPr>
      <p:sp>
        <p:nvSpPr>
          <p:cNvPr id="6035" name="Google Shape;6035;p357"/>
          <p:cNvSpPr txBox="1"/>
          <p:nvPr>
            <p:ph idx="1" type="body"/>
          </p:nvPr>
        </p:nvSpPr>
        <p:spPr>
          <a:xfrm>
            <a:off x="826700" y="1233775"/>
            <a:ext cx="8180700" cy="956400"/>
          </a:xfrm>
          <a:prstGeom prst="rect">
            <a:avLst/>
          </a:prstGeom>
        </p:spPr>
        <p:txBody>
          <a:bodyPr anchorCtr="0" anchor="t" bIns="91425" lIns="91425" spcFirstLastPara="1" rIns="91425" wrap="square" tIns="91425">
            <a:noAutofit/>
          </a:bodyPr>
          <a:lstStyle/>
          <a:p>
            <a:pPr indent="-292100" lvl="0" marL="457200" rtl="0">
              <a:spcBef>
                <a:spcPts val="1000"/>
              </a:spcBef>
              <a:spcAft>
                <a:spcPts val="0"/>
              </a:spcAft>
              <a:buSzPts val="1000"/>
              <a:buChar char="●"/>
            </a:pPr>
            <a:r>
              <a:rPr lang="en"/>
              <a:t>Existing CI/CD infrastructure outside OpenShift performs operations against OpenShift</a:t>
            </a:r>
            <a:endParaRPr/>
          </a:p>
          <a:p>
            <a:pPr indent="-292100" lvl="1" marL="914400" rtl="0">
              <a:spcBef>
                <a:spcPts val="0"/>
              </a:spcBef>
              <a:spcAft>
                <a:spcPts val="0"/>
              </a:spcAft>
              <a:buSzPts val="1000"/>
              <a:buChar char="○"/>
            </a:pPr>
            <a:r>
              <a:rPr lang="en"/>
              <a:t>OpenShift Pipeline Jenkins Plugin for Jenkins</a:t>
            </a:r>
            <a:endParaRPr/>
          </a:p>
          <a:p>
            <a:pPr indent="-292100" lvl="1" marL="914400" rtl="0">
              <a:spcBef>
                <a:spcPts val="0"/>
              </a:spcBef>
              <a:spcAft>
                <a:spcPts val="0"/>
              </a:spcAft>
              <a:buSzPts val="1000"/>
              <a:buChar char="○"/>
            </a:pPr>
            <a:r>
              <a:rPr lang="en"/>
              <a:t>OpenShift CLI for integrating other CI Engines with OpenShift</a:t>
            </a:r>
            <a:endParaRPr/>
          </a:p>
          <a:p>
            <a:pPr indent="-292100" lvl="0" marL="457200" rtl="0">
              <a:spcBef>
                <a:spcPts val="1000"/>
              </a:spcBef>
              <a:spcAft>
                <a:spcPts val="0"/>
              </a:spcAft>
              <a:buSzPts val="1000"/>
              <a:buChar char="●"/>
            </a:pPr>
            <a:r>
              <a:rPr lang="en"/>
              <a:t>Without disrupting existing processes, can be combined with previous alternative</a:t>
            </a:r>
            <a:endParaRPr/>
          </a:p>
        </p:txBody>
      </p:sp>
      <p:sp>
        <p:nvSpPr>
          <p:cNvPr id="6036" name="Google Shape;6036;p35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37" name="Google Shape;6037;p3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EXISTING CI/CD DEPLOY TO OPENSHIFT</a:t>
            </a:r>
            <a:endParaRPr/>
          </a:p>
        </p:txBody>
      </p:sp>
      <p:sp>
        <p:nvSpPr>
          <p:cNvPr id="6038" name="Google Shape;6038;p357"/>
          <p:cNvSpPr/>
          <p:nvPr/>
        </p:nvSpPr>
        <p:spPr>
          <a:xfrm>
            <a:off x="5083944" y="3082450"/>
            <a:ext cx="2461800" cy="1210800"/>
          </a:xfrm>
          <a:prstGeom prst="rect">
            <a:avLst/>
          </a:prstGeom>
          <a:solidFill>
            <a:srgbClr val="A3DBE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OPENSHIFT</a:t>
            </a:r>
            <a:endParaRPr b="1" sz="1200">
              <a:latin typeface="Proxima Nova"/>
              <a:ea typeface="Proxima Nova"/>
              <a:cs typeface="Proxima Nova"/>
              <a:sym typeface="Proxima Nova"/>
            </a:endParaRPr>
          </a:p>
        </p:txBody>
      </p:sp>
      <p:sp>
        <p:nvSpPr>
          <p:cNvPr id="6039" name="Google Shape;6039;p357"/>
          <p:cNvSpPr/>
          <p:nvPr/>
        </p:nvSpPr>
        <p:spPr>
          <a:xfrm>
            <a:off x="6001458" y="3242173"/>
            <a:ext cx="626100" cy="5775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a:t>
            </a:r>
            <a:endParaRPr sz="800">
              <a:solidFill>
                <a:srgbClr val="FFFFFF"/>
              </a:solidFill>
              <a:latin typeface="Proxima Nova"/>
              <a:ea typeface="Proxima Nova"/>
              <a:cs typeface="Proxima Nova"/>
              <a:sym typeface="Proxima Nova"/>
            </a:endParaRPr>
          </a:p>
        </p:txBody>
      </p:sp>
      <p:sp>
        <p:nvSpPr>
          <p:cNvPr id="6040" name="Google Shape;6040;p357"/>
          <p:cNvSpPr/>
          <p:nvPr/>
        </p:nvSpPr>
        <p:spPr>
          <a:xfrm>
            <a:off x="3039863" y="3082450"/>
            <a:ext cx="1225500" cy="1210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EXISTING</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CI/CD INFRA</a:t>
            </a:r>
            <a:br>
              <a:rPr b="1" lang="en" sz="1000">
                <a:solidFill>
                  <a:srgbClr val="FFFFFF"/>
                </a:solidFill>
                <a:latin typeface="Proxima Nova"/>
                <a:ea typeface="Proxima Nova"/>
                <a:cs typeface="Proxima Nova"/>
                <a:sym typeface="Proxima Nova"/>
              </a:rPr>
            </a:br>
            <a:br>
              <a:rPr b="1" lang="en" sz="1000">
                <a:solidFill>
                  <a:srgbClr val="FFFFFF"/>
                </a:solidFill>
                <a:latin typeface="Proxima Nova"/>
                <a:ea typeface="Proxima Nova"/>
                <a:cs typeface="Proxima Nova"/>
                <a:sym typeface="Proxima Nova"/>
              </a:rPr>
            </a:br>
            <a:r>
              <a:rPr lang="en" sz="1000">
                <a:solidFill>
                  <a:srgbClr val="FFFFFF"/>
                </a:solidFill>
                <a:latin typeface="Proxima Nova"/>
                <a:ea typeface="Proxima Nova"/>
                <a:cs typeface="Proxima Nova"/>
                <a:sym typeface="Proxima Nova"/>
              </a:rPr>
              <a:t>Jenkins, Bamboo, TeamCity, etc</a:t>
            </a:r>
            <a:br>
              <a:rPr b="1" lang="en" sz="1000">
                <a:solidFill>
                  <a:srgbClr val="FFFFFF"/>
                </a:solidFill>
                <a:latin typeface="Proxima Nova"/>
                <a:ea typeface="Proxima Nova"/>
                <a:cs typeface="Proxima Nova"/>
                <a:sym typeface="Proxima Nova"/>
              </a:rPr>
            </a:br>
            <a:endParaRPr b="1" sz="1000">
              <a:solidFill>
                <a:srgbClr val="FFFFFF"/>
              </a:solidFill>
              <a:latin typeface="Proxima Nova"/>
              <a:ea typeface="Proxima Nova"/>
              <a:cs typeface="Proxima Nova"/>
              <a:sym typeface="Proxima Nova"/>
            </a:endParaRPr>
          </a:p>
        </p:txBody>
      </p:sp>
      <p:sp>
        <p:nvSpPr>
          <p:cNvPr id="6041" name="Google Shape;6041;p357"/>
          <p:cNvSpPr/>
          <p:nvPr/>
        </p:nvSpPr>
        <p:spPr>
          <a:xfrm>
            <a:off x="6763458" y="3242173"/>
            <a:ext cx="626100" cy="5775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a:t>
            </a:r>
            <a:endParaRPr sz="800">
              <a:solidFill>
                <a:srgbClr val="FFFFFF"/>
              </a:solidFill>
              <a:latin typeface="Proxima Nova"/>
              <a:ea typeface="Proxima Nova"/>
              <a:cs typeface="Proxima Nova"/>
              <a:sym typeface="Proxima Nova"/>
            </a:endParaRPr>
          </a:p>
        </p:txBody>
      </p:sp>
      <p:cxnSp>
        <p:nvCxnSpPr>
          <p:cNvPr id="6042" name="Google Shape;6042;p357"/>
          <p:cNvCxnSpPr/>
          <p:nvPr/>
        </p:nvCxnSpPr>
        <p:spPr>
          <a:xfrm>
            <a:off x="4364865" y="3707204"/>
            <a:ext cx="626100" cy="0"/>
          </a:xfrm>
          <a:prstGeom prst="straightConnector1">
            <a:avLst/>
          </a:prstGeom>
          <a:noFill/>
          <a:ln cap="flat" cmpd="sng" w="9525">
            <a:solidFill>
              <a:schemeClr val="dk2"/>
            </a:solidFill>
            <a:prstDash val="solid"/>
            <a:round/>
            <a:headEnd len="med" w="med" type="none"/>
            <a:tailEnd len="med" w="med" type="triangle"/>
          </a:ln>
        </p:spPr>
      </p:cxnSp>
      <p:sp>
        <p:nvSpPr>
          <p:cNvPr id="6043" name="Google Shape;6043;p357"/>
          <p:cNvSpPr txBox="1"/>
          <p:nvPr/>
        </p:nvSpPr>
        <p:spPr>
          <a:xfrm>
            <a:off x="4269610" y="3379427"/>
            <a:ext cx="7134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build</a:t>
            </a:r>
            <a:endParaRPr sz="1200">
              <a:latin typeface="Proxima Nova"/>
              <a:ea typeface="Proxima Nova"/>
              <a:cs typeface="Proxima Nova"/>
              <a:sym typeface="Proxima Nova"/>
            </a:endParaRPr>
          </a:p>
        </p:txBody>
      </p:sp>
      <p:sp>
        <p:nvSpPr>
          <p:cNvPr id="6044" name="Google Shape;6044;p357"/>
          <p:cNvSpPr txBox="1"/>
          <p:nvPr/>
        </p:nvSpPr>
        <p:spPr>
          <a:xfrm>
            <a:off x="4269610" y="3645164"/>
            <a:ext cx="7134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deploy</a:t>
            </a:r>
            <a:endParaRPr sz="1200">
              <a:latin typeface="Proxima Nova"/>
              <a:ea typeface="Proxima Nova"/>
              <a:cs typeface="Proxima Nova"/>
              <a:sym typeface="Proxima Nova"/>
            </a:endParaRPr>
          </a:p>
        </p:txBody>
      </p:sp>
      <p:sp>
        <p:nvSpPr>
          <p:cNvPr id="6045" name="Google Shape;6045;p357"/>
          <p:cNvSpPr/>
          <p:nvPr/>
        </p:nvSpPr>
        <p:spPr>
          <a:xfrm>
            <a:off x="5239458" y="3242173"/>
            <a:ext cx="626100" cy="5775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S2I</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Build</a:t>
            </a:r>
            <a:endParaRPr sz="800">
              <a:solidFill>
                <a:srgbClr val="FFFFFF"/>
              </a:solidFill>
              <a:latin typeface="Proxima Nova"/>
              <a:ea typeface="Proxima Nova"/>
              <a:cs typeface="Proxima Nova"/>
              <a:sym typeface="Proxima Nova"/>
            </a:endParaRPr>
          </a:p>
        </p:txBody>
      </p:sp>
      <p:pic>
        <p:nvPicPr>
          <p:cNvPr descr="Icon_RH_People_Adult-VNeck_RGB_Flat.png" id="6046" name="Google Shape;6046;p357"/>
          <p:cNvPicPr preferRelativeResize="0"/>
          <p:nvPr/>
        </p:nvPicPr>
        <p:blipFill>
          <a:blip r:embed="rId3">
            <a:alphaModFix/>
          </a:blip>
          <a:stretch>
            <a:fillRect/>
          </a:stretch>
        </p:blipFill>
        <p:spPr>
          <a:xfrm>
            <a:off x="1578252" y="3361129"/>
            <a:ext cx="373661" cy="577505"/>
          </a:xfrm>
          <a:prstGeom prst="rect">
            <a:avLst/>
          </a:prstGeom>
          <a:noFill/>
          <a:ln>
            <a:noFill/>
          </a:ln>
        </p:spPr>
      </p:pic>
      <p:cxnSp>
        <p:nvCxnSpPr>
          <p:cNvPr id="6047" name="Google Shape;6047;p357"/>
          <p:cNvCxnSpPr/>
          <p:nvPr/>
        </p:nvCxnSpPr>
        <p:spPr>
          <a:xfrm>
            <a:off x="2128818" y="3707204"/>
            <a:ext cx="838200" cy="0"/>
          </a:xfrm>
          <a:prstGeom prst="straightConnector1">
            <a:avLst/>
          </a:prstGeom>
          <a:noFill/>
          <a:ln cap="flat" cmpd="sng" w="9525">
            <a:solidFill>
              <a:schemeClr val="dk2"/>
            </a:solidFill>
            <a:prstDash val="solid"/>
            <a:round/>
            <a:headEnd len="med" w="med" type="none"/>
            <a:tailEnd len="med" w="med" type="triangle"/>
          </a:ln>
        </p:spPr>
      </p:cxnSp>
      <p:sp>
        <p:nvSpPr>
          <p:cNvPr id="6048" name="Google Shape;6048;p357"/>
          <p:cNvSpPr txBox="1"/>
          <p:nvPr/>
        </p:nvSpPr>
        <p:spPr>
          <a:xfrm>
            <a:off x="2160009" y="3372076"/>
            <a:ext cx="750900" cy="313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roxima Nova"/>
                <a:ea typeface="Proxima Nova"/>
                <a:cs typeface="Proxima Nova"/>
                <a:sym typeface="Proxima Nova"/>
              </a:rPr>
              <a:t>run job</a:t>
            </a:r>
            <a:endParaRPr sz="1200">
              <a:latin typeface="Proxima Nova"/>
              <a:ea typeface="Proxima Nova"/>
              <a:cs typeface="Proxima Nova"/>
              <a:sym typeface="Proxima Nova"/>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2" name="Shape 6052"/>
        <p:cNvGrpSpPr/>
        <p:nvPr/>
      </p:nvGrpSpPr>
      <p:grpSpPr>
        <a:xfrm>
          <a:off x="0" y="0"/>
          <a:ext cx="0" cy="0"/>
          <a:chOff x="0" y="0"/>
          <a:chExt cx="0" cy="0"/>
        </a:xfrm>
      </p:grpSpPr>
      <p:sp>
        <p:nvSpPr>
          <p:cNvPr id="6053" name="Google Shape;6053;p35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54" name="Google Shape;6054;p35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OPENSHIFT PIPELINES</a:t>
            </a:r>
            <a:endParaRPr/>
          </a:p>
        </p:txBody>
      </p:sp>
      <p:sp>
        <p:nvSpPr>
          <p:cNvPr id="6055" name="Google Shape;6055;p358"/>
          <p:cNvSpPr txBox="1"/>
          <p:nvPr>
            <p:ph idx="1" type="body"/>
          </p:nvPr>
        </p:nvSpPr>
        <p:spPr>
          <a:xfrm>
            <a:off x="826700" y="1233775"/>
            <a:ext cx="3918000" cy="3241200"/>
          </a:xfrm>
          <a:prstGeom prst="rect">
            <a:avLst/>
          </a:prstGeom>
        </p:spPr>
        <p:txBody>
          <a:bodyPr anchorCtr="0" anchor="t" bIns="91425" lIns="91425" spcFirstLastPara="1" rIns="91425" wrap="square" tIns="91425">
            <a:noAutofit/>
          </a:bodyPr>
          <a:lstStyle/>
          <a:p>
            <a:pPr indent="-292100" lvl="0" marL="457200" rtl="0">
              <a:spcBef>
                <a:spcPts val="1000"/>
              </a:spcBef>
              <a:spcAft>
                <a:spcPts val="0"/>
              </a:spcAft>
              <a:buSzPts val="1000"/>
              <a:buChar char="●"/>
            </a:pPr>
            <a:r>
              <a:rPr lang="en"/>
              <a:t>OpenShift Pipelines allow defining a CI/CD workflow via a Jenkins pipeline which can be started, monitored, and managed similar to other builds</a:t>
            </a:r>
            <a:endParaRPr/>
          </a:p>
          <a:p>
            <a:pPr indent="-292100" lvl="0" marL="457200" rtl="0">
              <a:spcBef>
                <a:spcPts val="1000"/>
              </a:spcBef>
              <a:spcAft>
                <a:spcPts val="0"/>
              </a:spcAft>
              <a:buSzPts val="1000"/>
              <a:buChar char="●"/>
            </a:pPr>
            <a:r>
              <a:rPr lang="en"/>
              <a:t>Dynamic provisioning of Jenkins slaves</a:t>
            </a:r>
            <a:endParaRPr/>
          </a:p>
          <a:p>
            <a:pPr indent="-292100" lvl="0" marL="457200" rtl="0">
              <a:spcBef>
                <a:spcPts val="1000"/>
              </a:spcBef>
              <a:spcAft>
                <a:spcPts val="0"/>
              </a:spcAft>
              <a:buSzPts val="1000"/>
              <a:buChar char="●"/>
            </a:pPr>
            <a:r>
              <a:rPr lang="en"/>
              <a:t>Auto-provisioning of Jenkins server</a:t>
            </a:r>
            <a:endParaRPr/>
          </a:p>
          <a:p>
            <a:pPr indent="-292100" lvl="0" marL="457200" rtl="0">
              <a:spcBef>
                <a:spcPts val="1000"/>
              </a:spcBef>
              <a:spcAft>
                <a:spcPts val="0"/>
              </a:spcAft>
              <a:buSzPts val="1000"/>
              <a:buChar char="●"/>
            </a:pPr>
            <a:r>
              <a:rPr lang="en"/>
              <a:t>OpenShift Pipeline strategies</a:t>
            </a:r>
            <a:endParaRPr/>
          </a:p>
          <a:p>
            <a:pPr indent="-292100" lvl="1" marL="914400" rtl="0">
              <a:spcBef>
                <a:spcPts val="0"/>
              </a:spcBef>
              <a:spcAft>
                <a:spcPts val="0"/>
              </a:spcAft>
              <a:buSzPts val="1000"/>
              <a:buChar char="○"/>
            </a:pPr>
            <a:r>
              <a:rPr lang="en"/>
              <a:t>Embedded Jenkinsfile</a:t>
            </a:r>
            <a:endParaRPr/>
          </a:p>
          <a:p>
            <a:pPr indent="-292100" lvl="1" marL="914400" rtl="0">
              <a:spcBef>
                <a:spcPts val="0"/>
              </a:spcBef>
              <a:spcAft>
                <a:spcPts val="0"/>
              </a:spcAft>
              <a:buSzPts val="1000"/>
              <a:buChar char="○"/>
            </a:pPr>
            <a:r>
              <a:rPr lang="en"/>
              <a:t>Jenkinsfile from a Git repository</a:t>
            </a:r>
            <a:endParaRPr/>
          </a:p>
          <a:p>
            <a:pPr indent="0" lvl="0" marL="0" rtl="0">
              <a:spcBef>
                <a:spcPts val="600"/>
              </a:spcBef>
              <a:spcAft>
                <a:spcPts val="0"/>
              </a:spcAft>
              <a:buNone/>
            </a:pPr>
            <a:r>
              <a:t/>
            </a:r>
            <a:endParaRPr/>
          </a:p>
        </p:txBody>
      </p:sp>
      <p:sp>
        <p:nvSpPr>
          <p:cNvPr id="6056" name="Google Shape;6056;p358"/>
          <p:cNvSpPr txBox="1"/>
          <p:nvPr/>
        </p:nvSpPr>
        <p:spPr>
          <a:xfrm>
            <a:off x="4744750" y="1497625"/>
            <a:ext cx="4036500" cy="2968500"/>
          </a:xfrm>
          <a:prstGeom prst="rect">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0084D1"/>
                </a:solidFill>
                <a:latin typeface="Consolas"/>
                <a:ea typeface="Consolas"/>
                <a:cs typeface="Consolas"/>
                <a:sym typeface="Consolas"/>
              </a:rPr>
              <a:t>apiVersion</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v1</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kind</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BuildConfig</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metadata:</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  name:</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app-pipeline</a:t>
            </a:r>
            <a:br>
              <a:rPr lang="en" sz="900">
                <a:solidFill>
                  <a:srgbClr val="6FA8DC"/>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spec:</a:t>
            </a:r>
            <a:br>
              <a:rPr lang="en" sz="900">
                <a:solidFill>
                  <a:srgbClr val="0084D1"/>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  strategy:</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    type:</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JenkinsPipeline</a:t>
            </a:r>
            <a:br>
              <a:rPr lang="en" sz="900">
                <a:solidFill>
                  <a:srgbClr val="0F8DCE"/>
                </a:solidFill>
                <a:highlight>
                  <a:srgbClr val="F0F0F0"/>
                </a:highlight>
                <a:latin typeface="Consolas"/>
                <a:ea typeface="Consolas"/>
                <a:cs typeface="Consolas"/>
                <a:sym typeface="Consolas"/>
              </a:rPr>
            </a:br>
            <a:r>
              <a:rPr lang="en" sz="900">
                <a:solidFill>
                  <a:srgbClr val="0084D1"/>
                </a:solidFill>
                <a:latin typeface="Consolas"/>
                <a:ea typeface="Consolas"/>
                <a:cs typeface="Consolas"/>
                <a:sym typeface="Consolas"/>
              </a:rPr>
              <a:t>    jenkinsPipelineStrategy:</a:t>
            </a:r>
            <a:br>
              <a:rPr lang="en" sz="900">
                <a:solidFill>
                  <a:srgbClr val="0F8DCE"/>
                </a:solidFill>
                <a:highlight>
                  <a:srgbClr val="F0F0F0"/>
                </a:highlight>
                <a:latin typeface="Consolas"/>
                <a:ea typeface="Consolas"/>
                <a:cs typeface="Consolas"/>
                <a:sym typeface="Consolas"/>
              </a:rPr>
            </a:br>
            <a:r>
              <a:rPr lang="en" sz="900">
                <a:solidFill>
                  <a:srgbClr val="0F8DCE"/>
                </a:solidFill>
                <a:latin typeface="Consolas"/>
                <a:ea typeface="Consolas"/>
                <a:cs typeface="Consolas"/>
                <a:sym typeface="Consolas"/>
              </a:rPr>
              <a:t>      </a:t>
            </a:r>
            <a:r>
              <a:rPr lang="en" sz="900">
                <a:solidFill>
                  <a:srgbClr val="0084D1"/>
                </a:solidFill>
                <a:latin typeface="Consolas"/>
                <a:ea typeface="Consolas"/>
                <a:cs typeface="Consolas"/>
                <a:sym typeface="Consolas"/>
              </a:rPr>
              <a:t>jenkinsfile:</a:t>
            </a:r>
            <a:r>
              <a:rPr lang="en" sz="900">
                <a:solidFill>
                  <a:srgbClr val="0F8DCE"/>
                </a:solidFill>
                <a:latin typeface="Consolas"/>
                <a:ea typeface="Consolas"/>
                <a:cs typeface="Consolas"/>
                <a:sym typeface="Consolas"/>
              </a:rPr>
              <a:t> </a:t>
            </a:r>
            <a:r>
              <a:rPr lang="en" sz="900">
                <a:solidFill>
                  <a:srgbClr val="6FA8DC"/>
                </a:solidFill>
                <a:latin typeface="Consolas"/>
                <a:ea typeface="Consolas"/>
                <a:cs typeface="Consolas"/>
                <a:sym typeface="Consolas"/>
              </a:rPr>
              <a:t>|-</a:t>
            </a:r>
            <a:br>
              <a:rPr lang="en" sz="900">
                <a:solidFill>
                  <a:srgbClr val="6FA8DC"/>
                </a:solidFill>
                <a:highlight>
                  <a:srgbClr val="F0F0F0"/>
                </a:highlight>
                <a:latin typeface="Consolas"/>
                <a:ea typeface="Consolas"/>
                <a:cs typeface="Consolas"/>
                <a:sym typeface="Consolas"/>
              </a:rPr>
            </a:br>
            <a:r>
              <a:rPr lang="en" sz="900">
                <a:solidFill>
                  <a:srgbClr val="434343"/>
                </a:solidFill>
                <a:latin typeface="Consolas"/>
                <a:ea typeface="Consolas"/>
                <a:cs typeface="Consolas"/>
                <a:sym typeface="Consolas"/>
              </a:rPr>
              <a:t>        node('maven') {</a:t>
            </a:r>
            <a:br>
              <a:rPr lang="en" sz="900">
                <a:solidFill>
                  <a:srgbClr val="434343"/>
                </a:solidFill>
                <a:highlight>
                  <a:srgbClr val="F0F0F0"/>
                </a:highlight>
                <a:latin typeface="Consolas"/>
                <a:ea typeface="Consolas"/>
                <a:cs typeface="Consolas"/>
                <a:sym typeface="Consolas"/>
              </a:rPr>
            </a:br>
            <a:r>
              <a:rPr lang="en" sz="900">
                <a:solidFill>
                  <a:srgbClr val="434343"/>
                </a:solidFill>
                <a:latin typeface="Consolas"/>
                <a:ea typeface="Consolas"/>
                <a:cs typeface="Consolas"/>
                <a:sym typeface="Consolas"/>
              </a:rPr>
              <a:t>          stage('build app') {</a:t>
            </a:r>
            <a:br>
              <a:rPr lang="en" sz="900">
                <a:solidFill>
                  <a:srgbClr val="434343"/>
                </a:solidFill>
                <a:highlight>
                  <a:srgbClr val="F0F0F0"/>
                </a:highlight>
                <a:latin typeface="Consolas"/>
                <a:ea typeface="Consolas"/>
                <a:cs typeface="Consolas"/>
                <a:sym typeface="Consolas"/>
              </a:rPr>
            </a:br>
            <a:r>
              <a:rPr lang="en" sz="900">
                <a:solidFill>
                  <a:srgbClr val="434343"/>
                </a:solidFill>
                <a:latin typeface="Consolas"/>
                <a:ea typeface="Consolas"/>
                <a:cs typeface="Consolas"/>
                <a:sym typeface="Consolas"/>
              </a:rPr>
              <a:t>            git url: 'https://git/app.git'</a:t>
            </a:r>
            <a:br>
              <a:rPr lang="en" sz="900">
                <a:solidFill>
                  <a:srgbClr val="434343"/>
                </a:solidFill>
                <a:latin typeface="Consolas"/>
                <a:ea typeface="Consolas"/>
                <a:cs typeface="Consolas"/>
                <a:sym typeface="Consolas"/>
              </a:rPr>
            </a:br>
            <a:r>
              <a:rPr lang="en" sz="900">
                <a:solidFill>
                  <a:srgbClr val="434343"/>
                </a:solidFill>
                <a:latin typeface="Consolas"/>
                <a:ea typeface="Consolas"/>
                <a:cs typeface="Consolas"/>
                <a:sym typeface="Consolas"/>
              </a:rPr>
              <a:t>            sh "mvn package"</a:t>
            </a:r>
            <a:br>
              <a:rPr lang="en" sz="900">
                <a:solidFill>
                  <a:srgbClr val="434343"/>
                </a:solidFill>
                <a:highlight>
                  <a:srgbClr val="F0F0F0"/>
                </a:highlight>
                <a:latin typeface="Consolas"/>
                <a:ea typeface="Consolas"/>
                <a:cs typeface="Consolas"/>
                <a:sym typeface="Consolas"/>
              </a:rPr>
            </a:br>
            <a:r>
              <a:rPr lang="en" sz="900">
                <a:solidFill>
                  <a:srgbClr val="434343"/>
                </a:solidFill>
                <a:latin typeface="Consolas"/>
                <a:ea typeface="Consolas"/>
                <a:cs typeface="Consolas"/>
                <a:sym typeface="Consolas"/>
              </a:rPr>
              <a:t>          }</a:t>
            </a:r>
            <a:br>
              <a:rPr lang="en" sz="900">
                <a:solidFill>
                  <a:srgbClr val="434343"/>
                </a:solidFill>
                <a:latin typeface="Consolas"/>
                <a:ea typeface="Consolas"/>
                <a:cs typeface="Consolas"/>
                <a:sym typeface="Consolas"/>
              </a:rPr>
            </a:br>
            <a:r>
              <a:rPr lang="en" sz="900">
                <a:solidFill>
                  <a:srgbClr val="434343"/>
                </a:solidFill>
                <a:latin typeface="Consolas"/>
                <a:ea typeface="Consolas"/>
                <a:cs typeface="Consolas"/>
                <a:sym typeface="Consolas"/>
              </a:rPr>
              <a:t>          stage('build image') {</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sh "oc start-build app --from-file=target/app.jar</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stage('deploy') {</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openshiftDeploy deploymentConfig: 'app'</a:t>
            </a:r>
            <a:endParaRPr sz="900">
              <a:solidFill>
                <a:srgbClr val="434343"/>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sz="900">
                <a:solidFill>
                  <a:srgbClr val="434343"/>
                </a:solidFill>
                <a:latin typeface="Consolas"/>
                <a:ea typeface="Consolas"/>
                <a:cs typeface="Consolas"/>
                <a:sym typeface="Consolas"/>
              </a:rPr>
              <a:t>          }</a:t>
            </a:r>
            <a:endParaRPr sz="900">
              <a:solidFill>
                <a:srgbClr val="434343"/>
              </a:solidFill>
              <a:latin typeface="Consolas"/>
              <a:ea typeface="Consolas"/>
              <a:cs typeface="Consolas"/>
              <a:sym typeface="Consolas"/>
            </a:endParaRPr>
          </a:p>
          <a:p>
            <a:pPr indent="0" lvl="0" marL="0" rtl="0">
              <a:spcBef>
                <a:spcPts val="0"/>
              </a:spcBef>
              <a:spcAft>
                <a:spcPts val="0"/>
              </a:spcAft>
              <a:buNone/>
            </a:pPr>
            <a:r>
              <a:rPr lang="en" sz="900">
                <a:solidFill>
                  <a:srgbClr val="434343"/>
                </a:solidFill>
                <a:latin typeface="Consolas"/>
                <a:ea typeface="Consolas"/>
                <a:cs typeface="Consolas"/>
                <a:sym typeface="Consolas"/>
              </a:rPr>
              <a:t>        }</a:t>
            </a:r>
            <a:endParaRPr sz="900">
              <a:solidFill>
                <a:srgbClr val="434343"/>
              </a:solidFill>
              <a:latin typeface="Consolas"/>
              <a:ea typeface="Consolas"/>
              <a:cs typeface="Consolas"/>
              <a:sym typeface="Consolas"/>
            </a:endParaRPr>
          </a:p>
        </p:txBody>
      </p:sp>
      <p:cxnSp>
        <p:nvCxnSpPr>
          <p:cNvPr id="6057" name="Google Shape;6057;p358"/>
          <p:cNvCxnSpPr/>
          <p:nvPr/>
        </p:nvCxnSpPr>
        <p:spPr>
          <a:xfrm flipH="1">
            <a:off x="6304985" y="2442055"/>
            <a:ext cx="1243800" cy="414600"/>
          </a:xfrm>
          <a:prstGeom prst="bentConnector3">
            <a:avLst>
              <a:gd fmla="val -78" name="adj1"/>
            </a:avLst>
          </a:prstGeom>
          <a:noFill/>
          <a:ln cap="flat" cmpd="sng" w="9525">
            <a:solidFill>
              <a:srgbClr val="FF0000"/>
            </a:solidFill>
            <a:prstDash val="dot"/>
            <a:round/>
            <a:headEnd len="med" w="med" type="none"/>
            <a:tailEnd len="med" w="med" type="triangle"/>
          </a:ln>
        </p:spPr>
      </p:cxnSp>
      <p:sp>
        <p:nvSpPr>
          <p:cNvPr id="6058" name="Google Shape;6058;p358"/>
          <p:cNvSpPr txBox="1"/>
          <p:nvPr/>
        </p:nvSpPr>
        <p:spPr>
          <a:xfrm>
            <a:off x="6975354" y="1783043"/>
            <a:ext cx="1377900" cy="57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100">
                <a:solidFill>
                  <a:srgbClr val="FF0000"/>
                </a:solidFill>
                <a:latin typeface="Proxima Nova"/>
                <a:ea typeface="Proxima Nova"/>
                <a:cs typeface="Proxima Nova"/>
                <a:sym typeface="Proxima Nova"/>
              </a:rPr>
              <a:t>Provision a Jenkins slave for running Maven</a:t>
            </a:r>
            <a:endParaRPr b="1" sz="1100">
              <a:solidFill>
                <a:srgbClr val="FF0000"/>
              </a:solidFill>
              <a:latin typeface="Proxima Nova"/>
              <a:ea typeface="Proxima Nova"/>
              <a:cs typeface="Proxima Nova"/>
              <a:sym typeface="Proxima Nova"/>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2" name="Shape 6062"/>
        <p:cNvGrpSpPr/>
        <p:nvPr/>
      </p:nvGrpSpPr>
      <p:grpSpPr>
        <a:xfrm>
          <a:off x="0" y="0"/>
          <a:ext cx="0" cy="0"/>
          <a:chOff x="0" y="0"/>
          <a:chExt cx="0" cy="0"/>
        </a:xfrm>
      </p:grpSpPr>
      <p:sp>
        <p:nvSpPr>
          <p:cNvPr id="6063" name="Google Shape;6063;p35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64" name="Google Shape;6064;p359"/>
          <p:cNvSpPr txBox="1"/>
          <p:nvPr/>
        </p:nvSpPr>
        <p:spPr>
          <a:xfrm>
            <a:off x="451900" y="1774200"/>
            <a:ext cx="2271300" cy="129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Proxima Nova"/>
                <a:ea typeface="Proxima Nova"/>
                <a:cs typeface="Proxima Nova"/>
                <a:sym typeface="Proxima Nova"/>
              </a:rPr>
              <a:t>OpenShift </a:t>
            </a:r>
            <a:br>
              <a:rPr lang="en" sz="2400">
                <a:latin typeface="Proxima Nova"/>
                <a:ea typeface="Proxima Nova"/>
                <a:cs typeface="Proxima Nova"/>
                <a:sym typeface="Proxima Nova"/>
              </a:rPr>
            </a:br>
            <a:r>
              <a:rPr lang="en" sz="2400">
                <a:latin typeface="Proxima Nova"/>
                <a:ea typeface="Proxima Nova"/>
                <a:cs typeface="Proxima Nova"/>
                <a:sym typeface="Proxima Nova"/>
              </a:rPr>
              <a:t>Pipelines in</a:t>
            </a:r>
            <a:endParaRPr sz="2400">
              <a:latin typeface="Proxima Nova"/>
              <a:ea typeface="Proxima Nova"/>
              <a:cs typeface="Proxima Nova"/>
              <a:sym typeface="Proxima Nova"/>
            </a:endParaRPr>
          </a:p>
          <a:p>
            <a:pPr indent="0" lvl="0" marL="0" rtl="0">
              <a:spcBef>
                <a:spcPts val="0"/>
              </a:spcBef>
              <a:spcAft>
                <a:spcPts val="0"/>
              </a:spcAft>
              <a:buNone/>
            </a:pPr>
            <a:r>
              <a:rPr lang="en" sz="2400">
                <a:latin typeface="Proxima Nova"/>
                <a:ea typeface="Proxima Nova"/>
                <a:cs typeface="Proxima Nova"/>
                <a:sym typeface="Proxima Nova"/>
              </a:rPr>
              <a:t>Web Console</a:t>
            </a:r>
            <a:endParaRPr sz="2400">
              <a:latin typeface="Proxima Nova"/>
              <a:ea typeface="Proxima Nova"/>
              <a:cs typeface="Proxima Nova"/>
              <a:sym typeface="Proxima Nova"/>
            </a:endParaRPr>
          </a:p>
        </p:txBody>
      </p:sp>
      <p:pic>
        <p:nvPicPr>
          <p:cNvPr id="6065" name="Google Shape;6065;p359"/>
          <p:cNvPicPr preferRelativeResize="0"/>
          <p:nvPr/>
        </p:nvPicPr>
        <p:blipFill rotWithShape="1">
          <a:blip r:embed="rId3">
            <a:alphaModFix/>
          </a:blip>
          <a:srcRect b="589" l="13777" r="862" t="11413"/>
          <a:stretch/>
        </p:blipFill>
        <p:spPr>
          <a:xfrm>
            <a:off x="2647625" y="238775"/>
            <a:ext cx="5996175" cy="4298677"/>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9" name="Shape 6069"/>
        <p:cNvGrpSpPr/>
        <p:nvPr/>
      </p:nvGrpSpPr>
      <p:grpSpPr>
        <a:xfrm>
          <a:off x="0" y="0"/>
          <a:ext cx="0" cy="0"/>
          <a:chOff x="0" y="0"/>
          <a:chExt cx="0" cy="0"/>
        </a:xfrm>
      </p:grpSpPr>
      <p:sp>
        <p:nvSpPr>
          <p:cNvPr id="6070" name="Google Shape;6070;p360"/>
          <p:cNvSpPr txBox="1"/>
          <p:nvPr/>
        </p:nvSpPr>
        <p:spPr>
          <a:xfrm>
            <a:off x="2983900" y="3937925"/>
            <a:ext cx="9603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APPLICATION</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IMAGE</a:t>
            </a:r>
            <a:endParaRPr sz="900">
              <a:latin typeface="Proxima Nova"/>
              <a:ea typeface="Proxima Nova"/>
              <a:cs typeface="Proxima Nova"/>
              <a:sym typeface="Proxima Nova"/>
            </a:endParaRPr>
          </a:p>
        </p:txBody>
      </p:sp>
      <p:sp>
        <p:nvSpPr>
          <p:cNvPr id="6071" name="Google Shape;6071;p36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72" name="Google Shape;6072;p36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CONTINUOUS DELIVERY PIPELINE</a:t>
            </a:r>
            <a:endParaRPr/>
          </a:p>
        </p:txBody>
      </p:sp>
      <p:grpSp>
        <p:nvGrpSpPr>
          <p:cNvPr id="6073" name="Google Shape;6073;p360"/>
          <p:cNvGrpSpPr/>
          <p:nvPr/>
        </p:nvGrpSpPr>
        <p:grpSpPr>
          <a:xfrm>
            <a:off x="1766364" y="1655490"/>
            <a:ext cx="805357" cy="805357"/>
            <a:chOff x="1705007" y="1486084"/>
            <a:chExt cx="873300" cy="873300"/>
          </a:xfrm>
        </p:grpSpPr>
        <p:sp>
          <p:nvSpPr>
            <p:cNvPr id="6074" name="Google Shape;6074;p360"/>
            <p:cNvSpPr/>
            <p:nvPr/>
          </p:nvSpPr>
          <p:spPr>
            <a:xfrm>
              <a:off x="1705007" y="1486084"/>
              <a:ext cx="873300" cy="873300"/>
            </a:xfrm>
            <a:prstGeom prst="ellipse">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con_RH_People_Adult-VNeck_RGB_Flat.png" id="6075" name="Google Shape;6075;p360"/>
            <p:cNvPicPr preferRelativeResize="0"/>
            <p:nvPr/>
          </p:nvPicPr>
          <p:blipFill>
            <a:blip r:embed="rId3">
              <a:alphaModFix/>
            </a:blip>
            <a:stretch>
              <a:fillRect/>
            </a:stretch>
          </p:blipFill>
          <p:spPr>
            <a:xfrm>
              <a:off x="1971003" y="1640539"/>
              <a:ext cx="346932" cy="536240"/>
            </a:xfrm>
            <a:prstGeom prst="rect">
              <a:avLst/>
            </a:prstGeom>
            <a:noFill/>
            <a:ln>
              <a:noFill/>
            </a:ln>
          </p:spPr>
        </p:pic>
      </p:grpSp>
      <p:grpSp>
        <p:nvGrpSpPr>
          <p:cNvPr id="6076" name="Google Shape;6076;p360"/>
          <p:cNvGrpSpPr/>
          <p:nvPr/>
        </p:nvGrpSpPr>
        <p:grpSpPr>
          <a:xfrm>
            <a:off x="2936846" y="1655490"/>
            <a:ext cx="805357" cy="805357"/>
            <a:chOff x="2940934" y="1486084"/>
            <a:chExt cx="873300" cy="873300"/>
          </a:xfrm>
        </p:grpSpPr>
        <p:sp>
          <p:nvSpPr>
            <p:cNvPr id="6077" name="Google Shape;6077;p360"/>
            <p:cNvSpPr/>
            <p:nvPr/>
          </p:nvSpPr>
          <p:spPr>
            <a:xfrm>
              <a:off x="2940934" y="1486084"/>
              <a:ext cx="873300" cy="873300"/>
            </a:xfrm>
            <a:prstGeom prst="ellipse">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con_RH_Hardware_Storage-A-Single_RGB_Flat.png" id="6078" name="Google Shape;6078;p360"/>
            <p:cNvPicPr preferRelativeResize="0"/>
            <p:nvPr/>
          </p:nvPicPr>
          <p:blipFill>
            <a:blip r:embed="rId4">
              <a:alphaModFix/>
            </a:blip>
            <a:stretch>
              <a:fillRect/>
            </a:stretch>
          </p:blipFill>
          <p:spPr>
            <a:xfrm>
              <a:off x="3114425" y="1792998"/>
              <a:ext cx="542775" cy="287464"/>
            </a:xfrm>
            <a:prstGeom prst="rect">
              <a:avLst/>
            </a:prstGeom>
            <a:noFill/>
            <a:ln>
              <a:noFill/>
            </a:ln>
          </p:spPr>
        </p:pic>
      </p:grpSp>
      <p:sp>
        <p:nvSpPr>
          <p:cNvPr id="6079" name="Google Shape;6079;p360"/>
          <p:cNvSpPr txBox="1"/>
          <p:nvPr/>
        </p:nvSpPr>
        <p:spPr>
          <a:xfrm>
            <a:off x="1344574" y="1229181"/>
            <a:ext cx="15474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DEV TEAM</a:t>
            </a:r>
            <a:endParaRPr sz="900">
              <a:latin typeface="Proxima Nova"/>
              <a:ea typeface="Proxima Nova"/>
              <a:cs typeface="Proxima Nova"/>
              <a:sym typeface="Proxima Nova"/>
            </a:endParaRPr>
          </a:p>
        </p:txBody>
      </p:sp>
      <p:sp>
        <p:nvSpPr>
          <p:cNvPr id="6080" name="Google Shape;6080;p360"/>
          <p:cNvSpPr txBox="1"/>
          <p:nvPr/>
        </p:nvSpPr>
        <p:spPr>
          <a:xfrm>
            <a:off x="2571695" y="1229181"/>
            <a:ext cx="15474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GIT SERVER</a:t>
            </a:r>
            <a:endParaRPr sz="900">
              <a:latin typeface="Proxima Nova"/>
              <a:ea typeface="Proxima Nova"/>
              <a:cs typeface="Proxima Nova"/>
              <a:sym typeface="Proxima Nova"/>
            </a:endParaRPr>
          </a:p>
        </p:txBody>
      </p:sp>
      <p:sp>
        <p:nvSpPr>
          <p:cNvPr id="6081" name="Google Shape;6081;p360"/>
          <p:cNvSpPr txBox="1"/>
          <p:nvPr/>
        </p:nvSpPr>
        <p:spPr>
          <a:xfrm>
            <a:off x="4201772" y="1229167"/>
            <a:ext cx="22437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ARTIFACT </a:t>
            </a:r>
            <a:br>
              <a:rPr lang="en" sz="900">
                <a:latin typeface="Proxima Nova"/>
                <a:ea typeface="Proxima Nova"/>
                <a:cs typeface="Proxima Nova"/>
                <a:sym typeface="Proxima Nova"/>
              </a:rPr>
            </a:br>
            <a:r>
              <a:rPr lang="en" sz="900">
                <a:latin typeface="Proxima Nova"/>
                <a:ea typeface="Proxima Nova"/>
                <a:cs typeface="Proxima Nova"/>
                <a:sym typeface="Proxima Nova"/>
              </a:rPr>
              <a:t>REPOSITORY</a:t>
            </a:r>
            <a:endParaRPr sz="900">
              <a:latin typeface="Proxima Nova"/>
              <a:ea typeface="Proxima Nova"/>
              <a:cs typeface="Proxima Nova"/>
              <a:sym typeface="Proxima Nova"/>
            </a:endParaRPr>
          </a:p>
        </p:txBody>
      </p:sp>
      <p:grpSp>
        <p:nvGrpSpPr>
          <p:cNvPr id="6082" name="Google Shape;6082;p360"/>
          <p:cNvGrpSpPr/>
          <p:nvPr/>
        </p:nvGrpSpPr>
        <p:grpSpPr>
          <a:xfrm>
            <a:off x="3927646" y="2624725"/>
            <a:ext cx="805357" cy="805357"/>
            <a:chOff x="3982644" y="2537086"/>
            <a:chExt cx="873300" cy="873300"/>
          </a:xfrm>
        </p:grpSpPr>
        <p:sp>
          <p:nvSpPr>
            <p:cNvPr id="6083" name="Google Shape;6083;p360"/>
            <p:cNvSpPr/>
            <p:nvPr/>
          </p:nvSpPr>
          <p:spPr>
            <a:xfrm>
              <a:off x="3982644" y="2537086"/>
              <a:ext cx="873300" cy="873300"/>
            </a:xfrm>
            <a:prstGeom prst="ellipse">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con_RH_Object_Gear-Group_RGB_Flat.png" id="6084" name="Google Shape;6084;p360"/>
            <p:cNvPicPr preferRelativeResize="0"/>
            <p:nvPr/>
          </p:nvPicPr>
          <p:blipFill>
            <a:blip r:embed="rId5">
              <a:alphaModFix/>
            </a:blip>
            <a:stretch>
              <a:fillRect/>
            </a:stretch>
          </p:blipFill>
          <p:spPr>
            <a:xfrm>
              <a:off x="4149121" y="2713900"/>
              <a:ext cx="542775" cy="585681"/>
            </a:xfrm>
            <a:prstGeom prst="rect">
              <a:avLst/>
            </a:prstGeom>
            <a:noFill/>
            <a:ln>
              <a:noFill/>
            </a:ln>
          </p:spPr>
        </p:pic>
      </p:grpSp>
      <p:sp>
        <p:nvSpPr>
          <p:cNvPr id="6085" name="Google Shape;6085;p360"/>
          <p:cNvSpPr txBox="1"/>
          <p:nvPr/>
        </p:nvSpPr>
        <p:spPr>
          <a:xfrm>
            <a:off x="2958917" y="2784157"/>
            <a:ext cx="1013100" cy="4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JENKINS</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IMAGE BUILD </a:t>
            </a:r>
            <a:endParaRPr sz="900">
              <a:latin typeface="Proxima Nova"/>
              <a:ea typeface="Proxima Nova"/>
              <a:cs typeface="Proxima Nova"/>
              <a:sym typeface="Proxima Nova"/>
            </a:endParaRPr>
          </a:p>
        </p:txBody>
      </p:sp>
      <p:sp>
        <p:nvSpPr>
          <p:cNvPr id="6086" name="Google Shape;6086;p360"/>
          <p:cNvSpPr/>
          <p:nvPr/>
        </p:nvSpPr>
        <p:spPr>
          <a:xfrm>
            <a:off x="3927646" y="3785850"/>
            <a:ext cx="805500" cy="805500"/>
          </a:xfrm>
          <a:prstGeom prst="ellipse">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087" name="Google Shape;6087;p360"/>
          <p:cNvCxnSpPr/>
          <p:nvPr/>
        </p:nvCxnSpPr>
        <p:spPr>
          <a:xfrm>
            <a:off x="2613094" y="2055851"/>
            <a:ext cx="294600" cy="0"/>
          </a:xfrm>
          <a:prstGeom prst="straightConnector1">
            <a:avLst/>
          </a:prstGeom>
          <a:noFill/>
          <a:ln cap="flat" cmpd="sng" w="9525">
            <a:solidFill>
              <a:srgbClr val="666666"/>
            </a:solidFill>
            <a:prstDash val="solid"/>
            <a:round/>
            <a:headEnd len="med" w="med" type="none"/>
            <a:tailEnd len="med" w="med" type="triangle"/>
          </a:ln>
        </p:spPr>
      </p:cxnSp>
      <p:cxnSp>
        <p:nvCxnSpPr>
          <p:cNvPr id="6088" name="Google Shape;6088;p360"/>
          <p:cNvCxnSpPr/>
          <p:nvPr/>
        </p:nvCxnSpPr>
        <p:spPr>
          <a:xfrm>
            <a:off x="4335450" y="3466078"/>
            <a:ext cx="0" cy="273600"/>
          </a:xfrm>
          <a:prstGeom prst="straightConnector1">
            <a:avLst/>
          </a:prstGeom>
          <a:noFill/>
          <a:ln cap="flat" cmpd="sng" w="9525">
            <a:solidFill>
              <a:srgbClr val="666666"/>
            </a:solidFill>
            <a:prstDash val="solid"/>
            <a:round/>
            <a:headEnd len="med" w="med" type="none"/>
            <a:tailEnd len="med" w="med" type="triangle"/>
          </a:ln>
        </p:spPr>
      </p:cxnSp>
      <p:cxnSp>
        <p:nvCxnSpPr>
          <p:cNvPr id="6089" name="Google Shape;6089;p360"/>
          <p:cNvCxnSpPr/>
          <p:nvPr/>
        </p:nvCxnSpPr>
        <p:spPr>
          <a:xfrm flipH="1" rot="5400000">
            <a:off x="3731098" y="2116825"/>
            <a:ext cx="533700" cy="450000"/>
          </a:xfrm>
          <a:prstGeom prst="bentConnector2">
            <a:avLst/>
          </a:prstGeom>
          <a:noFill/>
          <a:ln cap="flat" cmpd="sng" w="9525">
            <a:solidFill>
              <a:schemeClr val="dk2"/>
            </a:solidFill>
            <a:prstDash val="solid"/>
            <a:round/>
            <a:headEnd len="med" w="med" type="triangle"/>
            <a:tailEnd len="med" w="med" type="none"/>
          </a:ln>
        </p:spPr>
      </p:cxnSp>
      <p:cxnSp>
        <p:nvCxnSpPr>
          <p:cNvPr id="6090" name="Google Shape;6090;p360"/>
          <p:cNvCxnSpPr/>
          <p:nvPr/>
        </p:nvCxnSpPr>
        <p:spPr>
          <a:xfrm rot="-5400000">
            <a:off x="4373052" y="2116825"/>
            <a:ext cx="533700" cy="450000"/>
          </a:xfrm>
          <a:prstGeom prst="bentConnector2">
            <a:avLst/>
          </a:prstGeom>
          <a:noFill/>
          <a:ln cap="flat" cmpd="sng" w="9525">
            <a:solidFill>
              <a:schemeClr val="dk2"/>
            </a:solidFill>
            <a:prstDash val="solid"/>
            <a:round/>
            <a:headEnd len="med" w="med" type="triangle"/>
            <a:tailEnd len="med" w="med" type="triangle"/>
          </a:ln>
        </p:spPr>
      </p:cxnSp>
      <p:grpSp>
        <p:nvGrpSpPr>
          <p:cNvPr id="6091" name="Google Shape;6091;p360"/>
          <p:cNvGrpSpPr/>
          <p:nvPr/>
        </p:nvGrpSpPr>
        <p:grpSpPr>
          <a:xfrm>
            <a:off x="4902914" y="1655490"/>
            <a:ext cx="805357" cy="805357"/>
            <a:chOff x="4982537" y="1486084"/>
            <a:chExt cx="873300" cy="873300"/>
          </a:xfrm>
        </p:grpSpPr>
        <p:sp>
          <p:nvSpPr>
            <p:cNvPr id="6092" name="Google Shape;6092;p360"/>
            <p:cNvSpPr/>
            <p:nvPr/>
          </p:nvSpPr>
          <p:spPr>
            <a:xfrm>
              <a:off x="4982537" y="1486084"/>
              <a:ext cx="873300" cy="873300"/>
            </a:xfrm>
            <a:prstGeom prst="ellipse">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con_RH_Hardware_Storage-A-Single_RGB_Flat.png" id="6093" name="Google Shape;6093;p360"/>
            <p:cNvPicPr preferRelativeResize="0"/>
            <p:nvPr/>
          </p:nvPicPr>
          <p:blipFill>
            <a:blip r:embed="rId4">
              <a:alphaModFix/>
            </a:blip>
            <a:stretch>
              <a:fillRect/>
            </a:stretch>
          </p:blipFill>
          <p:spPr>
            <a:xfrm>
              <a:off x="5156027" y="1792998"/>
              <a:ext cx="542775" cy="287464"/>
            </a:xfrm>
            <a:prstGeom prst="rect">
              <a:avLst/>
            </a:prstGeom>
            <a:noFill/>
            <a:ln>
              <a:noFill/>
            </a:ln>
          </p:spPr>
        </p:pic>
      </p:grpSp>
      <p:pic>
        <p:nvPicPr>
          <p:cNvPr id="6094" name="Google Shape;6094;p360"/>
          <p:cNvPicPr preferRelativeResize="0"/>
          <p:nvPr/>
        </p:nvPicPr>
        <p:blipFill rotWithShape="1">
          <a:blip r:embed="rId6">
            <a:alphaModFix/>
          </a:blip>
          <a:srcRect b="22030" l="25975" r="0" t="22225"/>
          <a:stretch/>
        </p:blipFill>
        <p:spPr>
          <a:xfrm>
            <a:off x="5775232" y="1933895"/>
            <a:ext cx="1077785" cy="242218"/>
          </a:xfrm>
          <a:prstGeom prst="rect">
            <a:avLst/>
          </a:prstGeom>
          <a:noFill/>
          <a:ln>
            <a:noFill/>
          </a:ln>
        </p:spPr>
      </p:pic>
      <p:pic>
        <p:nvPicPr>
          <p:cNvPr descr="imageedit_5_6711974084.png" id="6095" name="Google Shape;6095;p360"/>
          <p:cNvPicPr preferRelativeResize="0"/>
          <p:nvPr/>
        </p:nvPicPr>
        <p:blipFill rotWithShape="1">
          <a:blip r:embed="rId7">
            <a:alphaModFix/>
          </a:blip>
          <a:srcRect b="32279" l="0" r="0" t="34569"/>
          <a:stretch/>
        </p:blipFill>
        <p:spPr>
          <a:xfrm>
            <a:off x="5769379" y="1711496"/>
            <a:ext cx="773118" cy="192230"/>
          </a:xfrm>
          <a:prstGeom prst="rect">
            <a:avLst/>
          </a:prstGeom>
          <a:noFill/>
          <a:ln>
            <a:noFill/>
          </a:ln>
        </p:spPr>
      </p:pic>
      <p:pic>
        <p:nvPicPr>
          <p:cNvPr id="6096" name="Google Shape;6096;p360"/>
          <p:cNvPicPr preferRelativeResize="0"/>
          <p:nvPr/>
        </p:nvPicPr>
        <p:blipFill>
          <a:blip r:embed="rId8">
            <a:alphaModFix/>
          </a:blip>
          <a:stretch>
            <a:fillRect/>
          </a:stretch>
        </p:blipFill>
        <p:spPr>
          <a:xfrm>
            <a:off x="5828834" y="2135326"/>
            <a:ext cx="557174" cy="192220"/>
          </a:xfrm>
          <a:prstGeom prst="rect">
            <a:avLst/>
          </a:prstGeom>
          <a:noFill/>
          <a:ln>
            <a:noFill/>
          </a:ln>
        </p:spPr>
      </p:pic>
      <p:sp>
        <p:nvSpPr>
          <p:cNvPr id="6097" name="Google Shape;6097;p360"/>
          <p:cNvSpPr txBox="1"/>
          <p:nvPr/>
        </p:nvSpPr>
        <p:spPr>
          <a:xfrm>
            <a:off x="4650076" y="2609755"/>
            <a:ext cx="3288000" cy="788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Proxima Nova"/>
              <a:buChar char="●"/>
            </a:pPr>
            <a:r>
              <a:rPr lang="en">
                <a:latin typeface="Proxima Nova"/>
                <a:ea typeface="Proxima Nova"/>
                <a:cs typeface="Proxima Nova"/>
                <a:sym typeface="Proxima Nova"/>
              </a:rPr>
              <a:t>S2I build from source code</a:t>
            </a:r>
            <a:endParaRPr>
              <a:latin typeface="Proxima Nova"/>
              <a:ea typeface="Proxima Nova"/>
              <a:cs typeface="Proxima Nova"/>
              <a:sym typeface="Proxima Nova"/>
            </a:endParaRPr>
          </a:p>
          <a:p>
            <a:pPr indent="-317500" lvl="0" marL="457200" rtl="0">
              <a:spcBef>
                <a:spcPts val="0"/>
              </a:spcBef>
              <a:spcAft>
                <a:spcPts val="0"/>
              </a:spcAft>
              <a:buSzPts val="1400"/>
              <a:buFont typeface="Proxima Nova"/>
              <a:buChar char="●"/>
            </a:pPr>
            <a:r>
              <a:rPr lang="en">
                <a:latin typeface="Proxima Nova"/>
                <a:ea typeface="Proxima Nova"/>
                <a:cs typeface="Proxima Nova"/>
                <a:sym typeface="Proxima Nova"/>
              </a:rPr>
              <a:t>S2I build from app binary</a:t>
            </a:r>
            <a:endParaRPr>
              <a:latin typeface="Proxima Nova"/>
              <a:ea typeface="Proxima Nova"/>
              <a:cs typeface="Proxima Nova"/>
              <a:sym typeface="Proxima Nova"/>
            </a:endParaRPr>
          </a:p>
          <a:p>
            <a:pPr indent="-317500" lvl="0" marL="457200" rtl="0">
              <a:spcBef>
                <a:spcPts val="0"/>
              </a:spcBef>
              <a:spcAft>
                <a:spcPts val="0"/>
              </a:spcAft>
              <a:buSzPts val="1400"/>
              <a:buFont typeface="Proxima Nova"/>
              <a:buChar char="●"/>
            </a:pPr>
            <a:r>
              <a:rPr lang="en">
                <a:latin typeface="Proxima Nova"/>
                <a:ea typeface="Proxima Nova"/>
                <a:cs typeface="Proxima Nova"/>
                <a:sym typeface="Proxima Nova"/>
              </a:rPr>
              <a:t>Existing docker container image build process </a:t>
            </a:r>
            <a:endParaRPr>
              <a:latin typeface="Proxima Nova"/>
              <a:ea typeface="Proxima Nova"/>
              <a:cs typeface="Proxima Nova"/>
              <a:sym typeface="Proxima Nova"/>
            </a:endParaRPr>
          </a:p>
        </p:txBody>
      </p:sp>
      <p:pic>
        <p:nvPicPr>
          <p:cNvPr descr="Icon_RH_Software_Container-App_RGB_Flat.png" id="6098" name="Google Shape;6098;p360"/>
          <p:cNvPicPr preferRelativeResize="0"/>
          <p:nvPr/>
        </p:nvPicPr>
        <p:blipFill rotWithShape="1">
          <a:blip r:embed="rId9">
            <a:alphaModFix/>
          </a:blip>
          <a:srcRect b="8584" l="8944" r="10837" t="11191"/>
          <a:stretch/>
        </p:blipFill>
        <p:spPr>
          <a:xfrm>
            <a:off x="4081866" y="3961366"/>
            <a:ext cx="482375" cy="47862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2" name="Shape 6102"/>
        <p:cNvGrpSpPr/>
        <p:nvPr/>
      </p:nvGrpSpPr>
      <p:grpSpPr>
        <a:xfrm>
          <a:off x="0" y="0"/>
          <a:ext cx="0" cy="0"/>
          <a:chOff x="0" y="0"/>
          <a:chExt cx="0" cy="0"/>
        </a:xfrm>
      </p:grpSpPr>
      <p:sp>
        <p:nvSpPr>
          <p:cNvPr id="6103" name="Google Shape;6103;p36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CONTINUOUS DELIVERY PIPELINE</a:t>
            </a:r>
            <a:endParaRPr/>
          </a:p>
        </p:txBody>
      </p:sp>
      <p:sp>
        <p:nvSpPr>
          <p:cNvPr id="6104" name="Google Shape;6104;p361"/>
          <p:cNvSpPr/>
          <p:nvPr/>
        </p:nvSpPr>
        <p:spPr>
          <a:xfrm>
            <a:off x="6272600" y="3060200"/>
            <a:ext cx="18780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6105" name="Google Shape;6105;p361"/>
          <p:cNvSpPr/>
          <p:nvPr/>
        </p:nvSpPr>
        <p:spPr>
          <a:xfrm>
            <a:off x="6272600" y="3712100"/>
            <a:ext cx="18780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lgn="r">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sp>
        <p:nvSpPr>
          <p:cNvPr id="6106" name="Google Shape;6106;p36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Icon_RH_People_Adult-VNeck_RGB_Flat.png" id="6107" name="Google Shape;6107;p361"/>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descr="Icon_RH_Hardware_Storage-A-Single_RGB_Flat.png" id="6108" name="Google Shape;6108;p361"/>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descr="Icon_RH_Hardware_Storage-A-Single_RGB_Flat.png" id="6109" name="Google Shape;6109;p361"/>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6110" name="Google Shape;6110;p361"/>
          <p:cNvSpPr txBox="1"/>
          <p:nvPr/>
        </p:nvSpPr>
        <p:spPr>
          <a:xfrm>
            <a:off x="1118273"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DEVELOPER</a:t>
            </a:r>
            <a:endParaRPr sz="900">
              <a:latin typeface="Proxima Nova"/>
              <a:ea typeface="Proxima Nova"/>
              <a:cs typeface="Proxima Nova"/>
              <a:sym typeface="Proxima Nova"/>
            </a:endParaRPr>
          </a:p>
        </p:txBody>
      </p:sp>
      <p:sp>
        <p:nvSpPr>
          <p:cNvPr id="6111" name="Google Shape;6111;p361"/>
          <p:cNvSpPr txBox="1"/>
          <p:nvPr/>
        </p:nvSpPr>
        <p:spPr>
          <a:xfrm>
            <a:off x="1932287"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GIT SERVER</a:t>
            </a:r>
            <a:endParaRPr sz="900">
              <a:latin typeface="Proxima Nova"/>
              <a:ea typeface="Proxima Nova"/>
              <a:cs typeface="Proxima Nova"/>
              <a:sym typeface="Proxima Nova"/>
            </a:endParaRPr>
          </a:p>
        </p:txBody>
      </p:sp>
      <p:sp>
        <p:nvSpPr>
          <p:cNvPr id="6112" name="Google Shape;6112;p361"/>
          <p:cNvSpPr txBox="1"/>
          <p:nvPr/>
        </p:nvSpPr>
        <p:spPr>
          <a:xfrm>
            <a:off x="2999725" y="1131538"/>
            <a:ext cx="14850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ARTIFACT REPOSITORY</a:t>
            </a:r>
            <a:endParaRPr sz="900">
              <a:latin typeface="Proxima Nova"/>
              <a:ea typeface="Proxima Nova"/>
              <a:cs typeface="Proxima Nova"/>
              <a:sym typeface="Proxima Nova"/>
            </a:endParaRPr>
          </a:p>
        </p:txBody>
      </p:sp>
      <p:sp>
        <p:nvSpPr>
          <p:cNvPr id="6113" name="Google Shape;6113;p361"/>
          <p:cNvSpPr/>
          <p:nvPr/>
        </p:nvSpPr>
        <p:spPr>
          <a:xfrm>
            <a:off x="1249700" y="1855025"/>
            <a:ext cx="6900900" cy="1145400"/>
          </a:xfrm>
          <a:prstGeom prst="rect">
            <a:avLst/>
          </a:prstGeom>
          <a:solidFill>
            <a:srgbClr val="D9EAD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CI/CD PIPELINE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(JENKINS)</a:t>
            </a:r>
            <a:endParaRPr b="1" sz="900">
              <a:latin typeface="Proxima Nova"/>
              <a:ea typeface="Proxima Nova"/>
              <a:cs typeface="Proxima Nova"/>
              <a:sym typeface="Proxima Nova"/>
            </a:endParaRPr>
          </a:p>
        </p:txBody>
      </p:sp>
      <p:pic>
        <p:nvPicPr>
          <p:cNvPr descr="Icon_RH_Object_Gear-Group_RGB_Flat.png" id="6114" name="Google Shape;6114;p361"/>
          <p:cNvPicPr preferRelativeResize="0"/>
          <p:nvPr/>
        </p:nvPicPr>
        <p:blipFill>
          <a:blip r:embed="rId5">
            <a:alphaModFix/>
          </a:blip>
          <a:stretch>
            <a:fillRect/>
          </a:stretch>
        </p:blipFill>
        <p:spPr>
          <a:xfrm>
            <a:off x="2905355" y="2079451"/>
            <a:ext cx="418430" cy="451522"/>
          </a:xfrm>
          <a:prstGeom prst="rect">
            <a:avLst/>
          </a:prstGeom>
          <a:noFill/>
          <a:ln>
            <a:noFill/>
          </a:ln>
        </p:spPr>
      </p:pic>
      <p:sp>
        <p:nvSpPr>
          <p:cNvPr id="6115" name="Google Shape;6115;p361"/>
          <p:cNvSpPr txBox="1"/>
          <p:nvPr/>
        </p:nvSpPr>
        <p:spPr>
          <a:xfrm>
            <a:off x="2491920" y="248516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IMAGE BUILD </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&amp; DEPLOY</a:t>
            </a:r>
            <a:endParaRPr sz="900">
              <a:latin typeface="Proxima Nova"/>
              <a:ea typeface="Proxima Nova"/>
              <a:cs typeface="Proxima Nova"/>
              <a:sym typeface="Proxima Nova"/>
            </a:endParaRPr>
          </a:p>
        </p:txBody>
      </p:sp>
      <p:sp>
        <p:nvSpPr>
          <p:cNvPr id="6116" name="Google Shape;6116;p361"/>
          <p:cNvSpPr/>
          <p:nvPr/>
        </p:nvSpPr>
        <p:spPr>
          <a:xfrm>
            <a:off x="1249600" y="3060200"/>
            <a:ext cx="49113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6117" name="Google Shape;6117;p361"/>
          <p:cNvSpPr/>
          <p:nvPr/>
        </p:nvSpPr>
        <p:spPr>
          <a:xfrm>
            <a:off x="1249711" y="3712100"/>
            <a:ext cx="49113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pic>
        <p:nvPicPr>
          <p:cNvPr descr="Icon_RH_Software_Container-App_RGB_Flat.png" id="6118" name="Google Shape;6118;p361"/>
          <p:cNvPicPr preferRelativeResize="0"/>
          <p:nvPr/>
        </p:nvPicPr>
        <p:blipFill>
          <a:blip r:embed="rId6">
            <a:alphaModFix/>
          </a:blip>
          <a:stretch>
            <a:fillRect/>
          </a:stretch>
        </p:blipFill>
        <p:spPr>
          <a:xfrm>
            <a:off x="2958545" y="3897354"/>
            <a:ext cx="312125" cy="309675"/>
          </a:xfrm>
          <a:prstGeom prst="rect">
            <a:avLst/>
          </a:prstGeom>
          <a:noFill/>
          <a:ln>
            <a:noFill/>
          </a:ln>
        </p:spPr>
      </p:pic>
      <p:cxnSp>
        <p:nvCxnSpPr>
          <p:cNvPr id="6119" name="Google Shape;6119;p361"/>
          <p:cNvCxnSpPr/>
          <p:nvPr/>
        </p:nvCxnSpPr>
        <p:spPr>
          <a:xfrm>
            <a:off x="1834475" y="1623843"/>
            <a:ext cx="328800" cy="0"/>
          </a:xfrm>
          <a:prstGeom prst="straightConnector1">
            <a:avLst/>
          </a:prstGeom>
          <a:noFill/>
          <a:ln cap="flat" cmpd="sng" w="9525">
            <a:solidFill>
              <a:srgbClr val="666666"/>
            </a:solidFill>
            <a:prstDash val="solid"/>
            <a:round/>
            <a:headEnd len="med" w="med" type="none"/>
            <a:tailEnd len="med" w="med" type="triangle"/>
          </a:ln>
        </p:spPr>
      </p:cxnSp>
      <p:cxnSp>
        <p:nvCxnSpPr>
          <p:cNvPr id="6120" name="Google Shape;6120;p361"/>
          <p:cNvCxnSpPr/>
          <p:nvPr/>
        </p:nvCxnSpPr>
        <p:spPr>
          <a:xfrm>
            <a:off x="311462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6121" name="Google Shape;6121;p361"/>
          <p:cNvCxnSpPr/>
          <p:nvPr/>
        </p:nvCxnSpPr>
        <p:spPr>
          <a:xfrm>
            <a:off x="3114625"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122" name="Google Shape;6122;p361"/>
          <p:cNvCxnSpPr/>
          <p:nvPr/>
        </p:nvCxnSpPr>
        <p:spPr>
          <a:xfrm>
            <a:off x="6214210" y="3070800"/>
            <a:ext cx="0" cy="1250400"/>
          </a:xfrm>
          <a:prstGeom prst="straightConnector1">
            <a:avLst/>
          </a:prstGeom>
          <a:noFill/>
          <a:ln cap="flat" cmpd="sng" w="9525">
            <a:solidFill>
              <a:schemeClr val="dk2"/>
            </a:solidFill>
            <a:prstDash val="dash"/>
            <a:round/>
            <a:headEnd len="med" w="med" type="none"/>
            <a:tailEnd len="med" w="med" type="none"/>
          </a:ln>
        </p:spPr>
      </p:cxnSp>
      <p:cxnSp>
        <p:nvCxnSpPr>
          <p:cNvPr id="6123" name="Google Shape;6123;p361"/>
          <p:cNvCxnSpPr/>
          <p:nvPr/>
        </p:nvCxnSpPr>
        <p:spPr>
          <a:xfrm flipH="1" rot="5400000">
            <a:off x="2676124" y="1684148"/>
            <a:ext cx="393600" cy="297900"/>
          </a:xfrm>
          <a:prstGeom prst="bentConnector2">
            <a:avLst/>
          </a:prstGeom>
          <a:noFill/>
          <a:ln cap="flat" cmpd="sng" w="9525">
            <a:solidFill>
              <a:schemeClr val="dk2"/>
            </a:solidFill>
            <a:prstDash val="solid"/>
            <a:round/>
            <a:headEnd len="med" w="med" type="triangle"/>
            <a:tailEnd len="med" w="med" type="none"/>
          </a:ln>
        </p:spPr>
      </p:cxnSp>
      <p:cxnSp>
        <p:nvCxnSpPr>
          <p:cNvPr id="6124" name="Google Shape;6124;p361"/>
          <p:cNvCxnSpPr/>
          <p:nvPr/>
        </p:nvCxnSpPr>
        <p:spPr>
          <a:xfrm rot="-5400000">
            <a:off x="3101076" y="1684148"/>
            <a:ext cx="393600" cy="297900"/>
          </a:xfrm>
          <a:prstGeom prst="bentConnector2">
            <a:avLst/>
          </a:prstGeom>
          <a:noFill/>
          <a:ln cap="flat" cmpd="sng" w="9525">
            <a:solidFill>
              <a:schemeClr val="dk2"/>
            </a:solidFill>
            <a:prstDash val="solid"/>
            <a:round/>
            <a:headEnd len="med" w="med" type="triangle"/>
            <a:tailEnd len="med" w="med" type="triangle"/>
          </a:ln>
        </p:spPr>
      </p:cxnSp>
      <p:sp>
        <p:nvSpPr>
          <p:cNvPr id="6125" name="Google Shape;6125;p361"/>
          <p:cNvSpPr txBox="1"/>
          <p:nvPr/>
        </p:nvSpPr>
        <p:spPr>
          <a:xfrm>
            <a:off x="1249048" y="4273588"/>
            <a:ext cx="8061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900">
                <a:solidFill>
                  <a:schemeClr val="dk1"/>
                </a:solidFill>
                <a:latin typeface="Proxima Nova"/>
                <a:ea typeface="Proxima Nova"/>
                <a:cs typeface="Proxima Nova"/>
                <a:sym typeface="Proxima Nova"/>
              </a:rPr>
              <a:t>NON-PROD</a:t>
            </a:r>
            <a:endParaRPr/>
          </a:p>
        </p:txBody>
      </p:sp>
      <p:sp>
        <p:nvSpPr>
          <p:cNvPr id="6126" name="Google Shape;6126;p361"/>
          <p:cNvSpPr txBox="1"/>
          <p:nvPr/>
        </p:nvSpPr>
        <p:spPr>
          <a:xfrm>
            <a:off x="7364814" y="4273588"/>
            <a:ext cx="806100" cy="27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PROD</a:t>
            </a:r>
            <a:endParaRPr/>
          </a:p>
        </p:txBody>
      </p:sp>
      <p:sp>
        <p:nvSpPr>
          <p:cNvPr id="6127" name="Google Shape;6127;p361"/>
          <p:cNvSpPr/>
          <p:nvPr/>
        </p:nvSpPr>
        <p:spPr>
          <a:xfrm>
            <a:off x="2525925" y="4307375"/>
            <a:ext cx="1179900" cy="234600"/>
          </a:xfrm>
          <a:prstGeom prst="rect">
            <a:avLst/>
          </a:prstGeom>
          <a:solidFill>
            <a:srgbClr val="CFE2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128" name="Google Shape;6128;p361"/>
          <p:cNvSpPr txBox="1"/>
          <p:nvPr/>
        </p:nvSpPr>
        <p:spPr>
          <a:xfrm>
            <a:off x="2728025"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DEV</a:t>
            </a:r>
            <a:endParaRPr sz="800">
              <a:latin typeface="Proxima Nova"/>
              <a:ea typeface="Proxima Nova"/>
              <a:cs typeface="Proxima Nova"/>
              <a:sym typeface="Proxima Nova"/>
            </a:endParaRPr>
          </a:p>
        </p:txBody>
      </p:sp>
      <p:cxnSp>
        <p:nvCxnSpPr>
          <p:cNvPr id="6129" name="Google Shape;6129;p361"/>
          <p:cNvCxnSpPr/>
          <p:nvPr/>
        </p:nvCxnSpPr>
        <p:spPr>
          <a:xfrm>
            <a:off x="2529310" y="3780622"/>
            <a:ext cx="0" cy="464400"/>
          </a:xfrm>
          <a:prstGeom prst="straightConnector1">
            <a:avLst/>
          </a:prstGeom>
          <a:noFill/>
          <a:ln cap="flat" cmpd="sng" w="9525">
            <a:solidFill>
              <a:schemeClr val="dk2"/>
            </a:solidFill>
            <a:prstDash val="dash"/>
            <a:round/>
            <a:headEnd len="med" w="med" type="none"/>
            <a:tailEnd len="med" w="med" type="none"/>
          </a:ln>
        </p:spPr>
      </p:cxnSp>
      <p:cxnSp>
        <p:nvCxnSpPr>
          <p:cNvPr id="6130" name="Google Shape;6130;p361"/>
          <p:cNvCxnSpPr/>
          <p:nvPr/>
        </p:nvCxnSpPr>
        <p:spPr>
          <a:xfrm>
            <a:off x="3703020" y="3780622"/>
            <a:ext cx="0" cy="464400"/>
          </a:xfrm>
          <a:prstGeom prst="straightConnector1">
            <a:avLst/>
          </a:prstGeom>
          <a:noFill/>
          <a:ln cap="flat" cmpd="sng" w="9525">
            <a:solidFill>
              <a:schemeClr val="dk2"/>
            </a:solidFill>
            <a:prstDash val="dash"/>
            <a:round/>
            <a:headEnd len="med" w="med" type="none"/>
            <a:tailEnd len="med" w="med" type="none"/>
          </a:ln>
        </p:spPr>
      </p:cxnSp>
      <p:pic>
        <p:nvPicPr>
          <p:cNvPr descr="Icon_RH_Software_Container-App_RGB_Flat.png" id="6131" name="Google Shape;6131;p361"/>
          <p:cNvPicPr preferRelativeResize="0"/>
          <p:nvPr/>
        </p:nvPicPr>
        <p:blipFill rotWithShape="1">
          <a:blip r:embed="rId7">
            <a:alphaModFix/>
          </a:blip>
          <a:srcRect b="8584" l="8944" r="10837" t="11191"/>
          <a:stretch/>
        </p:blipFill>
        <p:spPr>
          <a:xfrm>
            <a:off x="2934260" y="3198327"/>
            <a:ext cx="360600" cy="357797"/>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5" name="Shape 6135"/>
        <p:cNvGrpSpPr/>
        <p:nvPr/>
      </p:nvGrpSpPr>
      <p:grpSpPr>
        <a:xfrm>
          <a:off x="0" y="0"/>
          <a:ext cx="0" cy="0"/>
          <a:chOff x="0" y="0"/>
          <a:chExt cx="0" cy="0"/>
        </a:xfrm>
      </p:grpSpPr>
      <p:sp>
        <p:nvSpPr>
          <p:cNvPr id="6136" name="Google Shape;6136;p362"/>
          <p:cNvSpPr/>
          <p:nvPr/>
        </p:nvSpPr>
        <p:spPr>
          <a:xfrm>
            <a:off x="6272600" y="3060200"/>
            <a:ext cx="18780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6137" name="Google Shape;6137;p362"/>
          <p:cNvSpPr/>
          <p:nvPr/>
        </p:nvSpPr>
        <p:spPr>
          <a:xfrm>
            <a:off x="6272600" y="3712100"/>
            <a:ext cx="18780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lgn="r">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sp>
        <p:nvSpPr>
          <p:cNvPr id="6138" name="Google Shape;6138;p36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139" name="Google Shape;6139;p36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CONTINUOUS DELIVERY PIPELINE</a:t>
            </a:r>
            <a:endParaRPr/>
          </a:p>
        </p:txBody>
      </p:sp>
      <p:pic>
        <p:nvPicPr>
          <p:cNvPr descr="Icon_RH_People_Adult-VNeck_RGB_Flat.png" id="6140" name="Google Shape;6140;p362"/>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descr="Icon_RH_Hardware_Storage-A-Single_RGB_Flat.png" id="6141" name="Google Shape;6141;p362"/>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descr="Icon_RH_Hardware_Storage-A-Single_RGB_Flat.png" id="6142" name="Google Shape;6142;p362"/>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6143" name="Google Shape;6143;p362"/>
          <p:cNvSpPr txBox="1"/>
          <p:nvPr/>
        </p:nvSpPr>
        <p:spPr>
          <a:xfrm>
            <a:off x="1118273"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DEVELOPER</a:t>
            </a:r>
            <a:endParaRPr sz="900">
              <a:latin typeface="Proxima Nova"/>
              <a:ea typeface="Proxima Nova"/>
              <a:cs typeface="Proxima Nova"/>
              <a:sym typeface="Proxima Nova"/>
            </a:endParaRPr>
          </a:p>
        </p:txBody>
      </p:sp>
      <p:sp>
        <p:nvSpPr>
          <p:cNvPr id="6144" name="Google Shape;6144;p362"/>
          <p:cNvSpPr txBox="1"/>
          <p:nvPr/>
        </p:nvSpPr>
        <p:spPr>
          <a:xfrm>
            <a:off x="1932287"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GIT SERVER</a:t>
            </a:r>
            <a:endParaRPr sz="900">
              <a:latin typeface="Proxima Nova"/>
              <a:ea typeface="Proxima Nova"/>
              <a:cs typeface="Proxima Nova"/>
              <a:sym typeface="Proxima Nova"/>
            </a:endParaRPr>
          </a:p>
        </p:txBody>
      </p:sp>
      <p:sp>
        <p:nvSpPr>
          <p:cNvPr id="6145" name="Google Shape;6145;p362"/>
          <p:cNvSpPr txBox="1"/>
          <p:nvPr/>
        </p:nvSpPr>
        <p:spPr>
          <a:xfrm>
            <a:off x="2999725" y="1131538"/>
            <a:ext cx="14850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ARTIFACT REPOSITORY</a:t>
            </a:r>
            <a:endParaRPr sz="900">
              <a:latin typeface="Proxima Nova"/>
              <a:ea typeface="Proxima Nova"/>
              <a:cs typeface="Proxima Nova"/>
              <a:sym typeface="Proxima Nova"/>
            </a:endParaRPr>
          </a:p>
        </p:txBody>
      </p:sp>
      <p:sp>
        <p:nvSpPr>
          <p:cNvPr id="6146" name="Google Shape;6146;p362"/>
          <p:cNvSpPr/>
          <p:nvPr/>
        </p:nvSpPr>
        <p:spPr>
          <a:xfrm>
            <a:off x="1249700" y="1855025"/>
            <a:ext cx="6900900" cy="1145400"/>
          </a:xfrm>
          <a:prstGeom prst="rect">
            <a:avLst/>
          </a:prstGeom>
          <a:solidFill>
            <a:srgbClr val="D9EAD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CI/CD PIPELINE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(JENKINS)</a:t>
            </a:r>
            <a:endParaRPr b="1" sz="900">
              <a:latin typeface="Proxima Nova"/>
              <a:ea typeface="Proxima Nova"/>
              <a:cs typeface="Proxima Nova"/>
              <a:sym typeface="Proxima Nova"/>
            </a:endParaRPr>
          </a:p>
        </p:txBody>
      </p:sp>
      <p:pic>
        <p:nvPicPr>
          <p:cNvPr descr="Icon_RH_Object_Gear-Group_RGB_Flat.png" id="6147" name="Google Shape;6147;p362"/>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descr="Icon_RH_Object_Gear-Group_RGB_Flat.png" id="6148" name="Google Shape;6148;p362"/>
          <p:cNvPicPr preferRelativeResize="0"/>
          <p:nvPr/>
        </p:nvPicPr>
        <p:blipFill>
          <a:blip r:embed="rId5">
            <a:alphaModFix/>
          </a:blip>
          <a:stretch>
            <a:fillRect/>
          </a:stretch>
        </p:blipFill>
        <p:spPr>
          <a:xfrm>
            <a:off x="4144441" y="2079451"/>
            <a:ext cx="418430" cy="451522"/>
          </a:xfrm>
          <a:prstGeom prst="rect">
            <a:avLst/>
          </a:prstGeom>
          <a:noFill/>
          <a:ln>
            <a:noFill/>
          </a:ln>
        </p:spPr>
      </p:pic>
      <p:pic>
        <p:nvPicPr>
          <p:cNvPr descr="Icon_RH_Object_Gear-Group_RGB_Flat.png" id="6149" name="Google Shape;6149;p362"/>
          <p:cNvPicPr preferRelativeResize="0"/>
          <p:nvPr/>
        </p:nvPicPr>
        <p:blipFill>
          <a:blip r:embed="rId5">
            <a:alphaModFix/>
          </a:blip>
          <a:stretch>
            <a:fillRect/>
          </a:stretch>
        </p:blipFill>
        <p:spPr>
          <a:xfrm>
            <a:off x="5363641" y="2079451"/>
            <a:ext cx="418430" cy="451522"/>
          </a:xfrm>
          <a:prstGeom prst="rect">
            <a:avLst/>
          </a:prstGeom>
          <a:noFill/>
          <a:ln>
            <a:noFill/>
          </a:ln>
        </p:spPr>
      </p:pic>
      <p:sp>
        <p:nvSpPr>
          <p:cNvPr id="6150" name="Google Shape;6150;p362"/>
          <p:cNvSpPr txBox="1"/>
          <p:nvPr/>
        </p:nvSpPr>
        <p:spPr>
          <a:xfrm>
            <a:off x="2491920" y="248516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IMAGE BUILD </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&amp; DEPLOY</a:t>
            </a:r>
            <a:endParaRPr sz="900">
              <a:latin typeface="Proxima Nova"/>
              <a:ea typeface="Proxima Nova"/>
              <a:cs typeface="Proxima Nova"/>
              <a:sym typeface="Proxima Nova"/>
            </a:endParaRPr>
          </a:p>
        </p:txBody>
      </p:sp>
      <p:sp>
        <p:nvSpPr>
          <p:cNvPr id="6151" name="Google Shape;6151;p362"/>
          <p:cNvSpPr/>
          <p:nvPr/>
        </p:nvSpPr>
        <p:spPr>
          <a:xfrm>
            <a:off x="1249600" y="3060200"/>
            <a:ext cx="49113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6152" name="Google Shape;6152;p362"/>
          <p:cNvSpPr/>
          <p:nvPr/>
        </p:nvSpPr>
        <p:spPr>
          <a:xfrm>
            <a:off x="1249711" y="3712100"/>
            <a:ext cx="49113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pic>
        <p:nvPicPr>
          <p:cNvPr descr="Icon_RH_Software_Container-App_RGB_Flat.png" id="6153" name="Google Shape;6153;p362"/>
          <p:cNvPicPr preferRelativeResize="0"/>
          <p:nvPr/>
        </p:nvPicPr>
        <p:blipFill>
          <a:blip r:embed="rId6">
            <a:alphaModFix/>
          </a:blip>
          <a:stretch>
            <a:fillRect/>
          </a:stretch>
        </p:blipFill>
        <p:spPr>
          <a:xfrm>
            <a:off x="2958545" y="3897354"/>
            <a:ext cx="312125" cy="309675"/>
          </a:xfrm>
          <a:prstGeom prst="rect">
            <a:avLst/>
          </a:prstGeom>
          <a:noFill/>
          <a:ln>
            <a:noFill/>
          </a:ln>
        </p:spPr>
      </p:pic>
      <p:pic>
        <p:nvPicPr>
          <p:cNvPr descr="Icon_RH_Software_Container-App_RGB_Flat.png" id="6154" name="Google Shape;6154;p362"/>
          <p:cNvPicPr preferRelativeResize="0"/>
          <p:nvPr/>
        </p:nvPicPr>
        <p:blipFill>
          <a:blip r:embed="rId6">
            <a:alphaModFix/>
          </a:blip>
          <a:stretch>
            <a:fillRect/>
          </a:stretch>
        </p:blipFill>
        <p:spPr>
          <a:xfrm>
            <a:off x="4197631" y="3897354"/>
            <a:ext cx="312125" cy="309675"/>
          </a:xfrm>
          <a:prstGeom prst="rect">
            <a:avLst/>
          </a:prstGeom>
          <a:noFill/>
          <a:ln>
            <a:noFill/>
          </a:ln>
        </p:spPr>
      </p:pic>
      <p:pic>
        <p:nvPicPr>
          <p:cNvPr descr="Icon_RH_Software_Container-App_RGB_Flat.png" id="6155" name="Google Shape;6155;p362"/>
          <p:cNvPicPr preferRelativeResize="0"/>
          <p:nvPr/>
        </p:nvPicPr>
        <p:blipFill>
          <a:blip r:embed="rId6">
            <a:alphaModFix/>
          </a:blip>
          <a:stretch>
            <a:fillRect/>
          </a:stretch>
        </p:blipFill>
        <p:spPr>
          <a:xfrm>
            <a:off x="5416831" y="3897354"/>
            <a:ext cx="312125" cy="309675"/>
          </a:xfrm>
          <a:prstGeom prst="rect">
            <a:avLst/>
          </a:prstGeom>
          <a:noFill/>
          <a:ln>
            <a:noFill/>
          </a:ln>
        </p:spPr>
      </p:pic>
      <p:cxnSp>
        <p:nvCxnSpPr>
          <p:cNvPr id="6156" name="Google Shape;6156;p362"/>
          <p:cNvCxnSpPr/>
          <p:nvPr/>
        </p:nvCxnSpPr>
        <p:spPr>
          <a:xfrm>
            <a:off x="1834475" y="1623843"/>
            <a:ext cx="328800" cy="0"/>
          </a:xfrm>
          <a:prstGeom prst="straightConnector1">
            <a:avLst/>
          </a:prstGeom>
          <a:noFill/>
          <a:ln cap="flat" cmpd="sng" w="9525">
            <a:solidFill>
              <a:srgbClr val="666666"/>
            </a:solidFill>
            <a:prstDash val="solid"/>
            <a:round/>
            <a:headEnd len="med" w="med" type="none"/>
            <a:tailEnd len="med" w="med" type="triangle"/>
          </a:ln>
        </p:spPr>
      </p:cxnSp>
      <p:cxnSp>
        <p:nvCxnSpPr>
          <p:cNvPr id="6157" name="Google Shape;6157;p362"/>
          <p:cNvCxnSpPr/>
          <p:nvPr/>
        </p:nvCxnSpPr>
        <p:spPr>
          <a:xfrm>
            <a:off x="311462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6158" name="Google Shape;6158;p362"/>
          <p:cNvCxnSpPr/>
          <p:nvPr/>
        </p:nvCxnSpPr>
        <p:spPr>
          <a:xfrm>
            <a:off x="3114625"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159" name="Google Shape;6159;p362"/>
          <p:cNvCxnSpPr/>
          <p:nvPr/>
        </p:nvCxnSpPr>
        <p:spPr>
          <a:xfrm>
            <a:off x="435370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6160" name="Google Shape;6160;p362"/>
          <p:cNvCxnSpPr/>
          <p:nvPr/>
        </p:nvCxnSpPr>
        <p:spPr>
          <a:xfrm>
            <a:off x="435370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161" name="Google Shape;6161;p362"/>
          <p:cNvCxnSpPr/>
          <p:nvPr/>
        </p:nvCxnSpPr>
        <p:spPr>
          <a:xfrm>
            <a:off x="557289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162" name="Google Shape;6162;p362"/>
          <p:cNvCxnSpPr/>
          <p:nvPr/>
        </p:nvCxnSpPr>
        <p:spPr>
          <a:xfrm>
            <a:off x="5572900" y="2905925"/>
            <a:ext cx="0" cy="276900"/>
          </a:xfrm>
          <a:prstGeom prst="straightConnector1">
            <a:avLst/>
          </a:prstGeom>
          <a:noFill/>
          <a:ln cap="flat" cmpd="sng" w="9525">
            <a:solidFill>
              <a:srgbClr val="666666"/>
            </a:solidFill>
            <a:prstDash val="solid"/>
            <a:round/>
            <a:headEnd len="med" w="med" type="none"/>
            <a:tailEnd len="med" w="med" type="triangle"/>
          </a:ln>
        </p:spPr>
      </p:cxnSp>
      <p:sp>
        <p:nvSpPr>
          <p:cNvPr id="6163" name="Google Shape;6163;p362"/>
          <p:cNvSpPr txBox="1"/>
          <p:nvPr/>
        </p:nvSpPr>
        <p:spPr>
          <a:xfrm>
            <a:off x="38417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TEST</a:t>
            </a:r>
            <a:endParaRPr sz="900">
              <a:latin typeface="Proxima Nova"/>
              <a:ea typeface="Proxima Nova"/>
              <a:cs typeface="Proxima Nova"/>
              <a:sym typeface="Proxima Nova"/>
            </a:endParaRPr>
          </a:p>
        </p:txBody>
      </p:sp>
      <p:sp>
        <p:nvSpPr>
          <p:cNvPr id="6164" name="Google Shape;6164;p362"/>
          <p:cNvSpPr txBox="1"/>
          <p:nvPr/>
        </p:nvSpPr>
        <p:spPr>
          <a:xfrm>
            <a:off x="50609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UAT</a:t>
            </a:r>
            <a:endParaRPr sz="900">
              <a:latin typeface="Proxima Nova"/>
              <a:ea typeface="Proxima Nova"/>
              <a:cs typeface="Proxima Nova"/>
              <a:sym typeface="Proxima Nova"/>
            </a:endParaRPr>
          </a:p>
        </p:txBody>
      </p:sp>
      <p:cxnSp>
        <p:nvCxnSpPr>
          <p:cNvPr id="6165" name="Google Shape;6165;p362"/>
          <p:cNvCxnSpPr/>
          <p:nvPr/>
        </p:nvCxnSpPr>
        <p:spPr>
          <a:xfrm>
            <a:off x="3418021" y="2305212"/>
            <a:ext cx="596700" cy="0"/>
          </a:xfrm>
          <a:prstGeom prst="straightConnector1">
            <a:avLst/>
          </a:prstGeom>
          <a:noFill/>
          <a:ln cap="flat" cmpd="sng" w="9525">
            <a:solidFill>
              <a:srgbClr val="666666"/>
            </a:solidFill>
            <a:prstDash val="solid"/>
            <a:round/>
            <a:headEnd len="med" w="med" type="none"/>
            <a:tailEnd len="med" w="med" type="triangle"/>
          </a:ln>
        </p:spPr>
      </p:cxnSp>
      <p:cxnSp>
        <p:nvCxnSpPr>
          <p:cNvPr id="6166" name="Google Shape;6166;p362"/>
          <p:cNvCxnSpPr/>
          <p:nvPr/>
        </p:nvCxnSpPr>
        <p:spPr>
          <a:xfrm>
            <a:off x="4661407" y="2305212"/>
            <a:ext cx="594900" cy="0"/>
          </a:xfrm>
          <a:prstGeom prst="straightConnector1">
            <a:avLst/>
          </a:prstGeom>
          <a:noFill/>
          <a:ln cap="flat" cmpd="sng" w="9525">
            <a:solidFill>
              <a:srgbClr val="666666"/>
            </a:solidFill>
            <a:prstDash val="solid"/>
            <a:round/>
            <a:headEnd len="med" w="med" type="none"/>
            <a:tailEnd len="med" w="med" type="triangle"/>
          </a:ln>
        </p:spPr>
      </p:cxnSp>
      <p:cxnSp>
        <p:nvCxnSpPr>
          <p:cNvPr id="6167" name="Google Shape;6167;p362"/>
          <p:cNvCxnSpPr/>
          <p:nvPr/>
        </p:nvCxnSpPr>
        <p:spPr>
          <a:xfrm>
            <a:off x="6214210" y="3070800"/>
            <a:ext cx="0" cy="1250400"/>
          </a:xfrm>
          <a:prstGeom prst="straightConnector1">
            <a:avLst/>
          </a:prstGeom>
          <a:noFill/>
          <a:ln cap="flat" cmpd="sng" w="9525">
            <a:solidFill>
              <a:schemeClr val="dk2"/>
            </a:solidFill>
            <a:prstDash val="dash"/>
            <a:round/>
            <a:headEnd len="med" w="med" type="none"/>
            <a:tailEnd len="med" w="med" type="none"/>
          </a:ln>
        </p:spPr>
      </p:cxnSp>
      <p:cxnSp>
        <p:nvCxnSpPr>
          <p:cNvPr id="6168" name="Google Shape;6168;p362"/>
          <p:cNvCxnSpPr/>
          <p:nvPr/>
        </p:nvCxnSpPr>
        <p:spPr>
          <a:xfrm flipH="1" rot="5400000">
            <a:off x="2676124" y="1684148"/>
            <a:ext cx="393600" cy="297900"/>
          </a:xfrm>
          <a:prstGeom prst="bentConnector2">
            <a:avLst/>
          </a:prstGeom>
          <a:noFill/>
          <a:ln cap="flat" cmpd="sng" w="9525">
            <a:solidFill>
              <a:schemeClr val="dk2"/>
            </a:solidFill>
            <a:prstDash val="solid"/>
            <a:round/>
            <a:headEnd len="med" w="med" type="triangle"/>
            <a:tailEnd len="med" w="med" type="none"/>
          </a:ln>
        </p:spPr>
      </p:cxnSp>
      <p:cxnSp>
        <p:nvCxnSpPr>
          <p:cNvPr id="6169" name="Google Shape;6169;p362"/>
          <p:cNvCxnSpPr/>
          <p:nvPr/>
        </p:nvCxnSpPr>
        <p:spPr>
          <a:xfrm rot="-5400000">
            <a:off x="3101076" y="1684148"/>
            <a:ext cx="393600" cy="297900"/>
          </a:xfrm>
          <a:prstGeom prst="bentConnector2">
            <a:avLst/>
          </a:prstGeom>
          <a:noFill/>
          <a:ln cap="flat" cmpd="sng" w="9525">
            <a:solidFill>
              <a:schemeClr val="dk2"/>
            </a:solidFill>
            <a:prstDash val="solid"/>
            <a:round/>
            <a:headEnd len="med" w="med" type="triangle"/>
            <a:tailEnd len="med" w="med" type="triangle"/>
          </a:ln>
        </p:spPr>
      </p:cxnSp>
      <p:sp>
        <p:nvSpPr>
          <p:cNvPr id="6170" name="Google Shape;6170;p362"/>
          <p:cNvSpPr txBox="1"/>
          <p:nvPr/>
        </p:nvSpPr>
        <p:spPr>
          <a:xfrm>
            <a:off x="1249048" y="4273588"/>
            <a:ext cx="8061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00">
                <a:solidFill>
                  <a:schemeClr val="dk1"/>
                </a:solidFill>
                <a:latin typeface="Proxima Nova"/>
                <a:ea typeface="Proxima Nova"/>
                <a:cs typeface="Proxima Nova"/>
                <a:sym typeface="Proxima Nova"/>
              </a:rPr>
              <a:t>NON-PROD</a:t>
            </a:r>
            <a:endParaRPr/>
          </a:p>
        </p:txBody>
      </p:sp>
      <p:sp>
        <p:nvSpPr>
          <p:cNvPr id="6171" name="Google Shape;6171;p362"/>
          <p:cNvSpPr txBox="1"/>
          <p:nvPr/>
        </p:nvSpPr>
        <p:spPr>
          <a:xfrm>
            <a:off x="7364814" y="4273588"/>
            <a:ext cx="806100" cy="27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PROD</a:t>
            </a:r>
            <a:endParaRPr/>
          </a:p>
        </p:txBody>
      </p:sp>
      <p:cxnSp>
        <p:nvCxnSpPr>
          <p:cNvPr id="6172" name="Google Shape;6172;p362"/>
          <p:cNvCxnSpPr/>
          <p:nvPr/>
        </p:nvCxnSpPr>
        <p:spPr>
          <a:xfrm>
            <a:off x="3383905" y="3386014"/>
            <a:ext cx="719700" cy="0"/>
          </a:xfrm>
          <a:prstGeom prst="straightConnector1">
            <a:avLst/>
          </a:prstGeom>
          <a:noFill/>
          <a:ln cap="flat" cmpd="sng" w="9525">
            <a:solidFill>
              <a:schemeClr val="dk2"/>
            </a:solidFill>
            <a:prstDash val="dot"/>
            <a:round/>
            <a:headEnd len="med" w="med" type="none"/>
            <a:tailEnd len="med" w="med" type="triangle"/>
          </a:ln>
        </p:spPr>
      </p:cxnSp>
      <p:cxnSp>
        <p:nvCxnSpPr>
          <p:cNvPr id="6173" name="Google Shape;6173;p362"/>
          <p:cNvCxnSpPr/>
          <p:nvPr/>
        </p:nvCxnSpPr>
        <p:spPr>
          <a:xfrm>
            <a:off x="4627290" y="3386014"/>
            <a:ext cx="701700" cy="0"/>
          </a:xfrm>
          <a:prstGeom prst="straightConnector1">
            <a:avLst/>
          </a:prstGeom>
          <a:noFill/>
          <a:ln cap="flat" cmpd="sng" w="9525">
            <a:solidFill>
              <a:schemeClr val="dk2"/>
            </a:solidFill>
            <a:prstDash val="dot"/>
            <a:round/>
            <a:headEnd len="med" w="med" type="none"/>
            <a:tailEnd len="med" w="med" type="triangle"/>
          </a:ln>
        </p:spPr>
      </p:cxnSp>
      <p:sp>
        <p:nvSpPr>
          <p:cNvPr id="6174" name="Google Shape;6174;p362"/>
          <p:cNvSpPr/>
          <p:nvPr/>
        </p:nvSpPr>
        <p:spPr>
          <a:xfrm>
            <a:off x="4937575" y="4307375"/>
            <a:ext cx="1223400" cy="234600"/>
          </a:xfrm>
          <a:prstGeom prst="rect">
            <a:avLst/>
          </a:prstGeom>
          <a:solidFill>
            <a:srgbClr val="6FA8D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175" name="Google Shape;6175;p362"/>
          <p:cNvSpPr/>
          <p:nvPr/>
        </p:nvSpPr>
        <p:spPr>
          <a:xfrm>
            <a:off x="3705875" y="4307375"/>
            <a:ext cx="1231800" cy="234600"/>
          </a:xfrm>
          <a:prstGeom prst="rect">
            <a:avLst/>
          </a:prstGeom>
          <a:solidFill>
            <a:srgbClr val="9FC5E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176" name="Google Shape;6176;p362"/>
          <p:cNvSpPr/>
          <p:nvPr/>
        </p:nvSpPr>
        <p:spPr>
          <a:xfrm>
            <a:off x="2525925" y="4307375"/>
            <a:ext cx="1179900" cy="234600"/>
          </a:xfrm>
          <a:prstGeom prst="rect">
            <a:avLst/>
          </a:prstGeom>
          <a:solidFill>
            <a:srgbClr val="CFE2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177" name="Google Shape;6177;p362"/>
          <p:cNvSpPr txBox="1"/>
          <p:nvPr/>
        </p:nvSpPr>
        <p:spPr>
          <a:xfrm>
            <a:off x="2728025"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DEV</a:t>
            </a:r>
            <a:endParaRPr sz="800">
              <a:latin typeface="Proxima Nova"/>
              <a:ea typeface="Proxima Nova"/>
              <a:cs typeface="Proxima Nova"/>
              <a:sym typeface="Proxima Nova"/>
            </a:endParaRPr>
          </a:p>
        </p:txBody>
      </p:sp>
      <p:sp>
        <p:nvSpPr>
          <p:cNvPr id="6178" name="Google Shape;6178;p362"/>
          <p:cNvSpPr txBox="1"/>
          <p:nvPr/>
        </p:nvSpPr>
        <p:spPr>
          <a:xfrm>
            <a:off x="3979473"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TEST</a:t>
            </a:r>
            <a:endParaRPr sz="800">
              <a:latin typeface="Proxima Nova"/>
              <a:ea typeface="Proxima Nova"/>
              <a:cs typeface="Proxima Nova"/>
              <a:sym typeface="Proxima Nova"/>
            </a:endParaRPr>
          </a:p>
        </p:txBody>
      </p:sp>
      <p:sp>
        <p:nvSpPr>
          <p:cNvPr id="6179" name="Google Shape;6179;p362"/>
          <p:cNvSpPr txBox="1"/>
          <p:nvPr/>
        </p:nvSpPr>
        <p:spPr>
          <a:xfrm>
            <a:off x="5158442" y="4267073"/>
            <a:ext cx="7971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UAT</a:t>
            </a:r>
            <a:endParaRPr sz="800">
              <a:latin typeface="Proxima Nova"/>
              <a:ea typeface="Proxima Nova"/>
              <a:cs typeface="Proxima Nova"/>
              <a:sym typeface="Proxima Nova"/>
            </a:endParaRPr>
          </a:p>
        </p:txBody>
      </p:sp>
      <p:cxnSp>
        <p:nvCxnSpPr>
          <p:cNvPr id="6180" name="Google Shape;6180;p362"/>
          <p:cNvCxnSpPr/>
          <p:nvPr/>
        </p:nvCxnSpPr>
        <p:spPr>
          <a:xfrm>
            <a:off x="2529310" y="3780622"/>
            <a:ext cx="0" cy="464400"/>
          </a:xfrm>
          <a:prstGeom prst="straightConnector1">
            <a:avLst/>
          </a:prstGeom>
          <a:noFill/>
          <a:ln cap="flat" cmpd="sng" w="9525">
            <a:solidFill>
              <a:schemeClr val="dk2"/>
            </a:solidFill>
            <a:prstDash val="dash"/>
            <a:round/>
            <a:headEnd len="med" w="med" type="none"/>
            <a:tailEnd len="med" w="med" type="none"/>
          </a:ln>
        </p:spPr>
      </p:cxnSp>
      <p:cxnSp>
        <p:nvCxnSpPr>
          <p:cNvPr id="6181" name="Google Shape;6181;p362"/>
          <p:cNvCxnSpPr/>
          <p:nvPr/>
        </p:nvCxnSpPr>
        <p:spPr>
          <a:xfrm>
            <a:off x="3703020" y="3780622"/>
            <a:ext cx="0" cy="464400"/>
          </a:xfrm>
          <a:prstGeom prst="straightConnector1">
            <a:avLst/>
          </a:prstGeom>
          <a:noFill/>
          <a:ln cap="flat" cmpd="sng" w="9525">
            <a:solidFill>
              <a:schemeClr val="dk2"/>
            </a:solidFill>
            <a:prstDash val="dash"/>
            <a:round/>
            <a:headEnd len="med" w="med" type="none"/>
            <a:tailEnd len="med" w="med" type="none"/>
          </a:ln>
        </p:spPr>
      </p:cxnSp>
      <p:cxnSp>
        <p:nvCxnSpPr>
          <p:cNvPr id="6182" name="Google Shape;6182;p362"/>
          <p:cNvCxnSpPr/>
          <p:nvPr/>
        </p:nvCxnSpPr>
        <p:spPr>
          <a:xfrm>
            <a:off x="4937576" y="3780622"/>
            <a:ext cx="0" cy="464400"/>
          </a:xfrm>
          <a:prstGeom prst="straightConnector1">
            <a:avLst/>
          </a:prstGeom>
          <a:noFill/>
          <a:ln cap="flat" cmpd="sng" w="9525">
            <a:solidFill>
              <a:schemeClr val="dk2"/>
            </a:solidFill>
            <a:prstDash val="dash"/>
            <a:round/>
            <a:headEnd len="med" w="med" type="none"/>
            <a:tailEnd len="med" w="med" type="none"/>
          </a:ln>
        </p:spPr>
      </p:cxnSp>
      <p:pic>
        <p:nvPicPr>
          <p:cNvPr descr="Icon_RH_Software_Container-App_RGB_Flat.png" id="6183" name="Google Shape;6183;p362"/>
          <p:cNvPicPr preferRelativeResize="0"/>
          <p:nvPr/>
        </p:nvPicPr>
        <p:blipFill rotWithShape="1">
          <a:blip r:embed="rId7">
            <a:alphaModFix/>
          </a:blip>
          <a:srcRect b="8584" l="8944" r="10837" t="11191"/>
          <a:stretch/>
        </p:blipFill>
        <p:spPr>
          <a:xfrm>
            <a:off x="2934260" y="3198327"/>
            <a:ext cx="360600" cy="357797"/>
          </a:xfrm>
          <a:prstGeom prst="rect">
            <a:avLst/>
          </a:prstGeom>
          <a:noFill/>
          <a:ln>
            <a:noFill/>
          </a:ln>
        </p:spPr>
      </p:pic>
      <p:pic>
        <p:nvPicPr>
          <p:cNvPr descr="Icon_RH_Software_Container-App_RGB_Flat.png" id="6184" name="Google Shape;6184;p362"/>
          <p:cNvPicPr preferRelativeResize="0"/>
          <p:nvPr/>
        </p:nvPicPr>
        <p:blipFill rotWithShape="1">
          <a:blip r:embed="rId7">
            <a:alphaModFix/>
          </a:blip>
          <a:srcRect b="8584" l="8944" r="10837" t="11191"/>
          <a:stretch/>
        </p:blipFill>
        <p:spPr>
          <a:xfrm>
            <a:off x="4169094" y="3198327"/>
            <a:ext cx="360600" cy="357797"/>
          </a:xfrm>
          <a:prstGeom prst="rect">
            <a:avLst/>
          </a:prstGeom>
          <a:noFill/>
          <a:ln>
            <a:noFill/>
          </a:ln>
        </p:spPr>
      </p:pic>
      <p:pic>
        <p:nvPicPr>
          <p:cNvPr descr="Icon_RH_Software_Container-App_RGB_Flat.png" id="6185" name="Google Shape;6185;p362"/>
          <p:cNvPicPr preferRelativeResize="0"/>
          <p:nvPr/>
        </p:nvPicPr>
        <p:blipFill rotWithShape="1">
          <a:blip r:embed="rId7">
            <a:alphaModFix/>
          </a:blip>
          <a:srcRect b="8584" l="8944" r="10837" t="11191"/>
          <a:stretch/>
        </p:blipFill>
        <p:spPr>
          <a:xfrm>
            <a:off x="5388294" y="3198327"/>
            <a:ext cx="360600" cy="357797"/>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9" name="Shape 6189"/>
        <p:cNvGrpSpPr/>
        <p:nvPr/>
      </p:nvGrpSpPr>
      <p:grpSpPr>
        <a:xfrm>
          <a:off x="0" y="0"/>
          <a:ext cx="0" cy="0"/>
          <a:chOff x="0" y="0"/>
          <a:chExt cx="0" cy="0"/>
        </a:xfrm>
      </p:grpSpPr>
      <p:sp>
        <p:nvSpPr>
          <p:cNvPr id="6190" name="Google Shape;6190;p363"/>
          <p:cNvSpPr/>
          <p:nvPr/>
        </p:nvSpPr>
        <p:spPr>
          <a:xfrm>
            <a:off x="6809231" y="1105113"/>
            <a:ext cx="1338300" cy="708000"/>
          </a:xfrm>
          <a:prstGeom prst="wedgeRectCallout">
            <a:avLst>
              <a:gd fmla="val -57015" name="adj1"/>
              <a:gd fmla="val 31308" name="adj2"/>
            </a:avLst>
          </a:prstGeom>
          <a:solidFill>
            <a:srgbClr val="D9D2E9"/>
          </a:solidFill>
          <a:ln cap="flat" cmpd="sng" w="9525">
            <a:solidFill>
              <a:srgbClr val="3B0083"/>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00">
                <a:solidFill>
                  <a:srgbClr val="3B0083"/>
                </a:solidFill>
                <a:latin typeface="Overpass"/>
                <a:ea typeface="Overpass"/>
                <a:cs typeface="Overpass"/>
                <a:sym typeface="Overpass"/>
              </a:rPr>
              <a:t>ServiceNow</a:t>
            </a:r>
            <a:endParaRPr sz="1000">
              <a:solidFill>
                <a:srgbClr val="3B0083"/>
              </a:solidFill>
              <a:latin typeface="Overpass"/>
              <a:ea typeface="Overpass"/>
              <a:cs typeface="Overpass"/>
              <a:sym typeface="Overpass"/>
            </a:endParaRPr>
          </a:p>
          <a:p>
            <a:pPr indent="0" lvl="0" marL="0" rtl="0">
              <a:spcBef>
                <a:spcPts val="0"/>
              </a:spcBef>
              <a:spcAft>
                <a:spcPts val="0"/>
              </a:spcAft>
              <a:buClr>
                <a:schemeClr val="dk1"/>
              </a:buClr>
              <a:buSzPts val="1100"/>
              <a:buFont typeface="Arial"/>
              <a:buNone/>
            </a:pPr>
            <a:r>
              <a:rPr lang="en" sz="1000">
                <a:solidFill>
                  <a:srgbClr val="3B0083"/>
                </a:solidFill>
                <a:latin typeface="Overpass"/>
                <a:ea typeface="Overpass"/>
                <a:cs typeface="Overpass"/>
                <a:sym typeface="Overpass"/>
              </a:rPr>
              <a:t>JIRA Service Desk</a:t>
            </a:r>
            <a:br>
              <a:rPr lang="en" sz="1000">
                <a:solidFill>
                  <a:srgbClr val="3B0083"/>
                </a:solidFill>
                <a:latin typeface="Overpass"/>
                <a:ea typeface="Overpass"/>
                <a:cs typeface="Overpass"/>
                <a:sym typeface="Overpass"/>
              </a:rPr>
            </a:br>
            <a:r>
              <a:rPr lang="en" sz="1000">
                <a:solidFill>
                  <a:srgbClr val="3B0083"/>
                </a:solidFill>
                <a:latin typeface="Overpass"/>
                <a:ea typeface="Overpass"/>
                <a:cs typeface="Overpass"/>
                <a:sym typeface="Overpass"/>
              </a:rPr>
              <a:t>Zendeks</a:t>
            </a:r>
            <a:endParaRPr sz="1000">
              <a:solidFill>
                <a:srgbClr val="3B0083"/>
              </a:solidFill>
              <a:latin typeface="Overpass"/>
              <a:ea typeface="Overpass"/>
              <a:cs typeface="Overpass"/>
              <a:sym typeface="Overpass"/>
            </a:endParaRPr>
          </a:p>
          <a:p>
            <a:pPr indent="0" lvl="0" marL="0" rtl="0">
              <a:spcBef>
                <a:spcPts val="0"/>
              </a:spcBef>
              <a:spcAft>
                <a:spcPts val="0"/>
              </a:spcAft>
              <a:buNone/>
            </a:pPr>
            <a:r>
              <a:rPr lang="en" sz="1000">
                <a:solidFill>
                  <a:srgbClr val="3B0083"/>
                </a:solidFill>
                <a:latin typeface="Overpass"/>
                <a:ea typeface="Overpass"/>
                <a:cs typeface="Overpass"/>
                <a:sym typeface="Overpass"/>
              </a:rPr>
              <a:t>BMC Remedy</a:t>
            </a:r>
            <a:endParaRPr>
              <a:solidFill>
                <a:srgbClr val="3B0083"/>
              </a:solidFill>
            </a:endParaRPr>
          </a:p>
        </p:txBody>
      </p:sp>
      <p:sp>
        <p:nvSpPr>
          <p:cNvPr id="6191" name="Google Shape;6191;p363"/>
          <p:cNvSpPr/>
          <p:nvPr/>
        </p:nvSpPr>
        <p:spPr>
          <a:xfrm>
            <a:off x="4937575" y="4307375"/>
            <a:ext cx="1223400" cy="234600"/>
          </a:xfrm>
          <a:prstGeom prst="rect">
            <a:avLst/>
          </a:prstGeom>
          <a:solidFill>
            <a:srgbClr val="6FA8D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192" name="Google Shape;6192;p363"/>
          <p:cNvSpPr/>
          <p:nvPr/>
        </p:nvSpPr>
        <p:spPr>
          <a:xfrm>
            <a:off x="6272600" y="3060200"/>
            <a:ext cx="18780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6193" name="Google Shape;6193;p363"/>
          <p:cNvSpPr/>
          <p:nvPr/>
        </p:nvSpPr>
        <p:spPr>
          <a:xfrm>
            <a:off x="6272600" y="3712100"/>
            <a:ext cx="18780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lgn="r">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sp>
        <p:nvSpPr>
          <p:cNvPr id="6194" name="Google Shape;6194;p36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195" name="Google Shape;6195;p363"/>
          <p:cNvSpPr txBox="1"/>
          <p:nvPr>
            <p:ph type="title"/>
          </p:nvPr>
        </p:nvSpPr>
        <p:spPr>
          <a:xfrm>
            <a:off x="826650" y="25"/>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CONTINUOUS DELIVERY PIPELINE</a:t>
            </a:r>
            <a:endParaRPr/>
          </a:p>
        </p:txBody>
      </p:sp>
      <p:pic>
        <p:nvPicPr>
          <p:cNvPr descr="Icon_RH_People_Adult-VNeck_RGB_Flat.png" id="6196" name="Google Shape;6196;p363"/>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descr="Icon_RH_Hardware_Storage-A-Single_RGB_Flat.png" id="6197" name="Google Shape;6197;p363"/>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descr="Icon_RH_Hardware_Storage-A-Single_RGB_Flat.png" id="6198" name="Google Shape;6198;p363"/>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6199" name="Google Shape;6199;p363"/>
          <p:cNvSpPr txBox="1"/>
          <p:nvPr/>
        </p:nvSpPr>
        <p:spPr>
          <a:xfrm>
            <a:off x="1118273"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DEVELOPER</a:t>
            </a:r>
            <a:endParaRPr sz="900">
              <a:latin typeface="Proxima Nova"/>
              <a:ea typeface="Proxima Nova"/>
              <a:cs typeface="Proxima Nova"/>
              <a:sym typeface="Proxima Nova"/>
            </a:endParaRPr>
          </a:p>
        </p:txBody>
      </p:sp>
      <p:sp>
        <p:nvSpPr>
          <p:cNvPr id="6200" name="Google Shape;6200;p363"/>
          <p:cNvSpPr txBox="1"/>
          <p:nvPr/>
        </p:nvSpPr>
        <p:spPr>
          <a:xfrm>
            <a:off x="1932287"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GIT SERVER</a:t>
            </a:r>
            <a:endParaRPr sz="900">
              <a:latin typeface="Proxima Nova"/>
              <a:ea typeface="Proxima Nova"/>
              <a:cs typeface="Proxima Nova"/>
              <a:sym typeface="Proxima Nova"/>
            </a:endParaRPr>
          </a:p>
        </p:txBody>
      </p:sp>
      <p:sp>
        <p:nvSpPr>
          <p:cNvPr id="6201" name="Google Shape;6201;p363"/>
          <p:cNvSpPr txBox="1"/>
          <p:nvPr/>
        </p:nvSpPr>
        <p:spPr>
          <a:xfrm>
            <a:off x="2999725" y="1131538"/>
            <a:ext cx="14850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ARTIFACT REPOSITORY</a:t>
            </a:r>
            <a:endParaRPr sz="900">
              <a:latin typeface="Proxima Nova"/>
              <a:ea typeface="Proxima Nova"/>
              <a:cs typeface="Proxima Nova"/>
              <a:sym typeface="Proxima Nova"/>
            </a:endParaRPr>
          </a:p>
        </p:txBody>
      </p:sp>
      <p:sp>
        <p:nvSpPr>
          <p:cNvPr id="6202" name="Google Shape;6202;p363"/>
          <p:cNvSpPr/>
          <p:nvPr/>
        </p:nvSpPr>
        <p:spPr>
          <a:xfrm>
            <a:off x="1249700" y="1855025"/>
            <a:ext cx="6900900" cy="1145400"/>
          </a:xfrm>
          <a:prstGeom prst="rect">
            <a:avLst/>
          </a:prstGeom>
          <a:solidFill>
            <a:srgbClr val="D9EAD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CI/CD PIPELINE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(JENKINS)</a:t>
            </a:r>
            <a:endParaRPr b="1" sz="900">
              <a:latin typeface="Proxima Nova"/>
              <a:ea typeface="Proxima Nova"/>
              <a:cs typeface="Proxima Nova"/>
              <a:sym typeface="Proxima Nova"/>
            </a:endParaRPr>
          </a:p>
        </p:txBody>
      </p:sp>
      <p:pic>
        <p:nvPicPr>
          <p:cNvPr descr="Icon_RH_Object_Gear-Group_RGB_Flat.png" id="6203" name="Google Shape;6203;p363"/>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descr="Icon_RH_Object_Gear-Group_RGB_Flat.png" id="6204" name="Google Shape;6204;p363"/>
          <p:cNvPicPr preferRelativeResize="0"/>
          <p:nvPr/>
        </p:nvPicPr>
        <p:blipFill>
          <a:blip r:embed="rId5">
            <a:alphaModFix/>
          </a:blip>
          <a:stretch>
            <a:fillRect/>
          </a:stretch>
        </p:blipFill>
        <p:spPr>
          <a:xfrm>
            <a:off x="4144441" y="2079451"/>
            <a:ext cx="418430" cy="451522"/>
          </a:xfrm>
          <a:prstGeom prst="rect">
            <a:avLst/>
          </a:prstGeom>
          <a:noFill/>
          <a:ln>
            <a:noFill/>
          </a:ln>
        </p:spPr>
      </p:pic>
      <p:pic>
        <p:nvPicPr>
          <p:cNvPr descr="Icon_RH_Object_Gear-Group_RGB_Flat.png" id="6205" name="Google Shape;6205;p363"/>
          <p:cNvPicPr preferRelativeResize="0"/>
          <p:nvPr/>
        </p:nvPicPr>
        <p:blipFill>
          <a:blip r:embed="rId5">
            <a:alphaModFix/>
          </a:blip>
          <a:stretch>
            <a:fillRect/>
          </a:stretch>
        </p:blipFill>
        <p:spPr>
          <a:xfrm>
            <a:off x="5363641" y="2079451"/>
            <a:ext cx="418430" cy="451522"/>
          </a:xfrm>
          <a:prstGeom prst="rect">
            <a:avLst/>
          </a:prstGeom>
          <a:noFill/>
          <a:ln>
            <a:noFill/>
          </a:ln>
        </p:spPr>
      </p:pic>
      <p:sp>
        <p:nvSpPr>
          <p:cNvPr id="6206" name="Google Shape;6206;p363"/>
          <p:cNvSpPr txBox="1"/>
          <p:nvPr/>
        </p:nvSpPr>
        <p:spPr>
          <a:xfrm>
            <a:off x="2491920" y="248516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IMAGE BUILD </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&amp; DEPLOY</a:t>
            </a:r>
            <a:endParaRPr sz="900">
              <a:latin typeface="Proxima Nova"/>
              <a:ea typeface="Proxima Nova"/>
              <a:cs typeface="Proxima Nova"/>
              <a:sym typeface="Proxima Nova"/>
            </a:endParaRPr>
          </a:p>
        </p:txBody>
      </p:sp>
      <p:sp>
        <p:nvSpPr>
          <p:cNvPr id="6207" name="Google Shape;6207;p363"/>
          <p:cNvSpPr/>
          <p:nvPr/>
        </p:nvSpPr>
        <p:spPr>
          <a:xfrm>
            <a:off x="1249600" y="3060200"/>
            <a:ext cx="49113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6208" name="Google Shape;6208;p363"/>
          <p:cNvSpPr/>
          <p:nvPr/>
        </p:nvSpPr>
        <p:spPr>
          <a:xfrm>
            <a:off x="1249711" y="3712100"/>
            <a:ext cx="49113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pic>
        <p:nvPicPr>
          <p:cNvPr descr="Icon_RH_Software_Container-App_RGB_Flat.png" id="6209" name="Google Shape;6209;p363"/>
          <p:cNvPicPr preferRelativeResize="0"/>
          <p:nvPr/>
        </p:nvPicPr>
        <p:blipFill>
          <a:blip r:embed="rId6">
            <a:alphaModFix/>
          </a:blip>
          <a:stretch>
            <a:fillRect/>
          </a:stretch>
        </p:blipFill>
        <p:spPr>
          <a:xfrm>
            <a:off x="2958545" y="3897354"/>
            <a:ext cx="312125" cy="309675"/>
          </a:xfrm>
          <a:prstGeom prst="rect">
            <a:avLst/>
          </a:prstGeom>
          <a:noFill/>
          <a:ln>
            <a:noFill/>
          </a:ln>
        </p:spPr>
      </p:pic>
      <p:pic>
        <p:nvPicPr>
          <p:cNvPr descr="Icon_RH_Software_Container-App_RGB_Flat.png" id="6210" name="Google Shape;6210;p363"/>
          <p:cNvPicPr preferRelativeResize="0"/>
          <p:nvPr/>
        </p:nvPicPr>
        <p:blipFill>
          <a:blip r:embed="rId6">
            <a:alphaModFix/>
          </a:blip>
          <a:stretch>
            <a:fillRect/>
          </a:stretch>
        </p:blipFill>
        <p:spPr>
          <a:xfrm>
            <a:off x="4197631" y="3897354"/>
            <a:ext cx="312125" cy="309675"/>
          </a:xfrm>
          <a:prstGeom prst="rect">
            <a:avLst/>
          </a:prstGeom>
          <a:noFill/>
          <a:ln>
            <a:noFill/>
          </a:ln>
        </p:spPr>
      </p:pic>
      <p:pic>
        <p:nvPicPr>
          <p:cNvPr descr="Icon_RH_Software_Container-App_RGB_Flat.png" id="6211" name="Google Shape;6211;p363"/>
          <p:cNvPicPr preferRelativeResize="0"/>
          <p:nvPr/>
        </p:nvPicPr>
        <p:blipFill>
          <a:blip r:embed="rId6">
            <a:alphaModFix/>
          </a:blip>
          <a:stretch>
            <a:fillRect/>
          </a:stretch>
        </p:blipFill>
        <p:spPr>
          <a:xfrm>
            <a:off x="5416831" y="3897354"/>
            <a:ext cx="312125" cy="309675"/>
          </a:xfrm>
          <a:prstGeom prst="rect">
            <a:avLst/>
          </a:prstGeom>
          <a:noFill/>
          <a:ln>
            <a:noFill/>
          </a:ln>
        </p:spPr>
      </p:pic>
      <p:sp>
        <p:nvSpPr>
          <p:cNvPr id="6212" name="Google Shape;6212;p363"/>
          <p:cNvSpPr txBox="1"/>
          <p:nvPr/>
        </p:nvSpPr>
        <p:spPr>
          <a:xfrm>
            <a:off x="6277026" y="1384213"/>
            <a:ext cx="5322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GO</a:t>
            </a:r>
            <a:br>
              <a:rPr b="1" lang="en" sz="900">
                <a:latin typeface="Proxima Nova"/>
                <a:ea typeface="Proxima Nova"/>
                <a:cs typeface="Proxima Nova"/>
                <a:sym typeface="Proxima Nova"/>
              </a:rPr>
            </a:br>
            <a:r>
              <a:rPr b="1" lang="en" sz="900">
                <a:latin typeface="Proxima Nova"/>
                <a:ea typeface="Proxima Nova"/>
                <a:cs typeface="Proxima Nova"/>
                <a:sym typeface="Proxima Nova"/>
              </a:rPr>
              <a:t>LIVE?</a:t>
            </a:r>
            <a:endParaRPr b="1" sz="900">
              <a:latin typeface="Proxima Nova"/>
              <a:ea typeface="Proxima Nova"/>
              <a:cs typeface="Proxima Nova"/>
              <a:sym typeface="Proxima Nova"/>
            </a:endParaRPr>
          </a:p>
        </p:txBody>
      </p:sp>
      <p:cxnSp>
        <p:nvCxnSpPr>
          <p:cNvPr id="6213" name="Google Shape;6213;p363"/>
          <p:cNvCxnSpPr/>
          <p:nvPr/>
        </p:nvCxnSpPr>
        <p:spPr>
          <a:xfrm>
            <a:off x="1834475" y="1623843"/>
            <a:ext cx="328800" cy="0"/>
          </a:xfrm>
          <a:prstGeom prst="straightConnector1">
            <a:avLst/>
          </a:prstGeom>
          <a:noFill/>
          <a:ln cap="flat" cmpd="sng" w="9525">
            <a:solidFill>
              <a:srgbClr val="666666"/>
            </a:solidFill>
            <a:prstDash val="solid"/>
            <a:round/>
            <a:headEnd len="med" w="med" type="none"/>
            <a:tailEnd len="med" w="med" type="triangle"/>
          </a:ln>
        </p:spPr>
      </p:cxnSp>
      <p:cxnSp>
        <p:nvCxnSpPr>
          <p:cNvPr id="6214" name="Google Shape;6214;p363"/>
          <p:cNvCxnSpPr/>
          <p:nvPr/>
        </p:nvCxnSpPr>
        <p:spPr>
          <a:xfrm>
            <a:off x="311462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6215" name="Google Shape;6215;p363"/>
          <p:cNvCxnSpPr/>
          <p:nvPr/>
        </p:nvCxnSpPr>
        <p:spPr>
          <a:xfrm>
            <a:off x="3114625"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216" name="Google Shape;6216;p363"/>
          <p:cNvCxnSpPr/>
          <p:nvPr/>
        </p:nvCxnSpPr>
        <p:spPr>
          <a:xfrm>
            <a:off x="435370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6217" name="Google Shape;6217;p363"/>
          <p:cNvCxnSpPr/>
          <p:nvPr/>
        </p:nvCxnSpPr>
        <p:spPr>
          <a:xfrm>
            <a:off x="435370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218" name="Google Shape;6218;p363"/>
          <p:cNvCxnSpPr/>
          <p:nvPr/>
        </p:nvCxnSpPr>
        <p:spPr>
          <a:xfrm>
            <a:off x="557289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219" name="Google Shape;6219;p363"/>
          <p:cNvCxnSpPr/>
          <p:nvPr/>
        </p:nvCxnSpPr>
        <p:spPr>
          <a:xfrm>
            <a:off x="5572900" y="2905925"/>
            <a:ext cx="0" cy="276900"/>
          </a:xfrm>
          <a:prstGeom prst="straightConnector1">
            <a:avLst/>
          </a:prstGeom>
          <a:noFill/>
          <a:ln cap="flat" cmpd="sng" w="9525">
            <a:solidFill>
              <a:srgbClr val="666666"/>
            </a:solidFill>
            <a:prstDash val="solid"/>
            <a:round/>
            <a:headEnd len="med" w="med" type="none"/>
            <a:tailEnd len="med" w="med" type="triangle"/>
          </a:ln>
        </p:spPr>
      </p:cxnSp>
      <p:sp>
        <p:nvSpPr>
          <p:cNvPr id="6220" name="Google Shape;6220;p363"/>
          <p:cNvSpPr txBox="1"/>
          <p:nvPr/>
        </p:nvSpPr>
        <p:spPr>
          <a:xfrm>
            <a:off x="38417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TEST</a:t>
            </a:r>
            <a:endParaRPr sz="900">
              <a:latin typeface="Proxima Nova"/>
              <a:ea typeface="Proxima Nova"/>
              <a:cs typeface="Proxima Nova"/>
              <a:sym typeface="Proxima Nova"/>
            </a:endParaRPr>
          </a:p>
        </p:txBody>
      </p:sp>
      <p:sp>
        <p:nvSpPr>
          <p:cNvPr id="6221" name="Google Shape;6221;p363"/>
          <p:cNvSpPr txBox="1"/>
          <p:nvPr/>
        </p:nvSpPr>
        <p:spPr>
          <a:xfrm>
            <a:off x="50609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UAT</a:t>
            </a:r>
            <a:endParaRPr sz="900">
              <a:latin typeface="Proxima Nova"/>
              <a:ea typeface="Proxima Nova"/>
              <a:cs typeface="Proxima Nova"/>
              <a:sym typeface="Proxima Nova"/>
            </a:endParaRPr>
          </a:p>
        </p:txBody>
      </p:sp>
      <p:cxnSp>
        <p:nvCxnSpPr>
          <p:cNvPr id="6222" name="Google Shape;6222;p363"/>
          <p:cNvCxnSpPr/>
          <p:nvPr/>
        </p:nvCxnSpPr>
        <p:spPr>
          <a:xfrm>
            <a:off x="3418021" y="2305212"/>
            <a:ext cx="596700" cy="0"/>
          </a:xfrm>
          <a:prstGeom prst="straightConnector1">
            <a:avLst/>
          </a:prstGeom>
          <a:noFill/>
          <a:ln cap="flat" cmpd="sng" w="9525">
            <a:solidFill>
              <a:srgbClr val="666666"/>
            </a:solidFill>
            <a:prstDash val="solid"/>
            <a:round/>
            <a:headEnd len="med" w="med" type="none"/>
            <a:tailEnd len="med" w="med" type="triangle"/>
          </a:ln>
        </p:spPr>
      </p:cxnSp>
      <p:cxnSp>
        <p:nvCxnSpPr>
          <p:cNvPr id="6223" name="Google Shape;6223;p363"/>
          <p:cNvCxnSpPr/>
          <p:nvPr/>
        </p:nvCxnSpPr>
        <p:spPr>
          <a:xfrm>
            <a:off x="4661407" y="2305212"/>
            <a:ext cx="594900" cy="0"/>
          </a:xfrm>
          <a:prstGeom prst="straightConnector1">
            <a:avLst/>
          </a:prstGeom>
          <a:noFill/>
          <a:ln cap="flat" cmpd="sng" w="9525">
            <a:solidFill>
              <a:srgbClr val="666666"/>
            </a:solidFill>
            <a:prstDash val="solid"/>
            <a:round/>
            <a:headEnd len="med" w="med" type="none"/>
            <a:tailEnd len="med" w="med" type="triangle"/>
          </a:ln>
        </p:spPr>
      </p:cxnSp>
      <p:cxnSp>
        <p:nvCxnSpPr>
          <p:cNvPr id="6224" name="Google Shape;6224;p363"/>
          <p:cNvCxnSpPr/>
          <p:nvPr/>
        </p:nvCxnSpPr>
        <p:spPr>
          <a:xfrm>
            <a:off x="5882871" y="2305212"/>
            <a:ext cx="671400" cy="600"/>
          </a:xfrm>
          <a:prstGeom prst="straightConnector1">
            <a:avLst/>
          </a:prstGeom>
          <a:noFill/>
          <a:ln cap="flat" cmpd="sng" w="9525">
            <a:solidFill>
              <a:srgbClr val="666666"/>
            </a:solidFill>
            <a:prstDash val="solid"/>
            <a:round/>
            <a:headEnd len="med" w="med" type="none"/>
            <a:tailEnd len="med" w="med" type="triangle"/>
          </a:ln>
        </p:spPr>
      </p:cxnSp>
      <p:cxnSp>
        <p:nvCxnSpPr>
          <p:cNvPr id="6225" name="Google Shape;6225;p363"/>
          <p:cNvCxnSpPr/>
          <p:nvPr/>
        </p:nvCxnSpPr>
        <p:spPr>
          <a:xfrm>
            <a:off x="6214210" y="3070800"/>
            <a:ext cx="0" cy="1250400"/>
          </a:xfrm>
          <a:prstGeom prst="straightConnector1">
            <a:avLst/>
          </a:prstGeom>
          <a:noFill/>
          <a:ln cap="flat" cmpd="sng" w="9525">
            <a:solidFill>
              <a:schemeClr val="dk2"/>
            </a:solidFill>
            <a:prstDash val="dash"/>
            <a:round/>
            <a:headEnd len="med" w="med" type="none"/>
            <a:tailEnd len="med" w="med" type="none"/>
          </a:ln>
        </p:spPr>
      </p:cxnSp>
      <p:cxnSp>
        <p:nvCxnSpPr>
          <p:cNvPr id="6226" name="Google Shape;6226;p363"/>
          <p:cNvCxnSpPr/>
          <p:nvPr/>
        </p:nvCxnSpPr>
        <p:spPr>
          <a:xfrm flipH="1" rot="5400000">
            <a:off x="2676124" y="1684148"/>
            <a:ext cx="393600" cy="297900"/>
          </a:xfrm>
          <a:prstGeom prst="bentConnector2">
            <a:avLst/>
          </a:prstGeom>
          <a:noFill/>
          <a:ln cap="flat" cmpd="sng" w="9525">
            <a:solidFill>
              <a:schemeClr val="dk2"/>
            </a:solidFill>
            <a:prstDash val="solid"/>
            <a:round/>
            <a:headEnd len="med" w="med" type="triangle"/>
            <a:tailEnd len="med" w="med" type="none"/>
          </a:ln>
        </p:spPr>
      </p:cxnSp>
      <p:cxnSp>
        <p:nvCxnSpPr>
          <p:cNvPr id="6227" name="Google Shape;6227;p363"/>
          <p:cNvCxnSpPr/>
          <p:nvPr/>
        </p:nvCxnSpPr>
        <p:spPr>
          <a:xfrm rot="-5400000">
            <a:off x="3101076" y="1684148"/>
            <a:ext cx="393600" cy="297900"/>
          </a:xfrm>
          <a:prstGeom prst="bentConnector2">
            <a:avLst/>
          </a:prstGeom>
          <a:noFill/>
          <a:ln cap="flat" cmpd="sng" w="9525">
            <a:solidFill>
              <a:schemeClr val="dk2"/>
            </a:solidFill>
            <a:prstDash val="solid"/>
            <a:round/>
            <a:headEnd len="med" w="med" type="triangle"/>
            <a:tailEnd len="med" w="med" type="triangle"/>
          </a:ln>
        </p:spPr>
      </p:cxnSp>
      <p:pic>
        <p:nvPicPr>
          <p:cNvPr descr="Icon_RH_People_Adult-VNeck_RGB_Flat.png" id="6228" name="Google Shape;6228;p363"/>
          <p:cNvPicPr preferRelativeResize="0"/>
          <p:nvPr/>
        </p:nvPicPr>
        <p:blipFill>
          <a:blip r:embed="rId3">
            <a:alphaModFix/>
          </a:blip>
          <a:stretch>
            <a:fillRect/>
          </a:stretch>
        </p:blipFill>
        <p:spPr>
          <a:xfrm>
            <a:off x="6083751" y="1403849"/>
            <a:ext cx="229625" cy="354925"/>
          </a:xfrm>
          <a:prstGeom prst="rect">
            <a:avLst/>
          </a:prstGeom>
          <a:noFill/>
          <a:ln>
            <a:noFill/>
          </a:ln>
        </p:spPr>
      </p:pic>
      <p:cxnSp>
        <p:nvCxnSpPr>
          <p:cNvPr id="6229" name="Google Shape;6229;p363"/>
          <p:cNvCxnSpPr/>
          <p:nvPr/>
        </p:nvCxnSpPr>
        <p:spPr>
          <a:xfrm>
            <a:off x="6199613" y="1806650"/>
            <a:ext cx="0" cy="499800"/>
          </a:xfrm>
          <a:prstGeom prst="straightConnector1">
            <a:avLst/>
          </a:prstGeom>
          <a:noFill/>
          <a:ln cap="flat" cmpd="sng" w="9525">
            <a:solidFill>
              <a:schemeClr val="dk2"/>
            </a:solidFill>
            <a:prstDash val="dot"/>
            <a:round/>
            <a:headEnd len="med" w="med" type="none"/>
            <a:tailEnd len="med" w="med" type="none"/>
          </a:ln>
        </p:spPr>
      </p:cxnSp>
      <p:sp>
        <p:nvSpPr>
          <p:cNvPr id="6230" name="Google Shape;6230;p363"/>
          <p:cNvSpPr txBox="1"/>
          <p:nvPr/>
        </p:nvSpPr>
        <p:spPr>
          <a:xfrm>
            <a:off x="5562046" y="1131539"/>
            <a:ext cx="12378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RELEASE MANAGER</a:t>
            </a:r>
            <a:endParaRPr sz="900">
              <a:latin typeface="Proxima Nova"/>
              <a:ea typeface="Proxima Nova"/>
              <a:cs typeface="Proxima Nova"/>
              <a:sym typeface="Proxima Nova"/>
            </a:endParaRPr>
          </a:p>
        </p:txBody>
      </p:sp>
      <p:sp>
        <p:nvSpPr>
          <p:cNvPr id="6231" name="Google Shape;6231;p363"/>
          <p:cNvSpPr txBox="1"/>
          <p:nvPr/>
        </p:nvSpPr>
        <p:spPr>
          <a:xfrm>
            <a:off x="1249048" y="4273588"/>
            <a:ext cx="8061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00">
                <a:solidFill>
                  <a:schemeClr val="dk1"/>
                </a:solidFill>
                <a:latin typeface="Proxima Nova"/>
                <a:ea typeface="Proxima Nova"/>
                <a:cs typeface="Proxima Nova"/>
                <a:sym typeface="Proxima Nova"/>
              </a:rPr>
              <a:t>NON-PROD</a:t>
            </a:r>
            <a:endParaRPr/>
          </a:p>
        </p:txBody>
      </p:sp>
      <p:sp>
        <p:nvSpPr>
          <p:cNvPr id="6232" name="Google Shape;6232;p363"/>
          <p:cNvSpPr txBox="1"/>
          <p:nvPr/>
        </p:nvSpPr>
        <p:spPr>
          <a:xfrm>
            <a:off x="7364814" y="4273588"/>
            <a:ext cx="806100" cy="27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PROD</a:t>
            </a:r>
            <a:endParaRPr/>
          </a:p>
        </p:txBody>
      </p:sp>
      <p:cxnSp>
        <p:nvCxnSpPr>
          <p:cNvPr id="6233" name="Google Shape;6233;p363"/>
          <p:cNvCxnSpPr/>
          <p:nvPr/>
        </p:nvCxnSpPr>
        <p:spPr>
          <a:xfrm>
            <a:off x="3383905" y="3386014"/>
            <a:ext cx="719700" cy="0"/>
          </a:xfrm>
          <a:prstGeom prst="straightConnector1">
            <a:avLst/>
          </a:prstGeom>
          <a:noFill/>
          <a:ln cap="flat" cmpd="sng" w="9525">
            <a:solidFill>
              <a:schemeClr val="dk2"/>
            </a:solidFill>
            <a:prstDash val="dot"/>
            <a:round/>
            <a:headEnd len="med" w="med" type="none"/>
            <a:tailEnd len="med" w="med" type="triangle"/>
          </a:ln>
        </p:spPr>
      </p:cxnSp>
      <p:cxnSp>
        <p:nvCxnSpPr>
          <p:cNvPr id="6234" name="Google Shape;6234;p363"/>
          <p:cNvCxnSpPr/>
          <p:nvPr/>
        </p:nvCxnSpPr>
        <p:spPr>
          <a:xfrm>
            <a:off x="4627290" y="3386014"/>
            <a:ext cx="701700" cy="0"/>
          </a:xfrm>
          <a:prstGeom prst="straightConnector1">
            <a:avLst/>
          </a:prstGeom>
          <a:noFill/>
          <a:ln cap="flat" cmpd="sng" w="9525">
            <a:solidFill>
              <a:schemeClr val="dk2"/>
            </a:solidFill>
            <a:prstDash val="dot"/>
            <a:round/>
            <a:headEnd len="med" w="med" type="none"/>
            <a:tailEnd len="med" w="med" type="triangle"/>
          </a:ln>
        </p:spPr>
      </p:cxnSp>
      <p:sp>
        <p:nvSpPr>
          <p:cNvPr id="6235" name="Google Shape;6235;p363"/>
          <p:cNvSpPr txBox="1"/>
          <p:nvPr/>
        </p:nvSpPr>
        <p:spPr>
          <a:xfrm>
            <a:off x="6505440" y="1916402"/>
            <a:ext cx="532200" cy="65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 </a:t>
            </a:r>
            <a:endParaRPr sz="1800"/>
          </a:p>
          <a:p>
            <a:pPr indent="0" lvl="0" marL="0" rtl="0">
              <a:spcBef>
                <a:spcPts val="0"/>
              </a:spcBef>
              <a:spcAft>
                <a:spcPts val="0"/>
              </a:spcAft>
              <a:buNone/>
            </a:pPr>
            <a:r>
              <a:rPr lang="en" sz="1800"/>
              <a:t>☑</a:t>
            </a:r>
            <a:endParaRPr sz="1800"/>
          </a:p>
        </p:txBody>
      </p:sp>
      <p:sp>
        <p:nvSpPr>
          <p:cNvPr id="6236" name="Google Shape;6236;p363"/>
          <p:cNvSpPr/>
          <p:nvPr/>
        </p:nvSpPr>
        <p:spPr>
          <a:xfrm>
            <a:off x="3705875" y="4307375"/>
            <a:ext cx="1231800" cy="234600"/>
          </a:xfrm>
          <a:prstGeom prst="rect">
            <a:avLst/>
          </a:prstGeom>
          <a:solidFill>
            <a:srgbClr val="9FC5E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237" name="Google Shape;6237;p363"/>
          <p:cNvSpPr/>
          <p:nvPr/>
        </p:nvSpPr>
        <p:spPr>
          <a:xfrm>
            <a:off x="2525925" y="4307375"/>
            <a:ext cx="1179900" cy="234600"/>
          </a:xfrm>
          <a:prstGeom prst="rect">
            <a:avLst/>
          </a:prstGeom>
          <a:solidFill>
            <a:srgbClr val="CFE2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238" name="Google Shape;6238;p363"/>
          <p:cNvSpPr txBox="1"/>
          <p:nvPr/>
        </p:nvSpPr>
        <p:spPr>
          <a:xfrm>
            <a:off x="2728025"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DEV</a:t>
            </a:r>
            <a:endParaRPr sz="800">
              <a:latin typeface="Proxima Nova"/>
              <a:ea typeface="Proxima Nova"/>
              <a:cs typeface="Proxima Nova"/>
              <a:sym typeface="Proxima Nova"/>
            </a:endParaRPr>
          </a:p>
        </p:txBody>
      </p:sp>
      <p:sp>
        <p:nvSpPr>
          <p:cNvPr id="6239" name="Google Shape;6239;p363"/>
          <p:cNvSpPr txBox="1"/>
          <p:nvPr/>
        </p:nvSpPr>
        <p:spPr>
          <a:xfrm>
            <a:off x="3979473"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TEST</a:t>
            </a:r>
            <a:endParaRPr sz="800">
              <a:latin typeface="Proxima Nova"/>
              <a:ea typeface="Proxima Nova"/>
              <a:cs typeface="Proxima Nova"/>
              <a:sym typeface="Proxima Nova"/>
            </a:endParaRPr>
          </a:p>
        </p:txBody>
      </p:sp>
      <p:sp>
        <p:nvSpPr>
          <p:cNvPr id="6240" name="Google Shape;6240;p363"/>
          <p:cNvSpPr txBox="1"/>
          <p:nvPr/>
        </p:nvSpPr>
        <p:spPr>
          <a:xfrm>
            <a:off x="5158442" y="4267073"/>
            <a:ext cx="7971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UAT</a:t>
            </a:r>
            <a:endParaRPr sz="800">
              <a:latin typeface="Proxima Nova"/>
              <a:ea typeface="Proxima Nova"/>
              <a:cs typeface="Proxima Nova"/>
              <a:sym typeface="Proxima Nova"/>
            </a:endParaRPr>
          </a:p>
        </p:txBody>
      </p:sp>
      <p:cxnSp>
        <p:nvCxnSpPr>
          <p:cNvPr id="6241" name="Google Shape;6241;p363"/>
          <p:cNvCxnSpPr/>
          <p:nvPr/>
        </p:nvCxnSpPr>
        <p:spPr>
          <a:xfrm>
            <a:off x="2529310" y="3780622"/>
            <a:ext cx="0" cy="464400"/>
          </a:xfrm>
          <a:prstGeom prst="straightConnector1">
            <a:avLst/>
          </a:prstGeom>
          <a:noFill/>
          <a:ln cap="flat" cmpd="sng" w="9525">
            <a:solidFill>
              <a:schemeClr val="dk2"/>
            </a:solidFill>
            <a:prstDash val="dash"/>
            <a:round/>
            <a:headEnd len="med" w="med" type="none"/>
            <a:tailEnd len="med" w="med" type="none"/>
          </a:ln>
        </p:spPr>
      </p:cxnSp>
      <p:cxnSp>
        <p:nvCxnSpPr>
          <p:cNvPr id="6242" name="Google Shape;6242;p363"/>
          <p:cNvCxnSpPr/>
          <p:nvPr/>
        </p:nvCxnSpPr>
        <p:spPr>
          <a:xfrm>
            <a:off x="3703020" y="3780622"/>
            <a:ext cx="0" cy="464400"/>
          </a:xfrm>
          <a:prstGeom prst="straightConnector1">
            <a:avLst/>
          </a:prstGeom>
          <a:noFill/>
          <a:ln cap="flat" cmpd="sng" w="9525">
            <a:solidFill>
              <a:schemeClr val="dk2"/>
            </a:solidFill>
            <a:prstDash val="dash"/>
            <a:round/>
            <a:headEnd len="med" w="med" type="none"/>
            <a:tailEnd len="med" w="med" type="none"/>
          </a:ln>
        </p:spPr>
      </p:cxnSp>
      <p:cxnSp>
        <p:nvCxnSpPr>
          <p:cNvPr id="6243" name="Google Shape;6243;p363"/>
          <p:cNvCxnSpPr/>
          <p:nvPr/>
        </p:nvCxnSpPr>
        <p:spPr>
          <a:xfrm>
            <a:off x="4937576" y="3780622"/>
            <a:ext cx="0" cy="464400"/>
          </a:xfrm>
          <a:prstGeom prst="straightConnector1">
            <a:avLst/>
          </a:prstGeom>
          <a:noFill/>
          <a:ln cap="flat" cmpd="sng" w="9525">
            <a:solidFill>
              <a:schemeClr val="dk2"/>
            </a:solidFill>
            <a:prstDash val="dash"/>
            <a:round/>
            <a:headEnd len="med" w="med" type="none"/>
            <a:tailEnd len="med" w="med" type="none"/>
          </a:ln>
        </p:spPr>
      </p:cxnSp>
      <p:pic>
        <p:nvPicPr>
          <p:cNvPr descr="Icon_RH_Software_Container-App_RGB_Flat.png" id="6244" name="Google Shape;6244;p363"/>
          <p:cNvPicPr preferRelativeResize="0"/>
          <p:nvPr/>
        </p:nvPicPr>
        <p:blipFill rotWithShape="1">
          <a:blip r:embed="rId7">
            <a:alphaModFix/>
          </a:blip>
          <a:srcRect b="8584" l="8944" r="10837" t="11191"/>
          <a:stretch/>
        </p:blipFill>
        <p:spPr>
          <a:xfrm>
            <a:off x="2934260" y="3198327"/>
            <a:ext cx="360600" cy="357797"/>
          </a:xfrm>
          <a:prstGeom prst="rect">
            <a:avLst/>
          </a:prstGeom>
          <a:noFill/>
          <a:ln>
            <a:noFill/>
          </a:ln>
        </p:spPr>
      </p:pic>
      <p:pic>
        <p:nvPicPr>
          <p:cNvPr descr="Icon_RH_Software_Container-App_RGB_Flat.png" id="6245" name="Google Shape;6245;p363"/>
          <p:cNvPicPr preferRelativeResize="0"/>
          <p:nvPr/>
        </p:nvPicPr>
        <p:blipFill rotWithShape="1">
          <a:blip r:embed="rId7">
            <a:alphaModFix/>
          </a:blip>
          <a:srcRect b="8584" l="8944" r="10837" t="11191"/>
          <a:stretch/>
        </p:blipFill>
        <p:spPr>
          <a:xfrm>
            <a:off x="4169094" y="3198327"/>
            <a:ext cx="360600" cy="357797"/>
          </a:xfrm>
          <a:prstGeom prst="rect">
            <a:avLst/>
          </a:prstGeom>
          <a:noFill/>
          <a:ln>
            <a:noFill/>
          </a:ln>
        </p:spPr>
      </p:pic>
      <p:pic>
        <p:nvPicPr>
          <p:cNvPr descr="Icon_RH_Software_Container-App_RGB_Flat.png" id="6246" name="Google Shape;6246;p363"/>
          <p:cNvPicPr preferRelativeResize="0"/>
          <p:nvPr/>
        </p:nvPicPr>
        <p:blipFill rotWithShape="1">
          <a:blip r:embed="rId7">
            <a:alphaModFix/>
          </a:blip>
          <a:srcRect b="8584" l="8944" r="10837" t="11191"/>
          <a:stretch/>
        </p:blipFill>
        <p:spPr>
          <a:xfrm>
            <a:off x="5388294" y="3198327"/>
            <a:ext cx="360600" cy="357797"/>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0" name="Shape 6250"/>
        <p:cNvGrpSpPr/>
        <p:nvPr/>
      </p:nvGrpSpPr>
      <p:grpSpPr>
        <a:xfrm>
          <a:off x="0" y="0"/>
          <a:ext cx="0" cy="0"/>
          <a:chOff x="0" y="0"/>
          <a:chExt cx="0" cy="0"/>
        </a:xfrm>
      </p:grpSpPr>
      <p:sp>
        <p:nvSpPr>
          <p:cNvPr id="6251" name="Google Shape;6251;p364"/>
          <p:cNvSpPr/>
          <p:nvPr/>
        </p:nvSpPr>
        <p:spPr>
          <a:xfrm>
            <a:off x="4937575" y="4307375"/>
            <a:ext cx="1223400" cy="234600"/>
          </a:xfrm>
          <a:prstGeom prst="rect">
            <a:avLst/>
          </a:prstGeom>
          <a:solidFill>
            <a:srgbClr val="6FA8D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252" name="Google Shape;6252;p364"/>
          <p:cNvSpPr/>
          <p:nvPr/>
        </p:nvSpPr>
        <p:spPr>
          <a:xfrm>
            <a:off x="3705875" y="4307375"/>
            <a:ext cx="1231800" cy="234600"/>
          </a:xfrm>
          <a:prstGeom prst="rect">
            <a:avLst/>
          </a:prstGeom>
          <a:solidFill>
            <a:srgbClr val="9FC5E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253" name="Google Shape;6253;p364"/>
          <p:cNvSpPr/>
          <p:nvPr/>
        </p:nvSpPr>
        <p:spPr>
          <a:xfrm>
            <a:off x="2525925" y="4307375"/>
            <a:ext cx="1179900" cy="234600"/>
          </a:xfrm>
          <a:prstGeom prst="rect">
            <a:avLst/>
          </a:prstGeom>
          <a:solidFill>
            <a:srgbClr val="CFE2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6254" name="Google Shape;6254;p364"/>
          <p:cNvSpPr/>
          <p:nvPr/>
        </p:nvSpPr>
        <p:spPr>
          <a:xfrm>
            <a:off x="6272600" y="3060200"/>
            <a:ext cx="18780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6255" name="Google Shape;6255;p364"/>
          <p:cNvSpPr/>
          <p:nvPr/>
        </p:nvSpPr>
        <p:spPr>
          <a:xfrm>
            <a:off x="6272600" y="3712100"/>
            <a:ext cx="18780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lgn="r">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sp>
        <p:nvSpPr>
          <p:cNvPr id="6256" name="Google Shape;6256;p36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257" name="Google Shape;6257;p36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CONTINUOUS DELIVERY PIPELINE</a:t>
            </a:r>
            <a:endParaRPr/>
          </a:p>
        </p:txBody>
      </p:sp>
      <p:pic>
        <p:nvPicPr>
          <p:cNvPr descr="Icon_RH_People_Adult-VNeck_RGB_Flat.png" id="6258" name="Google Shape;6258;p364"/>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descr="Icon_RH_Hardware_Storage-A-Single_RGB_Flat.png" id="6259" name="Google Shape;6259;p364"/>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descr="Icon_RH_Hardware_Storage-A-Single_RGB_Flat.png" id="6260" name="Google Shape;6260;p364"/>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6261" name="Google Shape;6261;p364"/>
          <p:cNvSpPr txBox="1"/>
          <p:nvPr/>
        </p:nvSpPr>
        <p:spPr>
          <a:xfrm>
            <a:off x="1118273"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DEVELOPER</a:t>
            </a:r>
            <a:endParaRPr sz="900">
              <a:latin typeface="Proxima Nova"/>
              <a:ea typeface="Proxima Nova"/>
              <a:cs typeface="Proxima Nova"/>
              <a:sym typeface="Proxima Nova"/>
            </a:endParaRPr>
          </a:p>
        </p:txBody>
      </p:sp>
      <p:sp>
        <p:nvSpPr>
          <p:cNvPr id="6262" name="Google Shape;6262;p364"/>
          <p:cNvSpPr txBox="1"/>
          <p:nvPr/>
        </p:nvSpPr>
        <p:spPr>
          <a:xfrm>
            <a:off x="1932287"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GIT SERVER</a:t>
            </a:r>
            <a:endParaRPr sz="900">
              <a:latin typeface="Proxima Nova"/>
              <a:ea typeface="Proxima Nova"/>
              <a:cs typeface="Proxima Nova"/>
              <a:sym typeface="Proxima Nova"/>
            </a:endParaRPr>
          </a:p>
        </p:txBody>
      </p:sp>
      <p:sp>
        <p:nvSpPr>
          <p:cNvPr id="6263" name="Google Shape;6263;p364"/>
          <p:cNvSpPr txBox="1"/>
          <p:nvPr/>
        </p:nvSpPr>
        <p:spPr>
          <a:xfrm>
            <a:off x="2999725" y="1131538"/>
            <a:ext cx="14850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ARTIFACT REPOSITORY</a:t>
            </a:r>
            <a:endParaRPr sz="900">
              <a:latin typeface="Proxima Nova"/>
              <a:ea typeface="Proxima Nova"/>
              <a:cs typeface="Proxima Nova"/>
              <a:sym typeface="Proxima Nova"/>
            </a:endParaRPr>
          </a:p>
        </p:txBody>
      </p:sp>
      <p:sp>
        <p:nvSpPr>
          <p:cNvPr id="6264" name="Google Shape;6264;p364"/>
          <p:cNvSpPr/>
          <p:nvPr/>
        </p:nvSpPr>
        <p:spPr>
          <a:xfrm>
            <a:off x="1249700" y="1855025"/>
            <a:ext cx="6900900" cy="1145400"/>
          </a:xfrm>
          <a:prstGeom prst="rect">
            <a:avLst/>
          </a:prstGeom>
          <a:solidFill>
            <a:srgbClr val="D9EAD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CI/CD PIPELINE </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(JENKINS)</a:t>
            </a:r>
            <a:endParaRPr b="1" sz="900">
              <a:latin typeface="Proxima Nova"/>
              <a:ea typeface="Proxima Nova"/>
              <a:cs typeface="Proxima Nova"/>
              <a:sym typeface="Proxima Nova"/>
            </a:endParaRPr>
          </a:p>
        </p:txBody>
      </p:sp>
      <p:pic>
        <p:nvPicPr>
          <p:cNvPr descr="Icon_RH_Object_Gear-Group_RGB_Flat.png" id="6265" name="Google Shape;6265;p364"/>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descr="Icon_RH_Object_Gear-Group_RGB_Flat.png" id="6266" name="Google Shape;6266;p364"/>
          <p:cNvPicPr preferRelativeResize="0"/>
          <p:nvPr/>
        </p:nvPicPr>
        <p:blipFill>
          <a:blip r:embed="rId5">
            <a:alphaModFix/>
          </a:blip>
          <a:stretch>
            <a:fillRect/>
          </a:stretch>
        </p:blipFill>
        <p:spPr>
          <a:xfrm>
            <a:off x="4144441" y="2079451"/>
            <a:ext cx="418430" cy="451522"/>
          </a:xfrm>
          <a:prstGeom prst="rect">
            <a:avLst/>
          </a:prstGeom>
          <a:noFill/>
          <a:ln>
            <a:noFill/>
          </a:ln>
        </p:spPr>
      </p:pic>
      <p:pic>
        <p:nvPicPr>
          <p:cNvPr descr="Icon_RH_Object_Gear-Group_RGB_Flat.png" id="6267" name="Google Shape;6267;p364"/>
          <p:cNvPicPr preferRelativeResize="0"/>
          <p:nvPr/>
        </p:nvPicPr>
        <p:blipFill>
          <a:blip r:embed="rId5">
            <a:alphaModFix/>
          </a:blip>
          <a:stretch>
            <a:fillRect/>
          </a:stretch>
        </p:blipFill>
        <p:spPr>
          <a:xfrm>
            <a:off x="5363641" y="2079451"/>
            <a:ext cx="418430" cy="451522"/>
          </a:xfrm>
          <a:prstGeom prst="rect">
            <a:avLst/>
          </a:prstGeom>
          <a:noFill/>
          <a:ln>
            <a:noFill/>
          </a:ln>
        </p:spPr>
      </p:pic>
      <p:pic>
        <p:nvPicPr>
          <p:cNvPr descr="Icon_RH_Object_Gear-Group_RGB_Flat.png" id="6268" name="Google Shape;6268;p364"/>
          <p:cNvPicPr preferRelativeResize="0"/>
          <p:nvPr/>
        </p:nvPicPr>
        <p:blipFill>
          <a:blip r:embed="rId5">
            <a:alphaModFix/>
          </a:blip>
          <a:stretch>
            <a:fillRect/>
          </a:stretch>
        </p:blipFill>
        <p:spPr>
          <a:xfrm>
            <a:off x="6623150" y="2079451"/>
            <a:ext cx="418430" cy="451522"/>
          </a:xfrm>
          <a:prstGeom prst="rect">
            <a:avLst/>
          </a:prstGeom>
          <a:noFill/>
          <a:ln>
            <a:noFill/>
          </a:ln>
        </p:spPr>
      </p:pic>
      <p:sp>
        <p:nvSpPr>
          <p:cNvPr id="6269" name="Google Shape;6269;p364"/>
          <p:cNvSpPr txBox="1"/>
          <p:nvPr/>
        </p:nvSpPr>
        <p:spPr>
          <a:xfrm>
            <a:off x="2491920" y="248516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IMAGE BUILD </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&amp; DEPLOY</a:t>
            </a:r>
            <a:endParaRPr sz="900">
              <a:latin typeface="Proxima Nova"/>
              <a:ea typeface="Proxima Nova"/>
              <a:cs typeface="Proxima Nova"/>
              <a:sym typeface="Proxima Nova"/>
            </a:endParaRPr>
          </a:p>
        </p:txBody>
      </p:sp>
      <p:sp>
        <p:nvSpPr>
          <p:cNvPr id="6270" name="Google Shape;6270;p364"/>
          <p:cNvSpPr/>
          <p:nvPr/>
        </p:nvSpPr>
        <p:spPr>
          <a:xfrm>
            <a:off x="1249600" y="3060200"/>
            <a:ext cx="49113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INTEGRATED</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IMAGE</a:t>
            </a:r>
            <a:endParaRPr b="1" sz="900">
              <a:solidFill>
                <a:schemeClr val="dk1"/>
              </a:solidFill>
              <a:latin typeface="Proxima Nova"/>
              <a:ea typeface="Proxima Nova"/>
              <a:cs typeface="Proxima Nova"/>
              <a:sym typeface="Proxima Nova"/>
            </a:endParaRPr>
          </a:p>
          <a:p>
            <a:pPr indent="0" lvl="0" marL="0" rtl="0">
              <a:spcBef>
                <a:spcPts val="0"/>
              </a:spcBef>
              <a:spcAft>
                <a:spcPts val="0"/>
              </a:spcAft>
              <a:buNone/>
            </a:pPr>
            <a:r>
              <a:rPr b="1" lang="en" sz="900">
                <a:solidFill>
                  <a:schemeClr val="dk1"/>
                </a:solidFill>
                <a:latin typeface="Proxima Nova"/>
                <a:ea typeface="Proxima Nova"/>
                <a:cs typeface="Proxima Nova"/>
                <a:sym typeface="Proxima Nova"/>
              </a:rPr>
              <a:t>REGISTRY</a:t>
            </a:r>
            <a:endParaRPr b="1" sz="900">
              <a:solidFill>
                <a:schemeClr val="dk1"/>
              </a:solidFill>
              <a:latin typeface="Proxima Nova"/>
              <a:ea typeface="Proxima Nova"/>
              <a:cs typeface="Proxima Nova"/>
              <a:sym typeface="Proxima Nova"/>
            </a:endParaRPr>
          </a:p>
        </p:txBody>
      </p:sp>
      <p:sp>
        <p:nvSpPr>
          <p:cNvPr id="6271" name="Google Shape;6271;p364"/>
          <p:cNvSpPr/>
          <p:nvPr/>
        </p:nvSpPr>
        <p:spPr>
          <a:xfrm>
            <a:off x="1249711" y="3712100"/>
            <a:ext cx="49113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OPENSHIFT</a:t>
            </a:r>
            <a:endParaRPr b="1" sz="900">
              <a:latin typeface="Proxima Nova"/>
              <a:ea typeface="Proxima Nova"/>
              <a:cs typeface="Proxima Nova"/>
              <a:sym typeface="Proxima Nova"/>
            </a:endParaRPr>
          </a:p>
          <a:p>
            <a:pPr indent="0" lvl="0" marL="0" rtl="0">
              <a:spcBef>
                <a:spcPts val="0"/>
              </a:spcBef>
              <a:spcAft>
                <a:spcPts val="0"/>
              </a:spcAft>
              <a:buNone/>
            </a:pPr>
            <a:r>
              <a:rPr b="1" lang="en" sz="900">
                <a:latin typeface="Proxima Nova"/>
                <a:ea typeface="Proxima Nova"/>
                <a:cs typeface="Proxima Nova"/>
                <a:sym typeface="Proxima Nova"/>
              </a:rPr>
              <a:t>CLUSTER</a:t>
            </a:r>
            <a:endParaRPr b="1" sz="900">
              <a:latin typeface="Proxima Nova"/>
              <a:ea typeface="Proxima Nova"/>
              <a:cs typeface="Proxima Nova"/>
              <a:sym typeface="Proxima Nova"/>
            </a:endParaRPr>
          </a:p>
        </p:txBody>
      </p:sp>
      <p:pic>
        <p:nvPicPr>
          <p:cNvPr descr="Icon_RH_Software_Container-App_RGB_Flat.png" id="6272" name="Google Shape;6272;p364"/>
          <p:cNvPicPr preferRelativeResize="0"/>
          <p:nvPr/>
        </p:nvPicPr>
        <p:blipFill>
          <a:blip r:embed="rId6">
            <a:alphaModFix/>
          </a:blip>
          <a:stretch>
            <a:fillRect/>
          </a:stretch>
        </p:blipFill>
        <p:spPr>
          <a:xfrm>
            <a:off x="2958545" y="3897354"/>
            <a:ext cx="312125" cy="309675"/>
          </a:xfrm>
          <a:prstGeom prst="rect">
            <a:avLst/>
          </a:prstGeom>
          <a:noFill/>
          <a:ln>
            <a:noFill/>
          </a:ln>
        </p:spPr>
      </p:pic>
      <p:pic>
        <p:nvPicPr>
          <p:cNvPr descr="Icon_RH_Software_Container-App_RGB_Flat.png" id="6273" name="Google Shape;6273;p364"/>
          <p:cNvPicPr preferRelativeResize="0"/>
          <p:nvPr/>
        </p:nvPicPr>
        <p:blipFill>
          <a:blip r:embed="rId6">
            <a:alphaModFix/>
          </a:blip>
          <a:stretch>
            <a:fillRect/>
          </a:stretch>
        </p:blipFill>
        <p:spPr>
          <a:xfrm>
            <a:off x="4197631" y="3897354"/>
            <a:ext cx="312125" cy="309675"/>
          </a:xfrm>
          <a:prstGeom prst="rect">
            <a:avLst/>
          </a:prstGeom>
          <a:noFill/>
          <a:ln>
            <a:noFill/>
          </a:ln>
        </p:spPr>
      </p:pic>
      <p:pic>
        <p:nvPicPr>
          <p:cNvPr descr="Icon_RH_Software_Container-App_RGB_Flat.png" id="6274" name="Google Shape;6274;p364"/>
          <p:cNvPicPr preferRelativeResize="0"/>
          <p:nvPr/>
        </p:nvPicPr>
        <p:blipFill>
          <a:blip r:embed="rId6">
            <a:alphaModFix/>
          </a:blip>
          <a:stretch>
            <a:fillRect/>
          </a:stretch>
        </p:blipFill>
        <p:spPr>
          <a:xfrm>
            <a:off x="5416831" y="3897354"/>
            <a:ext cx="312125" cy="309675"/>
          </a:xfrm>
          <a:prstGeom prst="rect">
            <a:avLst/>
          </a:prstGeom>
          <a:noFill/>
          <a:ln>
            <a:noFill/>
          </a:ln>
        </p:spPr>
      </p:pic>
      <p:sp>
        <p:nvSpPr>
          <p:cNvPr id="6275" name="Google Shape;6275;p364"/>
          <p:cNvSpPr txBox="1"/>
          <p:nvPr/>
        </p:nvSpPr>
        <p:spPr>
          <a:xfrm>
            <a:off x="6277026" y="1384213"/>
            <a:ext cx="5322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00">
                <a:latin typeface="Proxima Nova"/>
                <a:ea typeface="Proxima Nova"/>
                <a:cs typeface="Proxima Nova"/>
                <a:sym typeface="Proxima Nova"/>
              </a:rPr>
              <a:t>GO</a:t>
            </a:r>
            <a:br>
              <a:rPr b="1" lang="en" sz="900">
                <a:latin typeface="Proxima Nova"/>
                <a:ea typeface="Proxima Nova"/>
                <a:cs typeface="Proxima Nova"/>
                <a:sym typeface="Proxima Nova"/>
              </a:rPr>
            </a:br>
            <a:r>
              <a:rPr b="1" lang="en" sz="900">
                <a:latin typeface="Proxima Nova"/>
                <a:ea typeface="Proxima Nova"/>
                <a:cs typeface="Proxima Nova"/>
                <a:sym typeface="Proxima Nova"/>
              </a:rPr>
              <a:t>LIVE?</a:t>
            </a:r>
            <a:endParaRPr b="1" sz="900">
              <a:latin typeface="Proxima Nova"/>
              <a:ea typeface="Proxima Nova"/>
              <a:cs typeface="Proxima Nova"/>
              <a:sym typeface="Proxima Nova"/>
            </a:endParaRPr>
          </a:p>
        </p:txBody>
      </p:sp>
      <p:cxnSp>
        <p:nvCxnSpPr>
          <p:cNvPr id="6276" name="Google Shape;6276;p364"/>
          <p:cNvCxnSpPr/>
          <p:nvPr/>
        </p:nvCxnSpPr>
        <p:spPr>
          <a:xfrm>
            <a:off x="1834475" y="1623843"/>
            <a:ext cx="328800" cy="0"/>
          </a:xfrm>
          <a:prstGeom prst="straightConnector1">
            <a:avLst/>
          </a:prstGeom>
          <a:noFill/>
          <a:ln cap="flat" cmpd="sng" w="9525">
            <a:solidFill>
              <a:srgbClr val="666666"/>
            </a:solidFill>
            <a:prstDash val="solid"/>
            <a:round/>
            <a:headEnd len="med" w="med" type="none"/>
            <a:tailEnd len="med" w="med" type="triangle"/>
          </a:ln>
        </p:spPr>
      </p:cxnSp>
      <p:cxnSp>
        <p:nvCxnSpPr>
          <p:cNvPr id="6277" name="Google Shape;6277;p364"/>
          <p:cNvCxnSpPr/>
          <p:nvPr/>
        </p:nvCxnSpPr>
        <p:spPr>
          <a:xfrm>
            <a:off x="311462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6278" name="Google Shape;6278;p364"/>
          <p:cNvCxnSpPr/>
          <p:nvPr/>
        </p:nvCxnSpPr>
        <p:spPr>
          <a:xfrm>
            <a:off x="3114625"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279" name="Google Shape;6279;p364"/>
          <p:cNvCxnSpPr/>
          <p:nvPr/>
        </p:nvCxnSpPr>
        <p:spPr>
          <a:xfrm>
            <a:off x="435370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6280" name="Google Shape;6280;p364"/>
          <p:cNvCxnSpPr/>
          <p:nvPr/>
        </p:nvCxnSpPr>
        <p:spPr>
          <a:xfrm>
            <a:off x="435370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281" name="Google Shape;6281;p364"/>
          <p:cNvCxnSpPr/>
          <p:nvPr/>
        </p:nvCxnSpPr>
        <p:spPr>
          <a:xfrm>
            <a:off x="557289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282" name="Google Shape;6282;p364"/>
          <p:cNvCxnSpPr/>
          <p:nvPr/>
        </p:nvCxnSpPr>
        <p:spPr>
          <a:xfrm>
            <a:off x="5572900" y="2905925"/>
            <a:ext cx="0" cy="276900"/>
          </a:xfrm>
          <a:prstGeom prst="straightConnector1">
            <a:avLst/>
          </a:prstGeom>
          <a:noFill/>
          <a:ln cap="flat" cmpd="sng" w="9525">
            <a:solidFill>
              <a:srgbClr val="666666"/>
            </a:solidFill>
            <a:prstDash val="solid"/>
            <a:round/>
            <a:headEnd len="med" w="med" type="none"/>
            <a:tailEnd len="med" w="med" type="triangle"/>
          </a:ln>
        </p:spPr>
      </p:cxnSp>
      <p:sp>
        <p:nvSpPr>
          <p:cNvPr id="6283" name="Google Shape;6283;p364"/>
          <p:cNvSpPr txBox="1"/>
          <p:nvPr/>
        </p:nvSpPr>
        <p:spPr>
          <a:xfrm>
            <a:off x="38417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TEST</a:t>
            </a:r>
            <a:endParaRPr sz="900">
              <a:latin typeface="Proxima Nova"/>
              <a:ea typeface="Proxima Nova"/>
              <a:cs typeface="Proxima Nova"/>
              <a:sym typeface="Proxima Nova"/>
            </a:endParaRPr>
          </a:p>
        </p:txBody>
      </p:sp>
      <p:sp>
        <p:nvSpPr>
          <p:cNvPr id="6284" name="Google Shape;6284;p364"/>
          <p:cNvSpPr txBox="1"/>
          <p:nvPr/>
        </p:nvSpPr>
        <p:spPr>
          <a:xfrm>
            <a:off x="50609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UAT</a:t>
            </a:r>
            <a:endParaRPr sz="900">
              <a:latin typeface="Proxima Nova"/>
              <a:ea typeface="Proxima Nova"/>
              <a:cs typeface="Proxima Nova"/>
              <a:sym typeface="Proxima Nova"/>
            </a:endParaRPr>
          </a:p>
        </p:txBody>
      </p:sp>
      <p:sp>
        <p:nvSpPr>
          <p:cNvPr id="6285" name="Google Shape;6285;p364"/>
          <p:cNvSpPr txBox="1"/>
          <p:nvPr/>
        </p:nvSpPr>
        <p:spPr>
          <a:xfrm>
            <a:off x="632041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TO PROD</a:t>
            </a:r>
            <a:endParaRPr sz="900">
              <a:latin typeface="Proxima Nova"/>
              <a:ea typeface="Proxima Nova"/>
              <a:cs typeface="Proxima Nova"/>
              <a:sym typeface="Proxima Nova"/>
            </a:endParaRPr>
          </a:p>
        </p:txBody>
      </p:sp>
      <p:cxnSp>
        <p:nvCxnSpPr>
          <p:cNvPr id="6286" name="Google Shape;6286;p364"/>
          <p:cNvCxnSpPr/>
          <p:nvPr/>
        </p:nvCxnSpPr>
        <p:spPr>
          <a:xfrm>
            <a:off x="3418021" y="2305212"/>
            <a:ext cx="596700" cy="0"/>
          </a:xfrm>
          <a:prstGeom prst="straightConnector1">
            <a:avLst/>
          </a:prstGeom>
          <a:noFill/>
          <a:ln cap="flat" cmpd="sng" w="9525">
            <a:solidFill>
              <a:srgbClr val="666666"/>
            </a:solidFill>
            <a:prstDash val="solid"/>
            <a:round/>
            <a:headEnd len="med" w="med" type="none"/>
            <a:tailEnd len="med" w="med" type="triangle"/>
          </a:ln>
        </p:spPr>
      </p:cxnSp>
      <p:cxnSp>
        <p:nvCxnSpPr>
          <p:cNvPr id="6287" name="Google Shape;6287;p364"/>
          <p:cNvCxnSpPr/>
          <p:nvPr/>
        </p:nvCxnSpPr>
        <p:spPr>
          <a:xfrm>
            <a:off x="4661407" y="2305212"/>
            <a:ext cx="594900" cy="0"/>
          </a:xfrm>
          <a:prstGeom prst="straightConnector1">
            <a:avLst/>
          </a:prstGeom>
          <a:noFill/>
          <a:ln cap="flat" cmpd="sng" w="9525">
            <a:solidFill>
              <a:srgbClr val="666666"/>
            </a:solidFill>
            <a:prstDash val="solid"/>
            <a:round/>
            <a:headEnd len="med" w="med" type="none"/>
            <a:tailEnd len="med" w="med" type="triangle"/>
          </a:ln>
        </p:spPr>
      </p:cxnSp>
      <p:cxnSp>
        <p:nvCxnSpPr>
          <p:cNvPr id="6288" name="Google Shape;6288;p364"/>
          <p:cNvCxnSpPr/>
          <p:nvPr/>
        </p:nvCxnSpPr>
        <p:spPr>
          <a:xfrm>
            <a:off x="5882871" y="2305212"/>
            <a:ext cx="671400" cy="600"/>
          </a:xfrm>
          <a:prstGeom prst="straightConnector1">
            <a:avLst/>
          </a:prstGeom>
          <a:noFill/>
          <a:ln cap="flat" cmpd="sng" w="9525">
            <a:solidFill>
              <a:srgbClr val="666666"/>
            </a:solidFill>
            <a:prstDash val="solid"/>
            <a:round/>
            <a:headEnd len="med" w="med" type="none"/>
            <a:tailEnd len="med" w="med" type="triangle"/>
          </a:ln>
        </p:spPr>
      </p:cxnSp>
      <p:cxnSp>
        <p:nvCxnSpPr>
          <p:cNvPr id="6289" name="Google Shape;6289;p364"/>
          <p:cNvCxnSpPr/>
          <p:nvPr/>
        </p:nvCxnSpPr>
        <p:spPr>
          <a:xfrm>
            <a:off x="6214210" y="3070800"/>
            <a:ext cx="0" cy="1250400"/>
          </a:xfrm>
          <a:prstGeom prst="straightConnector1">
            <a:avLst/>
          </a:prstGeom>
          <a:noFill/>
          <a:ln cap="flat" cmpd="sng" w="9525">
            <a:solidFill>
              <a:schemeClr val="dk2"/>
            </a:solidFill>
            <a:prstDash val="dash"/>
            <a:round/>
            <a:headEnd len="med" w="med" type="none"/>
            <a:tailEnd len="med" w="med" type="none"/>
          </a:ln>
        </p:spPr>
      </p:cxnSp>
      <p:pic>
        <p:nvPicPr>
          <p:cNvPr descr="Icon_RH_Software_Container-App_RGB_Flat.png" id="6290" name="Google Shape;6290;p364"/>
          <p:cNvPicPr preferRelativeResize="0"/>
          <p:nvPr/>
        </p:nvPicPr>
        <p:blipFill>
          <a:blip r:embed="rId6">
            <a:alphaModFix/>
          </a:blip>
          <a:stretch>
            <a:fillRect/>
          </a:stretch>
        </p:blipFill>
        <p:spPr>
          <a:xfrm>
            <a:off x="6676303" y="3897354"/>
            <a:ext cx="312125" cy="309675"/>
          </a:xfrm>
          <a:prstGeom prst="rect">
            <a:avLst/>
          </a:prstGeom>
          <a:noFill/>
          <a:ln>
            <a:noFill/>
          </a:ln>
        </p:spPr>
      </p:pic>
      <p:cxnSp>
        <p:nvCxnSpPr>
          <p:cNvPr id="6291" name="Google Shape;6291;p364"/>
          <p:cNvCxnSpPr/>
          <p:nvPr/>
        </p:nvCxnSpPr>
        <p:spPr>
          <a:xfrm>
            <a:off x="6832362"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6292" name="Google Shape;6292;p364"/>
          <p:cNvCxnSpPr/>
          <p:nvPr/>
        </p:nvCxnSpPr>
        <p:spPr>
          <a:xfrm>
            <a:off x="6832366"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6293" name="Google Shape;6293;p364"/>
          <p:cNvCxnSpPr/>
          <p:nvPr/>
        </p:nvCxnSpPr>
        <p:spPr>
          <a:xfrm flipH="1" rot="5400000">
            <a:off x="2676124" y="1684148"/>
            <a:ext cx="393600" cy="297900"/>
          </a:xfrm>
          <a:prstGeom prst="bentConnector2">
            <a:avLst/>
          </a:prstGeom>
          <a:noFill/>
          <a:ln cap="flat" cmpd="sng" w="9525">
            <a:solidFill>
              <a:schemeClr val="dk2"/>
            </a:solidFill>
            <a:prstDash val="solid"/>
            <a:round/>
            <a:headEnd len="med" w="med" type="triangle"/>
            <a:tailEnd len="med" w="med" type="none"/>
          </a:ln>
        </p:spPr>
      </p:cxnSp>
      <p:cxnSp>
        <p:nvCxnSpPr>
          <p:cNvPr id="6294" name="Google Shape;6294;p364"/>
          <p:cNvCxnSpPr/>
          <p:nvPr/>
        </p:nvCxnSpPr>
        <p:spPr>
          <a:xfrm rot="-5400000">
            <a:off x="3101076" y="1684148"/>
            <a:ext cx="393600" cy="297900"/>
          </a:xfrm>
          <a:prstGeom prst="bentConnector2">
            <a:avLst/>
          </a:prstGeom>
          <a:noFill/>
          <a:ln cap="flat" cmpd="sng" w="9525">
            <a:solidFill>
              <a:schemeClr val="dk2"/>
            </a:solidFill>
            <a:prstDash val="solid"/>
            <a:round/>
            <a:headEnd len="med" w="med" type="triangle"/>
            <a:tailEnd len="med" w="med" type="triangle"/>
          </a:ln>
        </p:spPr>
      </p:cxnSp>
      <p:pic>
        <p:nvPicPr>
          <p:cNvPr descr="Icon_RH_People_Adult-VNeck_RGB_Flat.png" id="6295" name="Google Shape;6295;p364"/>
          <p:cNvPicPr preferRelativeResize="0"/>
          <p:nvPr/>
        </p:nvPicPr>
        <p:blipFill>
          <a:blip r:embed="rId3">
            <a:alphaModFix/>
          </a:blip>
          <a:stretch>
            <a:fillRect/>
          </a:stretch>
        </p:blipFill>
        <p:spPr>
          <a:xfrm>
            <a:off x="6083751" y="1403849"/>
            <a:ext cx="229625" cy="354925"/>
          </a:xfrm>
          <a:prstGeom prst="rect">
            <a:avLst/>
          </a:prstGeom>
          <a:noFill/>
          <a:ln>
            <a:noFill/>
          </a:ln>
        </p:spPr>
      </p:pic>
      <p:cxnSp>
        <p:nvCxnSpPr>
          <p:cNvPr id="6296" name="Google Shape;6296;p364"/>
          <p:cNvCxnSpPr/>
          <p:nvPr/>
        </p:nvCxnSpPr>
        <p:spPr>
          <a:xfrm>
            <a:off x="6199613" y="1806650"/>
            <a:ext cx="0" cy="499800"/>
          </a:xfrm>
          <a:prstGeom prst="straightConnector1">
            <a:avLst/>
          </a:prstGeom>
          <a:noFill/>
          <a:ln cap="flat" cmpd="sng" w="9525">
            <a:solidFill>
              <a:schemeClr val="dk2"/>
            </a:solidFill>
            <a:prstDash val="dot"/>
            <a:round/>
            <a:headEnd len="med" w="med" type="none"/>
            <a:tailEnd len="med" w="med" type="none"/>
          </a:ln>
        </p:spPr>
      </p:cxnSp>
      <p:sp>
        <p:nvSpPr>
          <p:cNvPr id="6297" name="Google Shape;6297;p364"/>
          <p:cNvSpPr txBox="1"/>
          <p:nvPr/>
        </p:nvSpPr>
        <p:spPr>
          <a:xfrm>
            <a:off x="5562046" y="1131539"/>
            <a:ext cx="12378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RELEASE MANAGER</a:t>
            </a:r>
            <a:endParaRPr sz="900">
              <a:latin typeface="Proxima Nova"/>
              <a:ea typeface="Proxima Nova"/>
              <a:cs typeface="Proxima Nova"/>
              <a:sym typeface="Proxima Nova"/>
            </a:endParaRPr>
          </a:p>
        </p:txBody>
      </p:sp>
      <p:sp>
        <p:nvSpPr>
          <p:cNvPr id="6298" name="Google Shape;6298;p364"/>
          <p:cNvSpPr txBox="1"/>
          <p:nvPr/>
        </p:nvSpPr>
        <p:spPr>
          <a:xfrm>
            <a:off x="1249048" y="4273588"/>
            <a:ext cx="8061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00">
                <a:solidFill>
                  <a:schemeClr val="dk1"/>
                </a:solidFill>
                <a:latin typeface="Proxima Nova"/>
                <a:ea typeface="Proxima Nova"/>
                <a:cs typeface="Proxima Nova"/>
                <a:sym typeface="Proxima Nova"/>
              </a:rPr>
              <a:t>NON-PROD</a:t>
            </a:r>
            <a:endParaRPr/>
          </a:p>
        </p:txBody>
      </p:sp>
      <p:sp>
        <p:nvSpPr>
          <p:cNvPr id="6299" name="Google Shape;6299;p364"/>
          <p:cNvSpPr txBox="1"/>
          <p:nvPr/>
        </p:nvSpPr>
        <p:spPr>
          <a:xfrm>
            <a:off x="7364814" y="4273588"/>
            <a:ext cx="806100" cy="27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solidFill>
                  <a:schemeClr val="dk1"/>
                </a:solidFill>
                <a:latin typeface="Proxima Nova"/>
                <a:ea typeface="Proxima Nova"/>
                <a:cs typeface="Proxima Nova"/>
                <a:sym typeface="Proxima Nova"/>
              </a:rPr>
              <a:t>PROD</a:t>
            </a:r>
            <a:endParaRPr/>
          </a:p>
        </p:txBody>
      </p:sp>
      <p:sp>
        <p:nvSpPr>
          <p:cNvPr id="6300" name="Google Shape;6300;p364"/>
          <p:cNvSpPr txBox="1"/>
          <p:nvPr/>
        </p:nvSpPr>
        <p:spPr>
          <a:xfrm>
            <a:off x="2728025"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DEV</a:t>
            </a:r>
            <a:endParaRPr sz="800">
              <a:latin typeface="Proxima Nova"/>
              <a:ea typeface="Proxima Nova"/>
              <a:cs typeface="Proxima Nova"/>
              <a:sym typeface="Proxima Nova"/>
            </a:endParaRPr>
          </a:p>
        </p:txBody>
      </p:sp>
      <p:sp>
        <p:nvSpPr>
          <p:cNvPr id="6301" name="Google Shape;6301;p364"/>
          <p:cNvSpPr txBox="1"/>
          <p:nvPr/>
        </p:nvSpPr>
        <p:spPr>
          <a:xfrm>
            <a:off x="3979473"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TEST</a:t>
            </a:r>
            <a:endParaRPr sz="800">
              <a:latin typeface="Proxima Nova"/>
              <a:ea typeface="Proxima Nova"/>
              <a:cs typeface="Proxima Nova"/>
              <a:sym typeface="Proxima Nova"/>
            </a:endParaRPr>
          </a:p>
        </p:txBody>
      </p:sp>
      <p:sp>
        <p:nvSpPr>
          <p:cNvPr id="6302" name="Google Shape;6302;p364"/>
          <p:cNvSpPr txBox="1"/>
          <p:nvPr/>
        </p:nvSpPr>
        <p:spPr>
          <a:xfrm>
            <a:off x="5158442" y="4267073"/>
            <a:ext cx="7971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UAT</a:t>
            </a:r>
            <a:endParaRPr sz="800">
              <a:latin typeface="Proxima Nova"/>
              <a:ea typeface="Proxima Nova"/>
              <a:cs typeface="Proxima Nova"/>
              <a:sym typeface="Proxima Nova"/>
            </a:endParaRPr>
          </a:p>
        </p:txBody>
      </p:sp>
      <p:cxnSp>
        <p:nvCxnSpPr>
          <p:cNvPr id="6303" name="Google Shape;6303;p364"/>
          <p:cNvCxnSpPr/>
          <p:nvPr/>
        </p:nvCxnSpPr>
        <p:spPr>
          <a:xfrm>
            <a:off x="3383905" y="3386014"/>
            <a:ext cx="719700" cy="0"/>
          </a:xfrm>
          <a:prstGeom prst="straightConnector1">
            <a:avLst/>
          </a:prstGeom>
          <a:noFill/>
          <a:ln cap="flat" cmpd="sng" w="9525">
            <a:solidFill>
              <a:schemeClr val="dk2"/>
            </a:solidFill>
            <a:prstDash val="dot"/>
            <a:round/>
            <a:headEnd len="med" w="med" type="none"/>
            <a:tailEnd len="med" w="med" type="triangle"/>
          </a:ln>
        </p:spPr>
      </p:cxnSp>
      <p:cxnSp>
        <p:nvCxnSpPr>
          <p:cNvPr id="6304" name="Google Shape;6304;p364"/>
          <p:cNvCxnSpPr/>
          <p:nvPr/>
        </p:nvCxnSpPr>
        <p:spPr>
          <a:xfrm>
            <a:off x="4627290" y="3386014"/>
            <a:ext cx="701700" cy="0"/>
          </a:xfrm>
          <a:prstGeom prst="straightConnector1">
            <a:avLst/>
          </a:prstGeom>
          <a:noFill/>
          <a:ln cap="flat" cmpd="sng" w="9525">
            <a:solidFill>
              <a:schemeClr val="dk2"/>
            </a:solidFill>
            <a:prstDash val="dot"/>
            <a:round/>
            <a:headEnd len="med" w="med" type="none"/>
            <a:tailEnd len="med" w="med" type="triangle"/>
          </a:ln>
        </p:spPr>
      </p:cxnSp>
      <p:sp>
        <p:nvSpPr>
          <p:cNvPr id="6305" name="Google Shape;6305;p364"/>
          <p:cNvSpPr/>
          <p:nvPr/>
        </p:nvSpPr>
        <p:spPr>
          <a:xfrm>
            <a:off x="5861000" y="2866000"/>
            <a:ext cx="733677" cy="528075"/>
          </a:xfrm>
          <a:custGeom>
            <a:pathLst>
              <a:path extrusionOk="0" h="21123" w="27733">
                <a:moveTo>
                  <a:pt x="0" y="21123"/>
                </a:moveTo>
                <a:lnTo>
                  <a:pt x="5805" y="21123"/>
                </a:lnTo>
                <a:lnTo>
                  <a:pt x="5805" y="0"/>
                </a:lnTo>
                <a:lnTo>
                  <a:pt x="20478" y="0"/>
                </a:lnTo>
                <a:lnTo>
                  <a:pt x="20478" y="21123"/>
                </a:lnTo>
                <a:lnTo>
                  <a:pt x="27733" y="21123"/>
                </a:lnTo>
              </a:path>
            </a:pathLst>
          </a:custGeom>
          <a:noFill/>
          <a:ln cap="flat" cmpd="sng" w="9525">
            <a:solidFill>
              <a:schemeClr val="dk2"/>
            </a:solidFill>
            <a:prstDash val="dot"/>
            <a:round/>
            <a:headEnd len="med" w="med" type="none"/>
            <a:tailEnd len="med" w="med" type="triangle"/>
          </a:ln>
        </p:spPr>
      </p:sp>
      <p:sp>
        <p:nvSpPr>
          <p:cNvPr id="6306" name="Google Shape;6306;p364"/>
          <p:cNvSpPr txBox="1"/>
          <p:nvPr/>
        </p:nvSpPr>
        <p:spPr>
          <a:xfrm>
            <a:off x="5936144" y="1856332"/>
            <a:ext cx="532200" cy="2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  ☑</a:t>
            </a:r>
            <a:endParaRPr sz="1200"/>
          </a:p>
        </p:txBody>
      </p:sp>
      <p:cxnSp>
        <p:nvCxnSpPr>
          <p:cNvPr id="6307" name="Google Shape;6307;p364"/>
          <p:cNvCxnSpPr/>
          <p:nvPr/>
        </p:nvCxnSpPr>
        <p:spPr>
          <a:xfrm>
            <a:off x="2529310" y="3780622"/>
            <a:ext cx="0" cy="464400"/>
          </a:xfrm>
          <a:prstGeom prst="straightConnector1">
            <a:avLst/>
          </a:prstGeom>
          <a:noFill/>
          <a:ln cap="flat" cmpd="sng" w="9525">
            <a:solidFill>
              <a:schemeClr val="dk2"/>
            </a:solidFill>
            <a:prstDash val="dash"/>
            <a:round/>
            <a:headEnd len="med" w="med" type="none"/>
            <a:tailEnd len="med" w="med" type="none"/>
          </a:ln>
        </p:spPr>
      </p:cxnSp>
      <p:cxnSp>
        <p:nvCxnSpPr>
          <p:cNvPr id="6308" name="Google Shape;6308;p364"/>
          <p:cNvCxnSpPr/>
          <p:nvPr/>
        </p:nvCxnSpPr>
        <p:spPr>
          <a:xfrm>
            <a:off x="3703020" y="3780622"/>
            <a:ext cx="0" cy="464400"/>
          </a:xfrm>
          <a:prstGeom prst="straightConnector1">
            <a:avLst/>
          </a:prstGeom>
          <a:noFill/>
          <a:ln cap="flat" cmpd="sng" w="9525">
            <a:solidFill>
              <a:schemeClr val="dk2"/>
            </a:solidFill>
            <a:prstDash val="dash"/>
            <a:round/>
            <a:headEnd len="med" w="med" type="none"/>
            <a:tailEnd len="med" w="med" type="none"/>
          </a:ln>
        </p:spPr>
      </p:cxnSp>
      <p:cxnSp>
        <p:nvCxnSpPr>
          <p:cNvPr id="6309" name="Google Shape;6309;p364"/>
          <p:cNvCxnSpPr/>
          <p:nvPr/>
        </p:nvCxnSpPr>
        <p:spPr>
          <a:xfrm>
            <a:off x="4937576" y="3780622"/>
            <a:ext cx="0" cy="464400"/>
          </a:xfrm>
          <a:prstGeom prst="straightConnector1">
            <a:avLst/>
          </a:prstGeom>
          <a:noFill/>
          <a:ln cap="flat" cmpd="sng" w="9525">
            <a:solidFill>
              <a:schemeClr val="dk2"/>
            </a:solidFill>
            <a:prstDash val="dash"/>
            <a:round/>
            <a:headEnd len="med" w="med" type="none"/>
            <a:tailEnd len="med" w="med" type="none"/>
          </a:ln>
        </p:spPr>
      </p:cxnSp>
      <p:pic>
        <p:nvPicPr>
          <p:cNvPr descr="Icon_RH_Software_Container-App_RGB_Flat.png" id="6310" name="Google Shape;6310;p364"/>
          <p:cNvPicPr preferRelativeResize="0"/>
          <p:nvPr/>
        </p:nvPicPr>
        <p:blipFill rotWithShape="1">
          <a:blip r:embed="rId7">
            <a:alphaModFix/>
          </a:blip>
          <a:srcRect b="8584" l="8944" r="10837" t="11191"/>
          <a:stretch/>
        </p:blipFill>
        <p:spPr>
          <a:xfrm>
            <a:off x="2934260" y="3198327"/>
            <a:ext cx="360600" cy="357797"/>
          </a:xfrm>
          <a:prstGeom prst="rect">
            <a:avLst/>
          </a:prstGeom>
          <a:noFill/>
          <a:ln>
            <a:noFill/>
          </a:ln>
        </p:spPr>
      </p:pic>
      <p:pic>
        <p:nvPicPr>
          <p:cNvPr descr="Icon_RH_Software_Container-App_RGB_Flat.png" id="6311" name="Google Shape;6311;p364"/>
          <p:cNvPicPr preferRelativeResize="0"/>
          <p:nvPr/>
        </p:nvPicPr>
        <p:blipFill rotWithShape="1">
          <a:blip r:embed="rId7">
            <a:alphaModFix/>
          </a:blip>
          <a:srcRect b="8584" l="8944" r="10837" t="11191"/>
          <a:stretch/>
        </p:blipFill>
        <p:spPr>
          <a:xfrm>
            <a:off x="4169094" y="3198327"/>
            <a:ext cx="360600" cy="357797"/>
          </a:xfrm>
          <a:prstGeom prst="rect">
            <a:avLst/>
          </a:prstGeom>
          <a:noFill/>
          <a:ln>
            <a:noFill/>
          </a:ln>
        </p:spPr>
      </p:pic>
      <p:pic>
        <p:nvPicPr>
          <p:cNvPr descr="Icon_RH_Software_Container-App_RGB_Flat.png" id="6312" name="Google Shape;6312;p364"/>
          <p:cNvPicPr preferRelativeResize="0"/>
          <p:nvPr/>
        </p:nvPicPr>
        <p:blipFill rotWithShape="1">
          <a:blip r:embed="rId7">
            <a:alphaModFix/>
          </a:blip>
          <a:srcRect b="8584" l="8944" r="10837" t="11191"/>
          <a:stretch/>
        </p:blipFill>
        <p:spPr>
          <a:xfrm>
            <a:off x="5388294" y="3198327"/>
            <a:ext cx="360600" cy="357797"/>
          </a:xfrm>
          <a:prstGeom prst="rect">
            <a:avLst/>
          </a:prstGeom>
          <a:noFill/>
          <a:ln>
            <a:noFill/>
          </a:ln>
        </p:spPr>
      </p:pic>
      <p:pic>
        <p:nvPicPr>
          <p:cNvPr descr="Icon_RH_Software_Container-App_RGB_Flat.png" id="6313" name="Google Shape;6313;p364"/>
          <p:cNvPicPr preferRelativeResize="0"/>
          <p:nvPr/>
        </p:nvPicPr>
        <p:blipFill rotWithShape="1">
          <a:blip r:embed="rId7">
            <a:alphaModFix/>
          </a:blip>
          <a:srcRect b="8584" l="8944" r="10837" t="11191"/>
          <a:stretch/>
        </p:blipFill>
        <p:spPr>
          <a:xfrm>
            <a:off x="6646578" y="3198327"/>
            <a:ext cx="360600" cy="35779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7" name="Shape 6317"/>
        <p:cNvGrpSpPr/>
        <p:nvPr/>
      </p:nvGrpSpPr>
      <p:grpSpPr>
        <a:xfrm>
          <a:off x="0" y="0"/>
          <a:ext cx="0" cy="0"/>
          <a:chOff x="0" y="0"/>
          <a:chExt cx="0" cy="0"/>
        </a:xfrm>
      </p:grpSpPr>
      <p:sp>
        <p:nvSpPr>
          <p:cNvPr id="6318" name="Google Shape;6318;p36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319" name="Google Shape;6319;p36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pic>
        <p:nvPicPr>
          <p:cNvPr id="6320" name="Google Shape;6320;p365"/>
          <p:cNvPicPr preferRelativeResize="0"/>
          <p:nvPr/>
        </p:nvPicPr>
        <p:blipFill>
          <a:blip r:embed="rId3">
            <a:alphaModFix/>
          </a:blip>
          <a:stretch>
            <a:fillRect/>
          </a:stretch>
        </p:blipFill>
        <p:spPr>
          <a:xfrm>
            <a:off x="826650" y="1475126"/>
            <a:ext cx="7490698" cy="288337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4" name="Shape 6324"/>
        <p:cNvGrpSpPr/>
        <p:nvPr/>
      </p:nvGrpSpPr>
      <p:grpSpPr>
        <a:xfrm>
          <a:off x="0" y="0"/>
          <a:ext cx="0" cy="0"/>
          <a:chOff x="0" y="0"/>
          <a:chExt cx="0" cy="0"/>
        </a:xfrm>
      </p:grpSpPr>
      <p:sp>
        <p:nvSpPr>
          <p:cNvPr id="6325" name="Google Shape;6325;p366"/>
          <p:cNvSpPr txBox="1"/>
          <p:nvPr>
            <p:ph type="title"/>
          </p:nvPr>
        </p:nvSpPr>
        <p:spPr>
          <a:xfrm>
            <a:off x="1786275" y="1895025"/>
            <a:ext cx="5938800" cy="121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THANK YOU</a:t>
            </a:r>
            <a:endParaRPr/>
          </a:p>
        </p:txBody>
      </p:sp>
      <p:sp>
        <p:nvSpPr>
          <p:cNvPr id="6326" name="Google Shape;6326;p366"/>
          <p:cNvSpPr txBox="1"/>
          <p:nvPr>
            <p:ph idx="1" type="subTitle"/>
          </p:nvPr>
        </p:nvSpPr>
        <p:spPr>
          <a:xfrm>
            <a:off x="2276725" y="3264788"/>
            <a:ext cx="2378700" cy="3099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plus.google.com/+RedHat</a:t>
            </a:r>
            <a:endParaRPr/>
          </a:p>
        </p:txBody>
      </p:sp>
      <p:sp>
        <p:nvSpPr>
          <p:cNvPr id="6327" name="Google Shape;6327;p366"/>
          <p:cNvSpPr txBox="1"/>
          <p:nvPr>
            <p:ph idx="2" type="subTitle"/>
          </p:nvPr>
        </p:nvSpPr>
        <p:spPr>
          <a:xfrm>
            <a:off x="2276725" y="3732403"/>
            <a:ext cx="2378700" cy="309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linkedin.com/company/red-hat</a:t>
            </a:r>
            <a:endParaRPr/>
          </a:p>
        </p:txBody>
      </p:sp>
      <p:sp>
        <p:nvSpPr>
          <p:cNvPr id="6328" name="Google Shape;6328;p366"/>
          <p:cNvSpPr txBox="1"/>
          <p:nvPr>
            <p:ph idx="3" type="subTitle"/>
          </p:nvPr>
        </p:nvSpPr>
        <p:spPr>
          <a:xfrm>
            <a:off x="2276725" y="4196878"/>
            <a:ext cx="2378700" cy="309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youtube.com/user/RedHatVideos</a:t>
            </a:r>
            <a:endParaRPr/>
          </a:p>
        </p:txBody>
      </p:sp>
      <p:sp>
        <p:nvSpPr>
          <p:cNvPr id="6329" name="Google Shape;6329;p366"/>
          <p:cNvSpPr txBox="1"/>
          <p:nvPr>
            <p:ph idx="4" type="subTitle"/>
          </p:nvPr>
        </p:nvSpPr>
        <p:spPr>
          <a:xfrm>
            <a:off x="5069150" y="3264788"/>
            <a:ext cx="2378700" cy="309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facebook.com/redhatinc</a:t>
            </a:r>
            <a:endParaRPr/>
          </a:p>
        </p:txBody>
      </p:sp>
      <p:sp>
        <p:nvSpPr>
          <p:cNvPr id="6330" name="Google Shape;6330;p366"/>
          <p:cNvSpPr txBox="1"/>
          <p:nvPr>
            <p:ph idx="5" type="subTitle"/>
          </p:nvPr>
        </p:nvSpPr>
        <p:spPr>
          <a:xfrm>
            <a:off x="5069150" y="3732403"/>
            <a:ext cx="2378700" cy="309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twitter.com/RedHatNews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3" name="Shape 1263"/>
        <p:cNvGrpSpPr/>
        <p:nvPr/>
      </p:nvGrpSpPr>
      <p:grpSpPr>
        <a:xfrm>
          <a:off x="0" y="0"/>
          <a:ext cx="0" cy="0"/>
          <a:chOff x="0" y="0"/>
          <a:chExt cx="0" cy="0"/>
        </a:xfrm>
      </p:grpSpPr>
      <p:sp>
        <p:nvSpPr>
          <p:cNvPr id="1264" name="Google Shape;1264;p160"/>
          <p:cNvSpPr txBox="1"/>
          <p:nvPr/>
        </p:nvSpPr>
        <p:spPr>
          <a:xfrm>
            <a:off x="534000" y="1165350"/>
            <a:ext cx="3504600" cy="129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0" i="0" lang="en" u="none" cap="none" strike="noStrike">
                <a:solidFill>
                  <a:srgbClr val="000000"/>
                </a:solidFill>
                <a:latin typeface="Arial"/>
                <a:ea typeface="Arial"/>
                <a:cs typeface="Arial"/>
                <a:sym typeface="Arial"/>
              </a:rPr>
              <a:t>Kubernetes is an open-source system for automating deployment, operations, and scaling of containerized applications across multiple hosts</a:t>
            </a:r>
            <a:endParaRPr/>
          </a:p>
        </p:txBody>
      </p:sp>
      <p:pic>
        <p:nvPicPr>
          <p:cNvPr descr="Bt_pEfqCAAAiVyz.png:large" id="1265" name="Google Shape;1265;p160"/>
          <p:cNvPicPr preferRelativeResize="0"/>
          <p:nvPr/>
        </p:nvPicPr>
        <p:blipFill rotWithShape="1">
          <a:blip r:embed="rId3">
            <a:alphaModFix/>
          </a:blip>
          <a:srcRect b="0" l="0" r="0" t="0"/>
          <a:stretch/>
        </p:blipFill>
        <p:spPr>
          <a:xfrm>
            <a:off x="1174157" y="2609850"/>
            <a:ext cx="1386300" cy="1248900"/>
          </a:xfrm>
          <a:prstGeom prst="rect">
            <a:avLst/>
          </a:prstGeom>
          <a:noFill/>
          <a:ln>
            <a:noFill/>
          </a:ln>
        </p:spPr>
      </p:pic>
      <p:sp>
        <p:nvSpPr>
          <p:cNvPr id="1266" name="Google Shape;1266;p160"/>
          <p:cNvSpPr txBox="1"/>
          <p:nvPr/>
        </p:nvSpPr>
        <p:spPr>
          <a:xfrm>
            <a:off x="770100" y="3799625"/>
            <a:ext cx="2420700" cy="41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1" i="0" lang="en" sz="3000" u="none" cap="none" strike="noStrike">
                <a:solidFill>
                  <a:schemeClr val="dk1"/>
                </a:solidFill>
                <a:latin typeface="Arial"/>
                <a:ea typeface="Arial"/>
                <a:cs typeface="Arial"/>
                <a:sym typeface="Arial"/>
              </a:rPr>
              <a:t>kubernetes</a:t>
            </a:r>
            <a:endParaRPr b="1" i="0" sz="3000" u="none" cap="none" strike="noStrike">
              <a:solidFill>
                <a:schemeClr val="dk1"/>
              </a:solidFill>
              <a:latin typeface="Arial"/>
              <a:ea typeface="Arial"/>
              <a:cs typeface="Arial"/>
              <a:sym typeface="Arial"/>
            </a:endParaRPr>
          </a:p>
        </p:txBody>
      </p:sp>
      <p:sp>
        <p:nvSpPr>
          <p:cNvPr id="1267" name="Google Shape;1267;p160"/>
          <p:cNvSpPr txBox="1"/>
          <p:nvPr>
            <p:ph type="title"/>
          </p:nvPr>
        </p:nvSpPr>
        <p:spPr>
          <a:xfrm>
            <a:off x="685800" y="0"/>
            <a:ext cx="7772400" cy="87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Font typeface="Proxima Nova"/>
              <a:buNone/>
            </a:pPr>
            <a:r>
              <a:rPr lang="en">
                <a:solidFill>
                  <a:schemeClr val="dk1"/>
                </a:solidFill>
                <a:latin typeface="Arial"/>
                <a:ea typeface="Arial"/>
                <a:cs typeface="Arial"/>
                <a:sym typeface="Arial"/>
              </a:rPr>
              <a:t>CONTAINER ORCHESTRATION PLATFORM</a:t>
            </a:r>
            <a:endParaRPr>
              <a:solidFill>
                <a:schemeClr val="dk1"/>
              </a:solidFill>
              <a:latin typeface="Arial"/>
              <a:ea typeface="Arial"/>
              <a:cs typeface="Arial"/>
              <a:sym typeface="Arial"/>
            </a:endParaRPr>
          </a:p>
        </p:txBody>
      </p:sp>
      <p:sp>
        <p:nvSpPr>
          <p:cNvPr id="1268" name="Google Shape;1268;p160"/>
          <p:cNvSpPr txBox="1"/>
          <p:nvPr>
            <p:ph idx="12" type="sldNum"/>
          </p:nvPr>
        </p:nvSpPr>
        <p:spPr>
          <a:xfrm>
            <a:off x="171874" y="474990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pic>
        <p:nvPicPr>
          <p:cNvPr id="1269" name="Google Shape;1269;p160"/>
          <p:cNvPicPr preferRelativeResize="0"/>
          <p:nvPr/>
        </p:nvPicPr>
        <p:blipFill>
          <a:blip r:embed="rId4">
            <a:alphaModFix/>
          </a:blip>
          <a:stretch>
            <a:fillRect/>
          </a:stretch>
        </p:blipFill>
        <p:spPr>
          <a:xfrm>
            <a:off x="5163755" y="862525"/>
            <a:ext cx="3675446" cy="2937100"/>
          </a:xfrm>
          <a:prstGeom prst="rect">
            <a:avLst/>
          </a:prstGeom>
          <a:noFill/>
          <a:ln>
            <a:noFill/>
          </a:ln>
          <a:effectLst>
            <a:outerShdw blurRad="57150" rotWithShape="0" algn="bl" dir="5400000" dist="19050">
              <a:srgbClr val="000000">
                <a:alpha val="50000"/>
              </a:srgbClr>
            </a:outerShdw>
          </a:effectLst>
        </p:spPr>
      </p:pic>
      <p:pic>
        <p:nvPicPr>
          <p:cNvPr id="1270" name="Google Shape;1270;p160"/>
          <p:cNvPicPr preferRelativeResize="0"/>
          <p:nvPr/>
        </p:nvPicPr>
        <p:blipFill>
          <a:blip r:embed="rId5">
            <a:alphaModFix/>
          </a:blip>
          <a:stretch>
            <a:fillRect/>
          </a:stretch>
        </p:blipFill>
        <p:spPr>
          <a:xfrm>
            <a:off x="3481425" y="2946675"/>
            <a:ext cx="2635376" cy="1712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cxnSp>
        <p:nvCxnSpPr>
          <p:cNvPr id="1275" name="Google Shape;1275;p161"/>
          <p:cNvCxnSpPr/>
          <p:nvPr/>
        </p:nvCxnSpPr>
        <p:spPr>
          <a:xfrm>
            <a:off x="1795425" y="3268675"/>
            <a:ext cx="1207500" cy="0"/>
          </a:xfrm>
          <a:prstGeom prst="straightConnector1">
            <a:avLst/>
          </a:prstGeom>
          <a:noFill/>
          <a:ln cap="flat" cmpd="sng" w="9525">
            <a:solidFill>
              <a:schemeClr val="dk2"/>
            </a:solidFill>
            <a:prstDash val="solid"/>
            <a:round/>
            <a:headEnd len="sm" w="sm" type="none"/>
            <a:tailEnd len="lg" w="lg" type="triangle"/>
          </a:ln>
        </p:spPr>
      </p:cxnSp>
      <p:pic>
        <p:nvPicPr>
          <p:cNvPr descr="Icon_RH_Hardware_Datacenter-A_RGB_Flat.png" id="1276" name="Google Shape;1276;p161"/>
          <p:cNvPicPr preferRelativeResize="0"/>
          <p:nvPr/>
        </p:nvPicPr>
        <p:blipFill rotWithShape="1">
          <a:blip r:embed="rId3">
            <a:alphaModFix/>
          </a:blip>
          <a:srcRect b="0" l="0" r="0" t="0"/>
          <a:stretch/>
        </p:blipFill>
        <p:spPr>
          <a:xfrm>
            <a:off x="3425525" y="2946650"/>
            <a:ext cx="1543800" cy="648900"/>
          </a:xfrm>
          <a:prstGeom prst="rect">
            <a:avLst/>
          </a:prstGeom>
          <a:noFill/>
          <a:ln>
            <a:noFill/>
          </a:ln>
        </p:spPr>
      </p:pic>
      <p:pic>
        <p:nvPicPr>
          <p:cNvPr descr="Icon_RH_Hardware_Datacenter-A_RGB_Flat.png" id="1277" name="Google Shape;1277;p161"/>
          <p:cNvPicPr preferRelativeResize="0"/>
          <p:nvPr/>
        </p:nvPicPr>
        <p:blipFill rotWithShape="1">
          <a:blip r:embed="rId3">
            <a:alphaModFix/>
          </a:blip>
          <a:srcRect b="0" l="0" r="0" t="0"/>
          <a:stretch/>
        </p:blipFill>
        <p:spPr>
          <a:xfrm>
            <a:off x="5101925" y="2946650"/>
            <a:ext cx="1543800" cy="648900"/>
          </a:xfrm>
          <a:prstGeom prst="rect">
            <a:avLst/>
          </a:prstGeom>
          <a:noFill/>
          <a:ln>
            <a:noFill/>
          </a:ln>
        </p:spPr>
      </p:pic>
      <p:pic>
        <p:nvPicPr>
          <p:cNvPr descr="Icon_RH_Hardware_Datacenter-A_RGB_Flat.png" id="1278" name="Google Shape;1278;p161"/>
          <p:cNvPicPr preferRelativeResize="0"/>
          <p:nvPr/>
        </p:nvPicPr>
        <p:blipFill rotWithShape="1">
          <a:blip r:embed="rId3">
            <a:alphaModFix/>
          </a:blip>
          <a:srcRect b="0" l="0" r="0" t="0"/>
          <a:stretch/>
        </p:blipFill>
        <p:spPr>
          <a:xfrm>
            <a:off x="6778325" y="2946650"/>
            <a:ext cx="1543800" cy="648900"/>
          </a:xfrm>
          <a:prstGeom prst="rect">
            <a:avLst/>
          </a:prstGeom>
          <a:noFill/>
          <a:ln>
            <a:noFill/>
          </a:ln>
        </p:spPr>
      </p:pic>
      <p:grpSp>
        <p:nvGrpSpPr>
          <p:cNvPr id="1279" name="Google Shape;1279;p161"/>
          <p:cNvGrpSpPr/>
          <p:nvPr/>
        </p:nvGrpSpPr>
        <p:grpSpPr>
          <a:xfrm>
            <a:off x="3663642" y="2045112"/>
            <a:ext cx="354608" cy="351901"/>
            <a:chOff x="3720867" y="1757074"/>
            <a:chExt cx="354608" cy="351901"/>
          </a:xfrm>
        </p:grpSpPr>
        <p:sp>
          <p:nvSpPr>
            <p:cNvPr id="1280" name="Google Shape;1280;p161"/>
            <p:cNvSpPr/>
            <p:nvPr/>
          </p:nvSpPr>
          <p:spPr>
            <a:xfrm>
              <a:off x="3721775" y="1757675"/>
              <a:ext cx="353700" cy="351300"/>
            </a:xfrm>
            <a:prstGeom prst="rect">
              <a:avLst/>
            </a:prstGeom>
            <a:solidFill>
              <a:srgbClr val="00B9E4">
                <a:alpha val="3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81" name="Google Shape;1281;p161"/>
            <p:cNvPicPr preferRelativeResize="0"/>
            <p:nvPr/>
          </p:nvPicPr>
          <p:blipFill rotWithShape="1">
            <a:blip r:embed="rId4">
              <a:alphaModFix/>
            </a:blip>
            <a:srcRect b="0" l="0" r="0" t="0"/>
            <a:stretch/>
          </p:blipFill>
          <p:spPr>
            <a:xfrm>
              <a:off x="3720867" y="1757074"/>
              <a:ext cx="354600" cy="351900"/>
            </a:xfrm>
            <a:prstGeom prst="rect">
              <a:avLst/>
            </a:prstGeom>
            <a:noFill/>
            <a:ln>
              <a:noFill/>
            </a:ln>
          </p:spPr>
        </p:pic>
      </p:grpSp>
      <p:grpSp>
        <p:nvGrpSpPr>
          <p:cNvPr id="1282" name="Google Shape;1282;p161"/>
          <p:cNvGrpSpPr/>
          <p:nvPr/>
        </p:nvGrpSpPr>
        <p:grpSpPr>
          <a:xfrm>
            <a:off x="6125048" y="2043285"/>
            <a:ext cx="354600" cy="355579"/>
            <a:chOff x="6008400" y="1757074"/>
            <a:chExt cx="354600" cy="355579"/>
          </a:xfrm>
        </p:grpSpPr>
        <p:sp>
          <p:nvSpPr>
            <p:cNvPr id="1283" name="Google Shape;1283;p161"/>
            <p:cNvSpPr/>
            <p:nvPr/>
          </p:nvSpPr>
          <p:spPr>
            <a:xfrm>
              <a:off x="6009256" y="1761353"/>
              <a:ext cx="353700" cy="351300"/>
            </a:xfrm>
            <a:prstGeom prst="rect">
              <a:avLst/>
            </a:prstGeom>
            <a:solidFill>
              <a:srgbClr val="00B9E4">
                <a:alpha val="3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84" name="Google Shape;1284;p161"/>
            <p:cNvPicPr preferRelativeResize="0"/>
            <p:nvPr/>
          </p:nvPicPr>
          <p:blipFill rotWithShape="1">
            <a:blip r:embed="rId4">
              <a:alphaModFix/>
            </a:blip>
            <a:srcRect b="0" l="0" r="0" t="0"/>
            <a:stretch/>
          </p:blipFill>
          <p:spPr>
            <a:xfrm>
              <a:off x="6008400" y="1757074"/>
              <a:ext cx="354600" cy="351900"/>
            </a:xfrm>
            <a:prstGeom prst="rect">
              <a:avLst/>
            </a:prstGeom>
            <a:noFill/>
            <a:ln>
              <a:noFill/>
            </a:ln>
          </p:spPr>
        </p:pic>
      </p:grpSp>
      <p:grpSp>
        <p:nvGrpSpPr>
          <p:cNvPr id="1285" name="Google Shape;1285;p161"/>
          <p:cNvGrpSpPr/>
          <p:nvPr/>
        </p:nvGrpSpPr>
        <p:grpSpPr>
          <a:xfrm>
            <a:off x="5667302" y="2045112"/>
            <a:ext cx="356492" cy="351901"/>
            <a:chOff x="5515979" y="1757074"/>
            <a:chExt cx="356492" cy="351901"/>
          </a:xfrm>
        </p:grpSpPr>
        <p:sp>
          <p:nvSpPr>
            <p:cNvPr id="1286" name="Google Shape;1286;p161"/>
            <p:cNvSpPr/>
            <p:nvPr/>
          </p:nvSpPr>
          <p:spPr>
            <a:xfrm>
              <a:off x="5518771" y="1757675"/>
              <a:ext cx="353700" cy="351300"/>
            </a:xfrm>
            <a:prstGeom prst="rect">
              <a:avLst/>
            </a:prstGeom>
            <a:solidFill>
              <a:srgbClr val="92D400">
                <a:alpha val="3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87" name="Google Shape;1287;p161"/>
            <p:cNvPicPr preferRelativeResize="0"/>
            <p:nvPr/>
          </p:nvPicPr>
          <p:blipFill rotWithShape="1">
            <a:blip r:embed="rId4">
              <a:alphaModFix/>
            </a:blip>
            <a:srcRect b="0" l="0" r="0" t="0"/>
            <a:stretch/>
          </p:blipFill>
          <p:spPr>
            <a:xfrm>
              <a:off x="5515979" y="1757074"/>
              <a:ext cx="354600" cy="351900"/>
            </a:xfrm>
            <a:prstGeom prst="rect">
              <a:avLst/>
            </a:prstGeom>
            <a:noFill/>
            <a:ln>
              <a:noFill/>
            </a:ln>
          </p:spPr>
        </p:pic>
      </p:grpSp>
      <p:grpSp>
        <p:nvGrpSpPr>
          <p:cNvPr id="1288" name="Google Shape;1288;p161"/>
          <p:cNvGrpSpPr/>
          <p:nvPr/>
        </p:nvGrpSpPr>
        <p:grpSpPr>
          <a:xfrm>
            <a:off x="7789579" y="2044216"/>
            <a:ext cx="355409" cy="353717"/>
            <a:chOff x="7372904" y="1757074"/>
            <a:chExt cx="355409" cy="353717"/>
          </a:xfrm>
        </p:grpSpPr>
        <p:sp>
          <p:nvSpPr>
            <p:cNvPr id="1289" name="Google Shape;1289;p161"/>
            <p:cNvSpPr/>
            <p:nvPr/>
          </p:nvSpPr>
          <p:spPr>
            <a:xfrm>
              <a:off x="7374613" y="1759491"/>
              <a:ext cx="353700" cy="351300"/>
            </a:xfrm>
            <a:prstGeom prst="rect">
              <a:avLst/>
            </a:prstGeom>
            <a:solidFill>
              <a:srgbClr val="92D400">
                <a:alpha val="3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90" name="Google Shape;1290;p161"/>
            <p:cNvPicPr preferRelativeResize="0"/>
            <p:nvPr/>
          </p:nvPicPr>
          <p:blipFill rotWithShape="1">
            <a:blip r:embed="rId4">
              <a:alphaModFix/>
            </a:blip>
            <a:srcRect b="0" l="0" r="0" t="0"/>
            <a:stretch/>
          </p:blipFill>
          <p:spPr>
            <a:xfrm>
              <a:off x="7372904" y="1757074"/>
              <a:ext cx="354600" cy="351900"/>
            </a:xfrm>
            <a:prstGeom prst="rect">
              <a:avLst/>
            </a:prstGeom>
            <a:noFill/>
            <a:ln>
              <a:noFill/>
            </a:ln>
          </p:spPr>
        </p:pic>
      </p:grpSp>
      <p:grpSp>
        <p:nvGrpSpPr>
          <p:cNvPr id="1291" name="Google Shape;1291;p161"/>
          <p:cNvGrpSpPr/>
          <p:nvPr/>
        </p:nvGrpSpPr>
        <p:grpSpPr>
          <a:xfrm>
            <a:off x="4119620" y="2045112"/>
            <a:ext cx="354600" cy="351900"/>
            <a:chOff x="4211954" y="1757074"/>
            <a:chExt cx="354600" cy="351900"/>
          </a:xfrm>
        </p:grpSpPr>
        <p:sp>
          <p:nvSpPr>
            <p:cNvPr id="1292" name="Google Shape;1292;p161"/>
            <p:cNvSpPr/>
            <p:nvPr/>
          </p:nvSpPr>
          <p:spPr>
            <a:xfrm>
              <a:off x="4212462" y="1757633"/>
              <a:ext cx="353700" cy="351300"/>
            </a:xfrm>
            <a:prstGeom prst="rect">
              <a:avLst/>
            </a:prstGeom>
            <a:solidFill>
              <a:srgbClr val="F0AB00">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93" name="Google Shape;1293;p161"/>
            <p:cNvPicPr preferRelativeResize="0"/>
            <p:nvPr/>
          </p:nvPicPr>
          <p:blipFill rotWithShape="1">
            <a:blip r:embed="rId4">
              <a:alphaModFix/>
            </a:blip>
            <a:srcRect b="0" l="0" r="0" t="0"/>
            <a:stretch/>
          </p:blipFill>
          <p:spPr>
            <a:xfrm>
              <a:off x="4211954" y="1757074"/>
              <a:ext cx="354600" cy="351900"/>
            </a:xfrm>
            <a:prstGeom prst="rect">
              <a:avLst/>
            </a:prstGeom>
            <a:noFill/>
            <a:ln>
              <a:noFill/>
            </a:ln>
          </p:spPr>
        </p:pic>
      </p:grpSp>
      <p:grpSp>
        <p:nvGrpSpPr>
          <p:cNvPr id="1294" name="Google Shape;1294;p161"/>
          <p:cNvGrpSpPr/>
          <p:nvPr/>
        </p:nvGrpSpPr>
        <p:grpSpPr>
          <a:xfrm>
            <a:off x="4575599" y="2045112"/>
            <a:ext cx="354600" cy="351900"/>
            <a:chOff x="4669154" y="1757074"/>
            <a:chExt cx="354600" cy="351900"/>
          </a:xfrm>
        </p:grpSpPr>
        <p:pic>
          <p:nvPicPr>
            <p:cNvPr descr="Icon_RH_Software_Container-App_RGB_Flat.png" id="1295" name="Google Shape;1295;p161"/>
            <p:cNvPicPr preferRelativeResize="0"/>
            <p:nvPr/>
          </p:nvPicPr>
          <p:blipFill rotWithShape="1">
            <a:blip r:embed="rId4">
              <a:alphaModFix/>
            </a:blip>
            <a:srcRect b="0" l="0" r="0" t="0"/>
            <a:stretch/>
          </p:blipFill>
          <p:spPr>
            <a:xfrm>
              <a:off x="4669154" y="1757074"/>
              <a:ext cx="354600" cy="351900"/>
            </a:xfrm>
            <a:prstGeom prst="rect">
              <a:avLst/>
            </a:prstGeom>
            <a:noFill/>
            <a:ln>
              <a:noFill/>
            </a:ln>
          </p:spPr>
        </p:pic>
        <p:sp>
          <p:nvSpPr>
            <p:cNvPr id="1296" name="Google Shape;1296;p161"/>
            <p:cNvSpPr/>
            <p:nvPr/>
          </p:nvSpPr>
          <p:spPr>
            <a:xfrm>
              <a:off x="4669662" y="1757633"/>
              <a:ext cx="353700" cy="351300"/>
            </a:xfrm>
            <a:prstGeom prst="rect">
              <a:avLst/>
            </a:prstGeom>
            <a:solidFill>
              <a:srgbClr val="3B0083">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7" name="Google Shape;1297;p161"/>
          <p:cNvGrpSpPr/>
          <p:nvPr/>
        </p:nvGrpSpPr>
        <p:grpSpPr>
          <a:xfrm>
            <a:off x="7343026" y="2043285"/>
            <a:ext cx="354600" cy="355579"/>
            <a:chOff x="6389400" y="1757074"/>
            <a:chExt cx="354600" cy="355579"/>
          </a:xfrm>
        </p:grpSpPr>
        <p:sp>
          <p:nvSpPr>
            <p:cNvPr id="1298" name="Google Shape;1298;p161"/>
            <p:cNvSpPr/>
            <p:nvPr/>
          </p:nvSpPr>
          <p:spPr>
            <a:xfrm>
              <a:off x="6390256" y="1761353"/>
              <a:ext cx="353700" cy="351300"/>
            </a:xfrm>
            <a:prstGeom prst="rect">
              <a:avLst/>
            </a:prstGeom>
            <a:solidFill>
              <a:srgbClr val="CC0000">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RH_Software_Container-App_RGB_Flat.png" id="1299" name="Google Shape;1299;p161"/>
            <p:cNvPicPr preferRelativeResize="0"/>
            <p:nvPr/>
          </p:nvPicPr>
          <p:blipFill rotWithShape="1">
            <a:blip r:embed="rId4">
              <a:alphaModFix/>
            </a:blip>
            <a:srcRect b="0" l="0" r="0" t="0"/>
            <a:stretch/>
          </p:blipFill>
          <p:spPr>
            <a:xfrm>
              <a:off x="6389400" y="1757074"/>
              <a:ext cx="354600" cy="351900"/>
            </a:xfrm>
            <a:prstGeom prst="rect">
              <a:avLst/>
            </a:prstGeom>
            <a:noFill/>
            <a:ln>
              <a:noFill/>
            </a:ln>
          </p:spPr>
        </p:pic>
      </p:grpSp>
      <p:cxnSp>
        <p:nvCxnSpPr>
          <p:cNvPr id="1300" name="Google Shape;1300;p161"/>
          <p:cNvCxnSpPr>
            <a:stCxn id="1281" idx="2"/>
            <a:endCxn id="1287" idx="2"/>
          </p:cNvCxnSpPr>
          <p:nvPr/>
        </p:nvCxnSpPr>
        <p:spPr>
          <a:xfrm flipH="1" rot="-5400000">
            <a:off x="4842492" y="1395462"/>
            <a:ext cx="600" cy="2003700"/>
          </a:xfrm>
          <a:prstGeom prst="bentConnector3">
            <a:avLst>
              <a:gd fmla="val 39687500" name="adj1"/>
            </a:avLst>
          </a:prstGeom>
          <a:noFill/>
          <a:ln cap="flat" cmpd="sng" w="9525">
            <a:solidFill>
              <a:schemeClr val="dk2"/>
            </a:solidFill>
            <a:prstDash val="solid"/>
            <a:round/>
            <a:headEnd len="sm" w="sm" type="none"/>
            <a:tailEnd len="sm" w="sm" type="none"/>
          </a:ln>
        </p:spPr>
      </p:cxnSp>
      <p:cxnSp>
        <p:nvCxnSpPr>
          <p:cNvPr id="1301" name="Google Shape;1301;p161"/>
          <p:cNvCxnSpPr>
            <a:stCxn id="1290" idx="0"/>
            <a:endCxn id="1281" idx="1"/>
          </p:cNvCxnSpPr>
          <p:nvPr/>
        </p:nvCxnSpPr>
        <p:spPr>
          <a:xfrm rot="5400000">
            <a:off x="5726929" y="-19034"/>
            <a:ext cx="176700" cy="4303200"/>
          </a:xfrm>
          <a:prstGeom prst="bentConnector4">
            <a:avLst>
              <a:gd fmla="val -249937" name="adj1"/>
              <a:gd fmla="val 105536" name="adj2"/>
            </a:avLst>
          </a:prstGeom>
          <a:noFill/>
          <a:ln cap="flat" cmpd="sng" w="9525">
            <a:solidFill>
              <a:schemeClr val="dk2"/>
            </a:solidFill>
            <a:prstDash val="solid"/>
            <a:round/>
            <a:headEnd len="sm" w="sm" type="none"/>
            <a:tailEnd len="sm" w="sm" type="none"/>
          </a:ln>
        </p:spPr>
      </p:cxnSp>
      <p:cxnSp>
        <p:nvCxnSpPr>
          <p:cNvPr id="1302" name="Google Shape;1302;p161"/>
          <p:cNvCxnSpPr>
            <a:stCxn id="1287" idx="3"/>
            <a:endCxn id="1284" idx="1"/>
          </p:cNvCxnSpPr>
          <p:nvPr/>
        </p:nvCxnSpPr>
        <p:spPr>
          <a:xfrm flipH="1" rot="10800000">
            <a:off x="6021902" y="2219262"/>
            <a:ext cx="103200" cy="1800"/>
          </a:xfrm>
          <a:prstGeom prst="straightConnector1">
            <a:avLst/>
          </a:prstGeom>
          <a:noFill/>
          <a:ln cap="flat" cmpd="sng" w="9525">
            <a:solidFill>
              <a:schemeClr val="dk2"/>
            </a:solidFill>
            <a:prstDash val="solid"/>
            <a:round/>
            <a:headEnd len="sm" w="sm" type="none"/>
            <a:tailEnd len="sm" w="sm" type="none"/>
          </a:ln>
        </p:spPr>
      </p:cxnSp>
      <p:cxnSp>
        <p:nvCxnSpPr>
          <p:cNvPr id="1303" name="Google Shape;1303;p161"/>
          <p:cNvCxnSpPr>
            <a:stCxn id="1284" idx="2"/>
            <a:endCxn id="1290" idx="2"/>
          </p:cNvCxnSpPr>
          <p:nvPr/>
        </p:nvCxnSpPr>
        <p:spPr>
          <a:xfrm flipH="1" rot="-5400000">
            <a:off x="7134098" y="1563435"/>
            <a:ext cx="900" cy="1664400"/>
          </a:xfrm>
          <a:prstGeom prst="bentConnector3">
            <a:avLst>
              <a:gd fmla="val 26561798" name="adj1"/>
            </a:avLst>
          </a:prstGeom>
          <a:noFill/>
          <a:ln cap="flat" cmpd="sng" w="9525">
            <a:solidFill>
              <a:schemeClr val="dk2"/>
            </a:solidFill>
            <a:prstDash val="solid"/>
            <a:round/>
            <a:headEnd len="sm" w="sm" type="none"/>
            <a:tailEnd len="sm" w="sm" type="none"/>
          </a:ln>
        </p:spPr>
      </p:cxnSp>
      <p:cxnSp>
        <p:nvCxnSpPr>
          <p:cNvPr id="1304" name="Google Shape;1304;p161"/>
          <p:cNvCxnSpPr>
            <a:stCxn id="1293" idx="1"/>
            <a:endCxn id="1293" idx="1"/>
          </p:cNvCxnSpPr>
          <p:nvPr/>
        </p:nvCxnSpPr>
        <p:spPr>
          <a:xfrm>
            <a:off x="4119620" y="2221062"/>
            <a:ext cx="0" cy="0"/>
          </a:xfrm>
          <a:prstGeom prst="straightConnector1">
            <a:avLst/>
          </a:prstGeom>
          <a:noFill/>
          <a:ln cap="flat" cmpd="sng" w="9525">
            <a:solidFill>
              <a:schemeClr val="dk2"/>
            </a:solidFill>
            <a:prstDash val="solid"/>
            <a:round/>
            <a:headEnd len="sm" w="sm" type="none"/>
            <a:tailEnd len="sm" w="sm" type="none"/>
          </a:ln>
        </p:spPr>
      </p:cxnSp>
      <p:cxnSp>
        <p:nvCxnSpPr>
          <p:cNvPr id="1305" name="Google Shape;1305;p161"/>
          <p:cNvCxnSpPr>
            <a:stCxn id="1281" idx="3"/>
            <a:endCxn id="1293" idx="1"/>
          </p:cNvCxnSpPr>
          <p:nvPr/>
        </p:nvCxnSpPr>
        <p:spPr>
          <a:xfrm>
            <a:off x="4018242" y="2221062"/>
            <a:ext cx="101400" cy="0"/>
          </a:xfrm>
          <a:prstGeom prst="straightConnector1">
            <a:avLst/>
          </a:prstGeom>
          <a:noFill/>
          <a:ln cap="flat" cmpd="sng" w="9525">
            <a:solidFill>
              <a:schemeClr val="dk2"/>
            </a:solidFill>
            <a:prstDash val="solid"/>
            <a:round/>
            <a:headEnd len="sm" w="sm" type="none"/>
            <a:tailEnd len="sm" w="sm" type="none"/>
          </a:ln>
        </p:spPr>
      </p:cxnSp>
      <p:cxnSp>
        <p:nvCxnSpPr>
          <p:cNvPr id="1306" name="Google Shape;1306;p161"/>
          <p:cNvCxnSpPr>
            <a:stCxn id="1281" idx="0"/>
            <a:endCxn id="1296" idx="0"/>
          </p:cNvCxnSpPr>
          <p:nvPr/>
        </p:nvCxnSpPr>
        <p:spPr>
          <a:xfrm flipH="1" rot="-5400000">
            <a:off x="4296642" y="1589412"/>
            <a:ext cx="600" cy="912000"/>
          </a:xfrm>
          <a:prstGeom prst="bentConnector3">
            <a:avLst>
              <a:gd fmla="val -39687500" name="adj1"/>
            </a:avLst>
          </a:prstGeom>
          <a:noFill/>
          <a:ln cap="flat" cmpd="sng" w="9525">
            <a:solidFill>
              <a:schemeClr val="dk2"/>
            </a:solidFill>
            <a:prstDash val="solid"/>
            <a:round/>
            <a:headEnd len="sm" w="sm" type="none"/>
            <a:tailEnd len="sm" w="sm" type="none"/>
          </a:ln>
        </p:spPr>
      </p:cxnSp>
      <p:cxnSp>
        <p:nvCxnSpPr>
          <p:cNvPr id="1307" name="Google Shape;1307;p161"/>
          <p:cNvCxnSpPr>
            <a:stCxn id="1284" idx="3"/>
            <a:endCxn id="1299" idx="1"/>
          </p:cNvCxnSpPr>
          <p:nvPr/>
        </p:nvCxnSpPr>
        <p:spPr>
          <a:xfrm>
            <a:off x="6479648" y="2219235"/>
            <a:ext cx="863400" cy="0"/>
          </a:xfrm>
          <a:prstGeom prst="straightConnector1">
            <a:avLst/>
          </a:prstGeom>
          <a:noFill/>
          <a:ln cap="flat" cmpd="sng" w="9525">
            <a:solidFill>
              <a:schemeClr val="dk2"/>
            </a:solidFill>
            <a:prstDash val="solid"/>
            <a:round/>
            <a:headEnd len="sm" w="sm" type="none"/>
            <a:tailEnd len="sm" w="sm" type="none"/>
          </a:ln>
        </p:spPr>
      </p:cxnSp>
      <p:cxnSp>
        <p:nvCxnSpPr>
          <p:cNvPr id="1308" name="Google Shape;1308;p161"/>
          <p:cNvCxnSpPr>
            <a:stCxn id="1284" idx="0"/>
            <a:endCxn id="1293" idx="2"/>
          </p:cNvCxnSpPr>
          <p:nvPr/>
        </p:nvCxnSpPr>
        <p:spPr>
          <a:xfrm rot="5400000">
            <a:off x="5122748" y="1217385"/>
            <a:ext cx="353700" cy="2005500"/>
          </a:xfrm>
          <a:prstGeom prst="bentConnector5">
            <a:avLst>
              <a:gd fmla="val -67324" name="adj1"/>
              <a:gd fmla="val 49998" name="adj2"/>
              <a:gd fmla="val 129980" name="adj3"/>
            </a:avLst>
          </a:prstGeom>
          <a:noFill/>
          <a:ln cap="flat" cmpd="sng" w="9525">
            <a:solidFill>
              <a:schemeClr val="dk2"/>
            </a:solidFill>
            <a:prstDash val="solid"/>
            <a:round/>
            <a:headEnd len="sm" w="sm" type="none"/>
            <a:tailEnd len="sm" w="sm" type="none"/>
          </a:ln>
        </p:spPr>
      </p:cxnSp>
      <p:pic>
        <p:nvPicPr>
          <p:cNvPr descr="Icon_RH_Software_Container-App_RGB_Flat.png" id="1309" name="Google Shape;1309;p161"/>
          <p:cNvPicPr preferRelativeResize="0"/>
          <p:nvPr/>
        </p:nvPicPr>
        <p:blipFill rotWithShape="1">
          <a:blip r:embed="rId4">
            <a:alphaModFix/>
          </a:blip>
          <a:srcRect b="0" l="0" r="0" t="0"/>
          <a:stretch/>
        </p:blipFill>
        <p:spPr>
          <a:xfrm>
            <a:off x="1162162" y="2635187"/>
            <a:ext cx="402000" cy="398700"/>
          </a:xfrm>
          <a:prstGeom prst="rect">
            <a:avLst/>
          </a:prstGeom>
          <a:noFill/>
          <a:ln>
            <a:noFill/>
          </a:ln>
        </p:spPr>
      </p:pic>
      <p:pic>
        <p:nvPicPr>
          <p:cNvPr descr="Icon_RH_Software_Container-App_RGB_Flat.png" id="1310" name="Google Shape;1310;p161"/>
          <p:cNvPicPr preferRelativeResize="0"/>
          <p:nvPr/>
        </p:nvPicPr>
        <p:blipFill rotWithShape="1">
          <a:blip r:embed="rId4">
            <a:alphaModFix/>
          </a:blip>
          <a:srcRect b="0" l="0" r="0" t="0"/>
          <a:stretch/>
        </p:blipFill>
        <p:spPr>
          <a:xfrm>
            <a:off x="1162987" y="3093187"/>
            <a:ext cx="402000" cy="398700"/>
          </a:xfrm>
          <a:prstGeom prst="rect">
            <a:avLst/>
          </a:prstGeom>
          <a:noFill/>
          <a:ln>
            <a:noFill/>
          </a:ln>
        </p:spPr>
      </p:pic>
      <p:pic>
        <p:nvPicPr>
          <p:cNvPr descr="Icon_RH_Software_Container-App_RGB_Flat.png" id="1311" name="Google Shape;1311;p161"/>
          <p:cNvPicPr preferRelativeResize="0"/>
          <p:nvPr/>
        </p:nvPicPr>
        <p:blipFill rotWithShape="1">
          <a:blip r:embed="rId4">
            <a:alphaModFix/>
          </a:blip>
          <a:srcRect b="0" l="0" r="0" t="0"/>
          <a:stretch/>
        </p:blipFill>
        <p:spPr>
          <a:xfrm>
            <a:off x="1162987" y="3551187"/>
            <a:ext cx="402000" cy="398700"/>
          </a:xfrm>
          <a:prstGeom prst="rect">
            <a:avLst/>
          </a:prstGeom>
          <a:noFill/>
          <a:ln>
            <a:noFill/>
          </a:ln>
        </p:spPr>
      </p:pic>
      <p:pic>
        <p:nvPicPr>
          <p:cNvPr descr="Icon_RH_Software_Container-App_RGB_Flat.png" id="1312" name="Google Shape;1312;p161"/>
          <p:cNvPicPr preferRelativeResize="0"/>
          <p:nvPr/>
        </p:nvPicPr>
        <p:blipFill rotWithShape="1">
          <a:blip r:embed="rId4">
            <a:alphaModFix/>
          </a:blip>
          <a:srcRect b="0" l="0" r="0" t="0"/>
          <a:stretch/>
        </p:blipFill>
        <p:spPr>
          <a:xfrm>
            <a:off x="705787" y="2905074"/>
            <a:ext cx="402000" cy="398700"/>
          </a:xfrm>
          <a:prstGeom prst="rect">
            <a:avLst/>
          </a:prstGeom>
          <a:noFill/>
          <a:ln>
            <a:noFill/>
          </a:ln>
        </p:spPr>
      </p:pic>
      <p:pic>
        <p:nvPicPr>
          <p:cNvPr descr="Icon_RH_Software_Container-App_RGB_Flat.png" id="1313" name="Google Shape;1313;p161"/>
          <p:cNvPicPr preferRelativeResize="0"/>
          <p:nvPr/>
        </p:nvPicPr>
        <p:blipFill rotWithShape="1">
          <a:blip r:embed="rId4">
            <a:alphaModFix/>
          </a:blip>
          <a:srcRect b="0" l="0" r="0" t="0"/>
          <a:stretch/>
        </p:blipFill>
        <p:spPr>
          <a:xfrm>
            <a:off x="705787" y="3362274"/>
            <a:ext cx="402000" cy="398700"/>
          </a:xfrm>
          <a:prstGeom prst="rect">
            <a:avLst/>
          </a:prstGeom>
          <a:noFill/>
          <a:ln>
            <a:noFill/>
          </a:ln>
        </p:spPr>
      </p:pic>
      <p:pic>
        <p:nvPicPr>
          <p:cNvPr descr="Bt_pEfqCAAAiVyz.png:large" id="1314" name="Google Shape;1314;p161"/>
          <p:cNvPicPr preferRelativeResize="0"/>
          <p:nvPr/>
        </p:nvPicPr>
        <p:blipFill rotWithShape="1">
          <a:blip r:embed="rId5">
            <a:alphaModFix/>
          </a:blip>
          <a:srcRect b="0" l="0" r="0" t="0"/>
          <a:stretch/>
        </p:blipFill>
        <p:spPr>
          <a:xfrm>
            <a:off x="2174502" y="2476925"/>
            <a:ext cx="449400" cy="436200"/>
          </a:xfrm>
          <a:prstGeom prst="rect">
            <a:avLst/>
          </a:prstGeom>
          <a:noFill/>
          <a:ln>
            <a:noFill/>
          </a:ln>
        </p:spPr>
      </p:pic>
      <p:sp>
        <p:nvSpPr>
          <p:cNvPr id="1315" name="Google Shape;1315;p161"/>
          <p:cNvSpPr txBox="1"/>
          <p:nvPr/>
        </p:nvSpPr>
        <p:spPr>
          <a:xfrm>
            <a:off x="1913165" y="2896769"/>
            <a:ext cx="1055100" cy="3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kubernetes</a:t>
            </a:r>
            <a:endParaRPr b="0" i="0" sz="1200" u="none" cap="none" strike="noStrike">
              <a:solidFill>
                <a:srgbClr val="000000"/>
              </a:solidFill>
              <a:latin typeface="Arial"/>
              <a:ea typeface="Arial"/>
              <a:cs typeface="Arial"/>
              <a:sym typeface="Arial"/>
            </a:endParaRPr>
          </a:p>
        </p:txBody>
      </p:sp>
      <p:sp>
        <p:nvSpPr>
          <p:cNvPr id="1316" name="Google Shape;1316;p16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Proxima Nova"/>
              <a:buNone/>
            </a:pPr>
            <a:r>
              <a:rPr b="0" i="0" lang="en" sz="2800" u="none" cap="none" strike="noStrike">
                <a:solidFill>
                  <a:srgbClr val="000000"/>
                </a:solidFill>
                <a:latin typeface="Arial"/>
                <a:ea typeface="Arial"/>
                <a:cs typeface="Arial"/>
                <a:sym typeface="Arial"/>
              </a:rPr>
              <a:t>CONTAINER</a:t>
            </a:r>
            <a:r>
              <a:rPr lang="en">
                <a:solidFill>
                  <a:srgbClr val="000000"/>
                </a:solidFill>
                <a:latin typeface="Arial"/>
                <a:ea typeface="Arial"/>
                <a:cs typeface="Arial"/>
                <a:sym typeface="Arial"/>
              </a:rPr>
              <a:t> ORCHESTRATION</a:t>
            </a:r>
            <a:endParaRPr/>
          </a:p>
        </p:txBody>
      </p:sp>
      <p:sp>
        <p:nvSpPr>
          <p:cNvPr id="1317" name="Google Shape;1317;p161"/>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62"/>
          <p:cNvSpPr txBox="1"/>
          <p:nvPr>
            <p:ph idx="1" type="body"/>
          </p:nvPr>
        </p:nvSpPr>
        <p:spPr>
          <a:xfrm>
            <a:off x="1042000" y="955475"/>
            <a:ext cx="3160500" cy="180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Proxima Nova"/>
              <a:buNone/>
            </a:pPr>
            <a:r>
              <a:rPr b="0" i="0" lang="en" sz="1800" u="none" cap="none" strike="noStrike">
                <a:solidFill>
                  <a:schemeClr val="dk1"/>
                </a:solidFill>
                <a:latin typeface="Arial"/>
                <a:ea typeface="Arial"/>
                <a:cs typeface="Arial"/>
                <a:sym typeface="Arial"/>
              </a:rPr>
              <a:t>Container application platform based on Docker and Kubernetes for building, distributing and running containers at scale</a:t>
            </a:r>
            <a:endParaRPr/>
          </a:p>
        </p:txBody>
      </p:sp>
      <p:pic>
        <p:nvPicPr>
          <p:cNvPr id="1323" name="Google Shape;1323;p162"/>
          <p:cNvPicPr preferRelativeResize="0"/>
          <p:nvPr/>
        </p:nvPicPr>
        <p:blipFill rotWithShape="1">
          <a:blip r:embed="rId3">
            <a:alphaModFix/>
          </a:blip>
          <a:srcRect b="0" l="0" r="0" t="0"/>
          <a:stretch/>
        </p:blipFill>
        <p:spPr>
          <a:xfrm>
            <a:off x="4466325" y="1372200"/>
            <a:ext cx="3453600" cy="887100"/>
          </a:xfrm>
          <a:prstGeom prst="rect">
            <a:avLst/>
          </a:prstGeom>
          <a:noFill/>
          <a:ln>
            <a:noFill/>
          </a:ln>
        </p:spPr>
      </p:pic>
      <p:pic>
        <p:nvPicPr>
          <p:cNvPr id="1324" name="Google Shape;1324;p162"/>
          <p:cNvPicPr preferRelativeResize="0"/>
          <p:nvPr/>
        </p:nvPicPr>
        <p:blipFill>
          <a:blip r:embed="rId4">
            <a:alphaModFix/>
          </a:blip>
          <a:stretch>
            <a:fillRect/>
          </a:stretch>
        </p:blipFill>
        <p:spPr>
          <a:xfrm>
            <a:off x="292050" y="3064425"/>
            <a:ext cx="8579800" cy="1575250"/>
          </a:xfrm>
          <a:prstGeom prst="rect">
            <a:avLst/>
          </a:prstGeom>
          <a:noFill/>
          <a:ln>
            <a:noFill/>
          </a:ln>
        </p:spPr>
      </p:pic>
      <p:sp>
        <p:nvSpPr>
          <p:cNvPr id="1325" name="Google Shape;1325;p162"/>
          <p:cNvSpPr txBox="1"/>
          <p:nvPr>
            <p:ph idx="12" type="sldNum"/>
          </p:nvPr>
        </p:nvSpPr>
        <p:spPr>
          <a:xfrm>
            <a:off x="103322" y="4733950"/>
            <a:ext cx="7872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pic>
        <p:nvPicPr>
          <p:cNvPr descr="Icon_RH_Hardware_Storage-A-Single_RGB_Flat.png" id="1330" name="Google Shape;1330;p163"/>
          <p:cNvPicPr preferRelativeResize="0"/>
          <p:nvPr/>
        </p:nvPicPr>
        <p:blipFill rotWithShape="1">
          <a:blip r:embed="rId3">
            <a:alphaModFix/>
          </a:blip>
          <a:srcRect b="0" l="0" r="0" t="0"/>
          <a:stretch/>
        </p:blipFill>
        <p:spPr>
          <a:xfrm>
            <a:off x="1489963" y="3163937"/>
            <a:ext cx="566400" cy="300000"/>
          </a:xfrm>
          <a:prstGeom prst="rect">
            <a:avLst/>
          </a:prstGeom>
          <a:noFill/>
          <a:ln>
            <a:noFill/>
          </a:ln>
        </p:spPr>
      </p:pic>
      <p:pic>
        <p:nvPicPr>
          <p:cNvPr descr="Icon_RH_People_Adult-VNeck_RGB_Flat.png" id="1331" name="Google Shape;1331;p163"/>
          <p:cNvPicPr preferRelativeResize="0"/>
          <p:nvPr/>
        </p:nvPicPr>
        <p:blipFill rotWithShape="1">
          <a:blip r:embed="rId4">
            <a:alphaModFix/>
          </a:blip>
          <a:srcRect b="0" l="0" r="0" t="0"/>
          <a:stretch/>
        </p:blipFill>
        <p:spPr>
          <a:xfrm>
            <a:off x="603150" y="2960739"/>
            <a:ext cx="373800" cy="577500"/>
          </a:xfrm>
          <a:prstGeom prst="rect">
            <a:avLst/>
          </a:prstGeom>
          <a:noFill/>
          <a:ln>
            <a:noFill/>
          </a:ln>
        </p:spPr>
      </p:pic>
      <p:cxnSp>
        <p:nvCxnSpPr>
          <p:cNvPr id="1332" name="Google Shape;1332;p163"/>
          <p:cNvCxnSpPr/>
          <p:nvPr/>
        </p:nvCxnSpPr>
        <p:spPr>
          <a:xfrm>
            <a:off x="1112375" y="3313950"/>
            <a:ext cx="281400" cy="0"/>
          </a:xfrm>
          <a:prstGeom prst="straightConnector1">
            <a:avLst/>
          </a:prstGeom>
          <a:noFill/>
          <a:ln cap="flat" cmpd="sng" w="9525">
            <a:solidFill>
              <a:schemeClr val="dk2"/>
            </a:solidFill>
            <a:prstDash val="solid"/>
            <a:round/>
            <a:headEnd len="sm" w="sm" type="none"/>
            <a:tailEnd len="lg" w="lg" type="triangle"/>
          </a:ln>
        </p:spPr>
      </p:cxnSp>
      <p:pic>
        <p:nvPicPr>
          <p:cNvPr descr="Icon_RH_Object_Gear-Group_RGB_Flat.png" id="1333" name="Google Shape;1333;p163"/>
          <p:cNvPicPr preferRelativeResize="0"/>
          <p:nvPr/>
        </p:nvPicPr>
        <p:blipFill rotWithShape="1">
          <a:blip r:embed="rId5">
            <a:alphaModFix/>
          </a:blip>
          <a:srcRect b="0" l="0" r="0" t="0"/>
          <a:stretch/>
        </p:blipFill>
        <p:spPr>
          <a:xfrm>
            <a:off x="2543081" y="3008340"/>
            <a:ext cx="566400" cy="611100"/>
          </a:xfrm>
          <a:prstGeom prst="rect">
            <a:avLst/>
          </a:prstGeom>
          <a:noFill/>
          <a:ln>
            <a:noFill/>
          </a:ln>
        </p:spPr>
      </p:pic>
      <p:pic>
        <p:nvPicPr>
          <p:cNvPr descr="Icon_RH_Software_Container-App_RGB_Flat.png" id="1334" name="Google Shape;1334;p163"/>
          <p:cNvPicPr preferRelativeResize="0"/>
          <p:nvPr/>
        </p:nvPicPr>
        <p:blipFill rotWithShape="1">
          <a:blip r:embed="rId6">
            <a:alphaModFix/>
          </a:blip>
          <a:srcRect b="0" l="0" r="0" t="0"/>
          <a:stretch/>
        </p:blipFill>
        <p:spPr>
          <a:xfrm>
            <a:off x="3580163" y="3099487"/>
            <a:ext cx="432300" cy="429000"/>
          </a:xfrm>
          <a:prstGeom prst="rect">
            <a:avLst/>
          </a:prstGeom>
          <a:noFill/>
          <a:ln>
            <a:noFill/>
          </a:ln>
        </p:spPr>
      </p:pic>
      <p:sp>
        <p:nvSpPr>
          <p:cNvPr id="1335" name="Google Shape;1335;p163"/>
          <p:cNvSpPr txBox="1"/>
          <p:nvPr/>
        </p:nvSpPr>
        <p:spPr>
          <a:xfrm>
            <a:off x="826650" y="485684"/>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Proxima Nova"/>
              <a:buNone/>
            </a:pPr>
            <a:r>
              <a:rPr lang="en" sz="2800">
                <a:solidFill>
                  <a:schemeClr val="dk1"/>
                </a:solidFill>
              </a:rPr>
              <a:t>CONTAINER ORCHESTRATION</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Font typeface="Arial"/>
              <a:buNone/>
            </a:pPr>
            <a:r>
              <a:rPr lang="en" sz="2400"/>
              <a:t>Is this enough?</a:t>
            </a:r>
            <a:endParaRPr sz="2400"/>
          </a:p>
        </p:txBody>
      </p:sp>
      <p:pic>
        <p:nvPicPr>
          <p:cNvPr descr="Icon_RH_Software_Container-App_RGB_Flat.png" id="1336" name="Google Shape;1336;p163"/>
          <p:cNvPicPr preferRelativeResize="0"/>
          <p:nvPr/>
        </p:nvPicPr>
        <p:blipFill rotWithShape="1">
          <a:blip r:embed="rId6">
            <a:alphaModFix/>
          </a:blip>
          <a:srcRect b="0" l="0" r="0" t="0"/>
          <a:stretch/>
        </p:blipFill>
        <p:spPr>
          <a:xfrm>
            <a:off x="3581697" y="2625262"/>
            <a:ext cx="432300" cy="429000"/>
          </a:xfrm>
          <a:prstGeom prst="rect">
            <a:avLst/>
          </a:prstGeom>
          <a:noFill/>
          <a:ln>
            <a:noFill/>
          </a:ln>
        </p:spPr>
      </p:pic>
      <p:pic>
        <p:nvPicPr>
          <p:cNvPr descr="Icon_RH_Software_Container-App_RGB_Flat.png" id="1337" name="Google Shape;1337;p163"/>
          <p:cNvPicPr preferRelativeResize="0"/>
          <p:nvPr/>
        </p:nvPicPr>
        <p:blipFill rotWithShape="1">
          <a:blip r:embed="rId6">
            <a:alphaModFix/>
          </a:blip>
          <a:srcRect b="0" l="0" r="0" t="0"/>
          <a:stretch/>
        </p:blipFill>
        <p:spPr>
          <a:xfrm>
            <a:off x="3581697" y="3573712"/>
            <a:ext cx="432300" cy="429000"/>
          </a:xfrm>
          <a:prstGeom prst="rect">
            <a:avLst/>
          </a:prstGeom>
          <a:noFill/>
          <a:ln>
            <a:noFill/>
          </a:ln>
        </p:spPr>
      </p:pic>
      <p:cxnSp>
        <p:nvCxnSpPr>
          <p:cNvPr id="1338" name="Google Shape;1338;p163"/>
          <p:cNvCxnSpPr/>
          <p:nvPr/>
        </p:nvCxnSpPr>
        <p:spPr>
          <a:xfrm>
            <a:off x="2159050"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339" name="Google Shape;1339;p163"/>
          <p:cNvCxnSpPr/>
          <p:nvPr/>
        </p:nvCxnSpPr>
        <p:spPr>
          <a:xfrm>
            <a:off x="3194434" y="3313950"/>
            <a:ext cx="281400" cy="0"/>
          </a:xfrm>
          <a:prstGeom prst="straightConnector1">
            <a:avLst/>
          </a:prstGeom>
          <a:noFill/>
          <a:ln cap="flat" cmpd="sng" w="9525">
            <a:solidFill>
              <a:schemeClr val="dk2"/>
            </a:solidFill>
            <a:prstDash val="solid"/>
            <a:round/>
            <a:headEnd len="sm" w="sm" type="none"/>
            <a:tailEnd len="lg" w="lg" type="triangle"/>
          </a:ln>
        </p:spPr>
      </p:cxnSp>
      <p:sp>
        <p:nvSpPr>
          <p:cNvPr id="1340" name="Google Shape;1340;p163"/>
          <p:cNvSpPr/>
          <p:nvPr/>
        </p:nvSpPr>
        <p:spPr>
          <a:xfrm>
            <a:off x="6281550" y="313545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NETWORK</a:t>
            </a:r>
            <a:endParaRPr/>
          </a:p>
        </p:txBody>
      </p:sp>
      <p:pic>
        <p:nvPicPr>
          <p:cNvPr descr="Icon_RH_Hardware_Datacenter-A_RGB_Flat.png" id="1341" name="Google Shape;1341;p163"/>
          <p:cNvPicPr preferRelativeResize="0"/>
          <p:nvPr/>
        </p:nvPicPr>
        <p:blipFill rotWithShape="1">
          <a:blip r:embed="rId7">
            <a:alphaModFix/>
          </a:blip>
          <a:srcRect b="0" l="0" r="0" t="0"/>
          <a:stretch/>
        </p:blipFill>
        <p:spPr>
          <a:xfrm>
            <a:off x="6281625" y="3428650"/>
            <a:ext cx="1543800" cy="648900"/>
          </a:xfrm>
          <a:prstGeom prst="rect">
            <a:avLst/>
          </a:prstGeom>
          <a:noFill/>
          <a:ln>
            <a:noFill/>
          </a:ln>
        </p:spPr>
      </p:pic>
      <p:grpSp>
        <p:nvGrpSpPr>
          <p:cNvPr id="1342" name="Google Shape;1342;p163"/>
          <p:cNvGrpSpPr/>
          <p:nvPr/>
        </p:nvGrpSpPr>
        <p:grpSpPr>
          <a:xfrm>
            <a:off x="6280373" y="2780196"/>
            <a:ext cx="1534050" cy="300000"/>
            <a:chOff x="6280373" y="2551596"/>
            <a:chExt cx="1534050" cy="300000"/>
          </a:xfrm>
        </p:grpSpPr>
        <p:pic>
          <p:nvPicPr>
            <p:cNvPr descr="Icon_RH_Software_Container-App_RGB_Flat.png" id="1343" name="Google Shape;1343;p163"/>
            <p:cNvPicPr preferRelativeResize="0"/>
            <p:nvPr/>
          </p:nvPicPr>
          <p:blipFill rotWithShape="1">
            <a:blip r:embed="rId6">
              <a:alphaModFix/>
            </a:blip>
            <a:srcRect b="0" l="0" r="0" t="0"/>
            <a:stretch/>
          </p:blipFill>
          <p:spPr>
            <a:xfrm>
              <a:off x="6280373" y="2551596"/>
              <a:ext cx="302400" cy="300000"/>
            </a:xfrm>
            <a:prstGeom prst="rect">
              <a:avLst/>
            </a:prstGeom>
            <a:noFill/>
            <a:ln>
              <a:noFill/>
            </a:ln>
          </p:spPr>
        </p:pic>
        <p:pic>
          <p:nvPicPr>
            <p:cNvPr descr="Icon_RH_Software_Container-App_RGB_Flat.png" id="1344" name="Google Shape;1344;p163"/>
            <p:cNvPicPr preferRelativeResize="0"/>
            <p:nvPr/>
          </p:nvPicPr>
          <p:blipFill rotWithShape="1">
            <a:blip r:embed="rId6">
              <a:alphaModFix/>
            </a:blip>
            <a:srcRect b="0" l="0" r="0" t="0"/>
            <a:stretch/>
          </p:blipFill>
          <p:spPr>
            <a:xfrm>
              <a:off x="6690923" y="2551596"/>
              <a:ext cx="302400" cy="300000"/>
            </a:xfrm>
            <a:prstGeom prst="rect">
              <a:avLst/>
            </a:prstGeom>
            <a:noFill/>
            <a:ln>
              <a:noFill/>
            </a:ln>
          </p:spPr>
        </p:pic>
        <p:pic>
          <p:nvPicPr>
            <p:cNvPr descr="Icon_RH_Software_Container-App_RGB_Flat.png" id="1345" name="Google Shape;1345;p163"/>
            <p:cNvPicPr preferRelativeResize="0"/>
            <p:nvPr/>
          </p:nvPicPr>
          <p:blipFill rotWithShape="1">
            <a:blip r:embed="rId6">
              <a:alphaModFix/>
            </a:blip>
            <a:srcRect b="0" l="0" r="0" t="0"/>
            <a:stretch/>
          </p:blipFill>
          <p:spPr>
            <a:xfrm>
              <a:off x="7101473" y="2551596"/>
              <a:ext cx="302400" cy="300000"/>
            </a:xfrm>
            <a:prstGeom prst="rect">
              <a:avLst/>
            </a:prstGeom>
            <a:noFill/>
            <a:ln>
              <a:noFill/>
            </a:ln>
          </p:spPr>
        </p:pic>
        <p:pic>
          <p:nvPicPr>
            <p:cNvPr descr="Icon_RH_Software_Container-App_RGB_Flat.png" id="1346" name="Google Shape;1346;p163"/>
            <p:cNvPicPr preferRelativeResize="0"/>
            <p:nvPr/>
          </p:nvPicPr>
          <p:blipFill rotWithShape="1">
            <a:blip r:embed="rId6">
              <a:alphaModFix/>
            </a:blip>
            <a:srcRect b="0" l="0" r="0" t="0"/>
            <a:stretch/>
          </p:blipFill>
          <p:spPr>
            <a:xfrm>
              <a:off x="7512023" y="2551596"/>
              <a:ext cx="302400" cy="300000"/>
            </a:xfrm>
            <a:prstGeom prst="rect">
              <a:avLst/>
            </a:prstGeom>
            <a:noFill/>
            <a:ln>
              <a:noFill/>
            </a:ln>
          </p:spPr>
        </p:pic>
      </p:grpSp>
      <p:pic>
        <p:nvPicPr>
          <p:cNvPr descr="flannel-horizontal-color.png" id="1347" name="Google Shape;1347;p163"/>
          <p:cNvPicPr preferRelativeResize="0"/>
          <p:nvPr/>
        </p:nvPicPr>
        <p:blipFill rotWithShape="1">
          <a:blip r:embed="rId8">
            <a:alphaModFix/>
          </a:blip>
          <a:srcRect b="0" l="0" r="0" t="0"/>
          <a:stretch/>
        </p:blipFill>
        <p:spPr>
          <a:xfrm>
            <a:off x="8159486" y="2739804"/>
            <a:ext cx="749100" cy="228300"/>
          </a:xfrm>
          <a:prstGeom prst="rect">
            <a:avLst/>
          </a:prstGeom>
          <a:noFill/>
          <a:ln>
            <a:noFill/>
          </a:ln>
        </p:spPr>
      </p:pic>
      <p:pic>
        <p:nvPicPr>
          <p:cNvPr descr="weave_colour_logo_POS_RGB_640x166-330x86.png" id="1348" name="Google Shape;1348;p163"/>
          <p:cNvPicPr preferRelativeResize="0"/>
          <p:nvPr/>
        </p:nvPicPr>
        <p:blipFill rotWithShape="1">
          <a:blip r:embed="rId9">
            <a:alphaModFix/>
          </a:blip>
          <a:srcRect b="0" l="0" r="0" t="0"/>
          <a:stretch/>
        </p:blipFill>
        <p:spPr>
          <a:xfrm>
            <a:off x="8074630" y="3007087"/>
            <a:ext cx="876300" cy="228300"/>
          </a:xfrm>
          <a:prstGeom prst="rect">
            <a:avLst/>
          </a:prstGeom>
          <a:noFill/>
          <a:ln>
            <a:noFill/>
          </a:ln>
        </p:spPr>
      </p:pic>
      <p:pic>
        <p:nvPicPr>
          <p:cNvPr descr="vswitch.png" id="1349" name="Google Shape;1349;p163"/>
          <p:cNvPicPr preferRelativeResize="0"/>
          <p:nvPr/>
        </p:nvPicPr>
        <p:blipFill rotWithShape="1">
          <a:blip r:embed="rId10">
            <a:alphaModFix/>
          </a:blip>
          <a:srcRect b="0" l="0" r="0" t="0"/>
          <a:stretch/>
        </p:blipFill>
        <p:spPr>
          <a:xfrm>
            <a:off x="8341742" y="3274368"/>
            <a:ext cx="475800" cy="309000"/>
          </a:xfrm>
          <a:prstGeom prst="rect">
            <a:avLst/>
          </a:prstGeom>
          <a:noFill/>
          <a:ln>
            <a:noFill/>
          </a:ln>
        </p:spPr>
      </p:pic>
      <p:sp>
        <p:nvSpPr>
          <p:cNvPr id="1350" name="Google Shape;1350;p163"/>
          <p:cNvSpPr txBox="1"/>
          <p:nvPr/>
        </p:nvSpPr>
        <p:spPr>
          <a:xfrm>
            <a:off x="2422050" y="4216275"/>
            <a:ext cx="4299900" cy="50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Not enough! Need networking</a:t>
            </a:r>
            <a:endParaRPr/>
          </a:p>
        </p:txBody>
      </p:sp>
      <p:cxnSp>
        <p:nvCxnSpPr>
          <p:cNvPr id="1351" name="Google Shape;1351;p163"/>
          <p:cNvCxnSpPr/>
          <p:nvPr/>
        </p:nvCxnSpPr>
        <p:spPr>
          <a:xfrm>
            <a:off x="4261434" y="3313946"/>
            <a:ext cx="281400" cy="0"/>
          </a:xfrm>
          <a:prstGeom prst="straightConnector1">
            <a:avLst/>
          </a:prstGeom>
          <a:noFill/>
          <a:ln cap="flat" cmpd="sng" w="9525">
            <a:solidFill>
              <a:schemeClr val="dk2"/>
            </a:solidFill>
            <a:prstDash val="solid"/>
            <a:round/>
            <a:headEnd len="sm" w="sm" type="none"/>
            <a:tailEnd len="lg" w="lg" type="triangle"/>
          </a:ln>
        </p:spPr>
      </p:cxnSp>
      <p:pic>
        <p:nvPicPr>
          <p:cNvPr descr="Bt_pEfqCAAAiVyz.png:large" id="1352" name="Google Shape;1352;p163"/>
          <p:cNvPicPr preferRelativeResize="0"/>
          <p:nvPr/>
        </p:nvPicPr>
        <p:blipFill rotWithShape="1">
          <a:blip r:embed="rId11">
            <a:alphaModFix/>
          </a:blip>
          <a:srcRect b="0" l="0" r="0" t="0"/>
          <a:stretch/>
        </p:blipFill>
        <p:spPr>
          <a:xfrm>
            <a:off x="4886549" y="3074162"/>
            <a:ext cx="432300" cy="419700"/>
          </a:xfrm>
          <a:prstGeom prst="rect">
            <a:avLst/>
          </a:prstGeom>
          <a:noFill/>
          <a:ln>
            <a:noFill/>
          </a:ln>
        </p:spPr>
      </p:pic>
      <p:cxnSp>
        <p:nvCxnSpPr>
          <p:cNvPr id="1353" name="Google Shape;1353;p163"/>
          <p:cNvCxnSpPr/>
          <p:nvPr/>
        </p:nvCxnSpPr>
        <p:spPr>
          <a:xfrm>
            <a:off x="5559959" y="3313950"/>
            <a:ext cx="281400" cy="0"/>
          </a:xfrm>
          <a:prstGeom prst="straightConnector1">
            <a:avLst/>
          </a:prstGeom>
          <a:noFill/>
          <a:ln cap="flat" cmpd="sng" w="9525">
            <a:solidFill>
              <a:schemeClr val="dk2"/>
            </a:solidFill>
            <a:prstDash val="solid"/>
            <a:round/>
            <a:headEnd len="sm" w="sm" type="none"/>
            <a:tailEnd len="lg" w="lg" type="triangle"/>
          </a:ln>
        </p:spPr>
      </p:cxnSp>
      <p:sp>
        <p:nvSpPr>
          <p:cNvPr id="1354" name="Google Shape;1354;p163"/>
          <p:cNvSpPr txBox="1"/>
          <p:nvPr>
            <p:ph idx="12" type="sldNum"/>
          </p:nvPr>
        </p:nvSpPr>
        <p:spPr>
          <a:xfrm>
            <a:off x="103324" y="4733950"/>
            <a:ext cx="4323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pic>
        <p:nvPicPr>
          <p:cNvPr descr="Icon_RH_Hardware_Storage-A-Single_RGB_Flat.png" id="1359" name="Google Shape;1359;p164"/>
          <p:cNvPicPr preferRelativeResize="0"/>
          <p:nvPr/>
        </p:nvPicPr>
        <p:blipFill rotWithShape="1">
          <a:blip r:embed="rId3">
            <a:alphaModFix/>
          </a:blip>
          <a:srcRect b="0" l="0" r="0" t="0"/>
          <a:stretch/>
        </p:blipFill>
        <p:spPr>
          <a:xfrm>
            <a:off x="1489963" y="3163937"/>
            <a:ext cx="566400" cy="300000"/>
          </a:xfrm>
          <a:prstGeom prst="rect">
            <a:avLst/>
          </a:prstGeom>
          <a:noFill/>
          <a:ln>
            <a:noFill/>
          </a:ln>
        </p:spPr>
      </p:pic>
      <p:pic>
        <p:nvPicPr>
          <p:cNvPr descr="Icon_RH_People_Adult-VNeck_RGB_Flat.png" id="1360" name="Google Shape;1360;p164"/>
          <p:cNvPicPr preferRelativeResize="0"/>
          <p:nvPr/>
        </p:nvPicPr>
        <p:blipFill rotWithShape="1">
          <a:blip r:embed="rId4">
            <a:alphaModFix/>
          </a:blip>
          <a:srcRect b="0" l="0" r="0" t="0"/>
          <a:stretch/>
        </p:blipFill>
        <p:spPr>
          <a:xfrm>
            <a:off x="603150" y="2960739"/>
            <a:ext cx="373800" cy="577500"/>
          </a:xfrm>
          <a:prstGeom prst="rect">
            <a:avLst/>
          </a:prstGeom>
          <a:noFill/>
          <a:ln>
            <a:noFill/>
          </a:ln>
        </p:spPr>
      </p:pic>
      <p:cxnSp>
        <p:nvCxnSpPr>
          <p:cNvPr id="1361" name="Google Shape;1361;p164"/>
          <p:cNvCxnSpPr/>
          <p:nvPr/>
        </p:nvCxnSpPr>
        <p:spPr>
          <a:xfrm>
            <a:off x="1112375" y="3313950"/>
            <a:ext cx="281400" cy="0"/>
          </a:xfrm>
          <a:prstGeom prst="straightConnector1">
            <a:avLst/>
          </a:prstGeom>
          <a:noFill/>
          <a:ln cap="flat" cmpd="sng" w="9525">
            <a:solidFill>
              <a:schemeClr val="dk2"/>
            </a:solidFill>
            <a:prstDash val="solid"/>
            <a:round/>
            <a:headEnd len="sm" w="sm" type="none"/>
            <a:tailEnd len="lg" w="lg" type="triangle"/>
          </a:ln>
        </p:spPr>
      </p:cxnSp>
      <p:pic>
        <p:nvPicPr>
          <p:cNvPr descr="Icon_RH_Object_Gear-Group_RGB_Flat.png" id="1362" name="Google Shape;1362;p164"/>
          <p:cNvPicPr preferRelativeResize="0"/>
          <p:nvPr/>
        </p:nvPicPr>
        <p:blipFill rotWithShape="1">
          <a:blip r:embed="rId5">
            <a:alphaModFix/>
          </a:blip>
          <a:srcRect b="0" l="0" r="0" t="0"/>
          <a:stretch/>
        </p:blipFill>
        <p:spPr>
          <a:xfrm>
            <a:off x="2543081" y="3008340"/>
            <a:ext cx="566400" cy="611100"/>
          </a:xfrm>
          <a:prstGeom prst="rect">
            <a:avLst/>
          </a:prstGeom>
          <a:noFill/>
          <a:ln>
            <a:noFill/>
          </a:ln>
        </p:spPr>
      </p:pic>
      <p:pic>
        <p:nvPicPr>
          <p:cNvPr descr="Icon_RH_Software_Container-App_RGB_Flat.png" id="1363" name="Google Shape;1363;p164"/>
          <p:cNvPicPr preferRelativeResize="0"/>
          <p:nvPr/>
        </p:nvPicPr>
        <p:blipFill rotWithShape="1">
          <a:blip r:embed="rId6">
            <a:alphaModFix/>
          </a:blip>
          <a:srcRect b="0" l="0" r="0" t="0"/>
          <a:stretch/>
        </p:blipFill>
        <p:spPr>
          <a:xfrm>
            <a:off x="3580163" y="3099487"/>
            <a:ext cx="432300" cy="429000"/>
          </a:xfrm>
          <a:prstGeom prst="rect">
            <a:avLst/>
          </a:prstGeom>
          <a:noFill/>
          <a:ln>
            <a:noFill/>
          </a:ln>
        </p:spPr>
      </p:pic>
      <p:pic>
        <p:nvPicPr>
          <p:cNvPr descr="Icon_RH_Software_Container-App_RGB_Flat.png" id="1364" name="Google Shape;1364;p164"/>
          <p:cNvPicPr preferRelativeResize="0"/>
          <p:nvPr/>
        </p:nvPicPr>
        <p:blipFill rotWithShape="1">
          <a:blip r:embed="rId6">
            <a:alphaModFix/>
          </a:blip>
          <a:srcRect b="0" l="0" r="0" t="0"/>
          <a:stretch/>
        </p:blipFill>
        <p:spPr>
          <a:xfrm>
            <a:off x="3581697" y="2625262"/>
            <a:ext cx="432300" cy="429000"/>
          </a:xfrm>
          <a:prstGeom prst="rect">
            <a:avLst/>
          </a:prstGeom>
          <a:noFill/>
          <a:ln>
            <a:noFill/>
          </a:ln>
        </p:spPr>
      </p:pic>
      <p:pic>
        <p:nvPicPr>
          <p:cNvPr descr="Icon_RH_Software_Container-App_RGB_Flat.png" id="1365" name="Google Shape;1365;p164"/>
          <p:cNvPicPr preferRelativeResize="0"/>
          <p:nvPr/>
        </p:nvPicPr>
        <p:blipFill rotWithShape="1">
          <a:blip r:embed="rId6">
            <a:alphaModFix/>
          </a:blip>
          <a:srcRect b="0" l="0" r="0" t="0"/>
          <a:stretch/>
        </p:blipFill>
        <p:spPr>
          <a:xfrm>
            <a:off x="3581697" y="3573712"/>
            <a:ext cx="432300" cy="429000"/>
          </a:xfrm>
          <a:prstGeom prst="rect">
            <a:avLst/>
          </a:prstGeom>
          <a:noFill/>
          <a:ln>
            <a:noFill/>
          </a:ln>
        </p:spPr>
      </p:pic>
      <p:cxnSp>
        <p:nvCxnSpPr>
          <p:cNvPr id="1366" name="Google Shape;1366;p164"/>
          <p:cNvCxnSpPr/>
          <p:nvPr/>
        </p:nvCxnSpPr>
        <p:spPr>
          <a:xfrm>
            <a:off x="2159050"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367" name="Google Shape;1367;p164"/>
          <p:cNvCxnSpPr/>
          <p:nvPr/>
        </p:nvCxnSpPr>
        <p:spPr>
          <a:xfrm>
            <a:off x="3194434"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368" name="Google Shape;1368;p164"/>
          <p:cNvCxnSpPr/>
          <p:nvPr/>
        </p:nvCxnSpPr>
        <p:spPr>
          <a:xfrm>
            <a:off x="4265734" y="3588800"/>
            <a:ext cx="281400" cy="0"/>
          </a:xfrm>
          <a:prstGeom prst="straightConnector1">
            <a:avLst/>
          </a:prstGeom>
          <a:noFill/>
          <a:ln cap="flat" cmpd="sng" w="9525">
            <a:solidFill>
              <a:schemeClr val="dk2"/>
            </a:solidFill>
            <a:prstDash val="solid"/>
            <a:round/>
            <a:headEnd len="sm" w="sm" type="none"/>
            <a:tailEnd len="lg" w="lg" type="triangle"/>
          </a:ln>
        </p:spPr>
      </p:cxnSp>
      <p:pic>
        <p:nvPicPr>
          <p:cNvPr descr="Bt_pEfqCAAAiVyz.png:large" id="1369" name="Google Shape;1369;p164"/>
          <p:cNvPicPr preferRelativeResize="0"/>
          <p:nvPr/>
        </p:nvPicPr>
        <p:blipFill rotWithShape="1">
          <a:blip r:embed="rId7">
            <a:alphaModFix/>
          </a:blip>
          <a:srcRect b="0" l="0" r="0" t="0"/>
          <a:stretch/>
        </p:blipFill>
        <p:spPr>
          <a:xfrm>
            <a:off x="4952262" y="3417025"/>
            <a:ext cx="432300" cy="419700"/>
          </a:xfrm>
          <a:prstGeom prst="rect">
            <a:avLst/>
          </a:prstGeom>
          <a:noFill/>
          <a:ln>
            <a:noFill/>
          </a:ln>
        </p:spPr>
      </p:pic>
      <p:cxnSp>
        <p:nvCxnSpPr>
          <p:cNvPr id="1370" name="Google Shape;1370;p164"/>
          <p:cNvCxnSpPr/>
          <p:nvPr/>
        </p:nvCxnSpPr>
        <p:spPr>
          <a:xfrm>
            <a:off x="5789734" y="3588800"/>
            <a:ext cx="281400" cy="0"/>
          </a:xfrm>
          <a:prstGeom prst="straightConnector1">
            <a:avLst/>
          </a:prstGeom>
          <a:noFill/>
          <a:ln cap="flat" cmpd="sng" w="9525">
            <a:solidFill>
              <a:schemeClr val="dk2"/>
            </a:solidFill>
            <a:prstDash val="solid"/>
            <a:round/>
            <a:headEnd len="sm" w="sm" type="none"/>
            <a:tailEnd len="lg" w="lg" type="triangle"/>
          </a:ln>
        </p:spPr>
      </p:cxnSp>
      <p:sp>
        <p:nvSpPr>
          <p:cNvPr id="1371" name="Google Shape;1371;p164"/>
          <p:cNvSpPr/>
          <p:nvPr/>
        </p:nvSpPr>
        <p:spPr>
          <a:xfrm>
            <a:off x="4781000" y="2715012"/>
            <a:ext cx="774850" cy="529624"/>
          </a:xfrm>
          <a:prstGeom prst="flowChartMagneticDisk">
            <a:avLst/>
          </a:prstGeom>
          <a:solidFill>
            <a:srgbClr val="00415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IMAGE</a:t>
            </a:r>
            <a:br>
              <a:rPr b="0" i="0" lang="en" sz="800" u="none" cap="none" strike="noStrike">
                <a:solidFill>
                  <a:srgbClr val="FFFFFF"/>
                </a:solidFill>
                <a:latin typeface="Proxima Nova"/>
                <a:ea typeface="Proxima Nova"/>
                <a:cs typeface="Proxima Nova"/>
                <a:sym typeface="Proxima Nova"/>
              </a:rPr>
            </a:br>
            <a:r>
              <a:rPr b="0" i="0" lang="en" sz="800" u="none" cap="none" strike="noStrike">
                <a:solidFill>
                  <a:srgbClr val="FFFFFF"/>
                </a:solidFill>
                <a:latin typeface="Proxima Nova"/>
                <a:ea typeface="Proxima Nova"/>
                <a:cs typeface="Proxima Nova"/>
                <a:sym typeface="Proxima Nova"/>
              </a:rPr>
              <a:t>REGISTRY</a:t>
            </a:r>
            <a:endParaRPr/>
          </a:p>
        </p:txBody>
      </p:sp>
      <p:cxnSp>
        <p:nvCxnSpPr>
          <p:cNvPr id="1372" name="Google Shape;1372;p164"/>
          <p:cNvCxnSpPr/>
          <p:nvPr/>
        </p:nvCxnSpPr>
        <p:spPr>
          <a:xfrm>
            <a:off x="4265734" y="2992125"/>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373" name="Google Shape;1373;p164"/>
          <p:cNvCxnSpPr/>
          <p:nvPr/>
        </p:nvCxnSpPr>
        <p:spPr>
          <a:xfrm>
            <a:off x="5789734" y="2979200"/>
            <a:ext cx="281400" cy="0"/>
          </a:xfrm>
          <a:prstGeom prst="straightConnector1">
            <a:avLst/>
          </a:prstGeom>
          <a:noFill/>
          <a:ln cap="flat" cmpd="sng" w="9525">
            <a:solidFill>
              <a:schemeClr val="dk2"/>
            </a:solidFill>
            <a:prstDash val="solid"/>
            <a:round/>
            <a:headEnd len="sm" w="sm" type="none"/>
            <a:tailEnd len="lg" w="lg" type="triangle"/>
          </a:ln>
        </p:spPr>
      </p:cxnSp>
      <p:sp>
        <p:nvSpPr>
          <p:cNvPr id="1374" name="Google Shape;1374;p164"/>
          <p:cNvSpPr/>
          <p:nvPr/>
        </p:nvSpPr>
        <p:spPr>
          <a:xfrm>
            <a:off x="6281550" y="313545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NETWORK</a:t>
            </a:r>
            <a:endParaRPr/>
          </a:p>
        </p:txBody>
      </p:sp>
      <p:pic>
        <p:nvPicPr>
          <p:cNvPr descr="Icon_RH_Hardware_Datacenter-A_RGB_Flat.png" id="1375" name="Google Shape;1375;p164"/>
          <p:cNvPicPr preferRelativeResize="0"/>
          <p:nvPr/>
        </p:nvPicPr>
        <p:blipFill rotWithShape="1">
          <a:blip r:embed="rId8">
            <a:alphaModFix/>
          </a:blip>
          <a:srcRect b="0" l="0" r="0" t="0"/>
          <a:stretch/>
        </p:blipFill>
        <p:spPr>
          <a:xfrm>
            <a:off x="6281625" y="3428650"/>
            <a:ext cx="1543800" cy="648900"/>
          </a:xfrm>
          <a:prstGeom prst="rect">
            <a:avLst/>
          </a:prstGeom>
          <a:noFill/>
          <a:ln>
            <a:noFill/>
          </a:ln>
        </p:spPr>
      </p:pic>
      <p:grpSp>
        <p:nvGrpSpPr>
          <p:cNvPr id="1376" name="Google Shape;1376;p164"/>
          <p:cNvGrpSpPr/>
          <p:nvPr/>
        </p:nvGrpSpPr>
        <p:grpSpPr>
          <a:xfrm>
            <a:off x="6280373" y="2780196"/>
            <a:ext cx="1534050" cy="300000"/>
            <a:chOff x="6280373" y="2551596"/>
            <a:chExt cx="1534050" cy="300000"/>
          </a:xfrm>
        </p:grpSpPr>
        <p:pic>
          <p:nvPicPr>
            <p:cNvPr descr="Icon_RH_Software_Container-App_RGB_Flat.png" id="1377" name="Google Shape;1377;p164"/>
            <p:cNvPicPr preferRelativeResize="0"/>
            <p:nvPr/>
          </p:nvPicPr>
          <p:blipFill rotWithShape="1">
            <a:blip r:embed="rId6">
              <a:alphaModFix/>
            </a:blip>
            <a:srcRect b="0" l="0" r="0" t="0"/>
            <a:stretch/>
          </p:blipFill>
          <p:spPr>
            <a:xfrm>
              <a:off x="6280373" y="2551596"/>
              <a:ext cx="302400" cy="300000"/>
            </a:xfrm>
            <a:prstGeom prst="rect">
              <a:avLst/>
            </a:prstGeom>
            <a:noFill/>
            <a:ln>
              <a:noFill/>
            </a:ln>
          </p:spPr>
        </p:pic>
        <p:pic>
          <p:nvPicPr>
            <p:cNvPr descr="Icon_RH_Software_Container-App_RGB_Flat.png" id="1378" name="Google Shape;1378;p164"/>
            <p:cNvPicPr preferRelativeResize="0"/>
            <p:nvPr/>
          </p:nvPicPr>
          <p:blipFill rotWithShape="1">
            <a:blip r:embed="rId6">
              <a:alphaModFix/>
            </a:blip>
            <a:srcRect b="0" l="0" r="0" t="0"/>
            <a:stretch/>
          </p:blipFill>
          <p:spPr>
            <a:xfrm>
              <a:off x="6690923" y="2551596"/>
              <a:ext cx="302400" cy="300000"/>
            </a:xfrm>
            <a:prstGeom prst="rect">
              <a:avLst/>
            </a:prstGeom>
            <a:noFill/>
            <a:ln>
              <a:noFill/>
            </a:ln>
          </p:spPr>
        </p:pic>
        <p:pic>
          <p:nvPicPr>
            <p:cNvPr descr="Icon_RH_Software_Container-App_RGB_Flat.png" id="1379" name="Google Shape;1379;p164"/>
            <p:cNvPicPr preferRelativeResize="0"/>
            <p:nvPr/>
          </p:nvPicPr>
          <p:blipFill rotWithShape="1">
            <a:blip r:embed="rId6">
              <a:alphaModFix/>
            </a:blip>
            <a:srcRect b="0" l="0" r="0" t="0"/>
            <a:stretch/>
          </p:blipFill>
          <p:spPr>
            <a:xfrm>
              <a:off x="7101473" y="2551596"/>
              <a:ext cx="302400" cy="300000"/>
            </a:xfrm>
            <a:prstGeom prst="rect">
              <a:avLst/>
            </a:prstGeom>
            <a:noFill/>
            <a:ln>
              <a:noFill/>
            </a:ln>
          </p:spPr>
        </p:pic>
        <p:pic>
          <p:nvPicPr>
            <p:cNvPr descr="Icon_RH_Software_Container-App_RGB_Flat.png" id="1380" name="Google Shape;1380;p164"/>
            <p:cNvPicPr preferRelativeResize="0"/>
            <p:nvPr/>
          </p:nvPicPr>
          <p:blipFill rotWithShape="1">
            <a:blip r:embed="rId6">
              <a:alphaModFix/>
            </a:blip>
            <a:srcRect b="0" l="0" r="0" t="0"/>
            <a:stretch/>
          </p:blipFill>
          <p:spPr>
            <a:xfrm>
              <a:off x="7512023" y="2551596"/>
              <a:ext cx="302400" cy="300000"/>
            </a:xfrm>
            <a:prstGeom prst="rect">
              <a:avLst/>
            </a:prstGeom>
            <a:noFill/>
            <a:ln>
              <a:noFill/>
            </a:ln>
          </p:spPr>
        </p:pic>
      </p:grpSp>
      <p:sp>
        <p:nvSpPr>
          <p:cNvPr id="1381" name="Google Shape;1381;p164"/>
          <p:cNvSpPr txBox="1"/>
          <p:nvPr/>
        </p:nvSpPr>
        <p:spPr>
          <a:xfrm>
            <a:off x="2422050" y="4216275"/>
            <a:ext cx="4299900" cy="50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Not enough! Need an image registry</a:t>
            </a:r>
            <a:endParaRPr/>
          </a:p>
        </p:txBody>
      </p:sp>
      <p:pic>
        <p:nvPicPr>
          <p:cNvPr descr="Atomic Registry.png" id="1382" name="Google Shape;1382;p164"/>
          <p:cNvPicPr preferRelativeResize="0"/>
          <p:nvPr/>
        </p:nvPicPr>
        <p:blipFill rotWithShape="1">
          <a:blip r:embed="rId9">
            <a:alphaModFix/>
          </a:blip>
          <a:srcRect b="0" l="0" r="0" t="0"/>
          <a:stretch/>
        </p:blipFill>
        <p:spPr>
          <a:xfrm>
            <a:off x="4533260" y="1920964"/>
            <a:ext cx="551700" cy="443400"/>
          </a:xfrm>
          <a:prstGeom prst="rect">
            <a:avLst/>
          </a:prstGeom>
          <a:noFill/>
          <a:ln>
            <a:noFill/>
          </a:ln>
        </p:spPr>
      </p:pic>
      <p:pic>
        <p:nvPicPr>
          <p:cNvPr descr="quay_preview.png" id="1383" name="Google Shape;1383;p164"/>
          <p:cNvPicPr preferRelativeResize="0"/>
          <p:nvPr/>
        </p:nvPicPr>
        <p:blipFill rotWithShape="1">
          <a:blip r:embed="rId10">
            <a:alphaModFix/>
          </a:blip>
          <a:srcRect b="29233" l="0" r="0" t="0"/>
          <a:stretch/>
        </p:blipFill>
        <p:spPr>
          <a:xfrm>
            <a:off x="5084850" y="2090462"/>
            <a:ext cx="774900" cy="270900"/>
          </a:xfrm>
          <a:prstGeom prst="rect">
            <a:avLst/>
          </a:prstGeom>
          <a:noFill/>
          <a:ln>
            <a:noFill/>
          </a:ln>
        </p:spPr>
      </p:pic>
      <p:pic>
        <p:nvPicPr>
          <p:cNvPr descr="registry2.png" id="1384" name="Google Shape;1384;p164"/>
          <p:cNvPicPr preferRelativeResize="0"/>
          <p:nvPr/>
        </p:nvPicPr>
        <p:blipFill rotWithShape="1">
          <a:blip r:embed="rId11">
            <a:alphaModFix/>
          </a:blip>
          <a:srcRect b="0" l="0" r="0" t="0"/>
          <a:stretch/>
        </p:blipFill>
        <p:spPr>
          <a:xfrm>
            <a:off x="5084850" y="1636212"/>
            <a:ext cx="373500" cy="366900"/>
          </a:xfrm>
          <a:prstGeom prst="rect">
            <a:avLst/>
          </a:prstGeom>
          <a:noFill/>
          <a:ln>
            <a:noFill/>
          </a:ln>
        </p:spPr>
      </p:pic>
      <p:sp>
        <p:nvSpPr>
          <p:cNvPr id="1385" name="Google Shape;1385;p164"/>
          <p:cNvSpPr txBox="1"/>
          <p:nvPr/>
        </p:nvSpPr>
        <p:spPr>
          <a:xfrm>
            <a:off x="826650" y="485684"/>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Proxima Nova"/>
              <a:buNone/>
            </a:pPr>
            <a:r>
              <a:rPr lang="en" sz="2800">
                <a:solidFill>
                  <a:schemeClr val="dk1"/>
                </a:solidFill>
              </a:rPr>
              <a:t>CONTAINER ORCHESTRATION</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Font typeface="Arial"/>
              <a:buNone/>
            </a:pPr>
            <a:r>
              <a:rPr lang="en" sz="2400"/>
              <a:t>Is this enough?</a:t>
            </a:r>
            <a:endParaRPr sz="2400"/>
          </a:p>
        </p:txBody>
      </p:sp>
      <p:sp>
        <p:nvSpPr>
          <p:cNvPr id="1386" name="Google Shape;1386;p164"/>
          <p:cNvSpPr txBox="1"/>
          <p:nvPr>
            <p:ph idx="12" type="sldNum"/>
          </p:nvPr>
        </p:nvSpPr>
        <p:spPr>
          <a:xfrm>
            <a:off x="103324" y="4733950"/>
            <a:ext cx="4323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pic>
        <p:nvPicPr>
          <p:cNvPr descr="Icon_RH_Hardware_Storage-A-Single_RGB_Flat.png" id="1391" name="Google Shape;1391;p165"/>
          <p:cNvPicPr preferRelativeResize="0"/>
          <p:nvPr/>
        </p:nvPicPr>
        <p:blipFill rotWithShape="1">
          <a:blip r:embed="rId3">
            <a:alphaModFix/>
          </a:blip>
          <a:srcRect b="0" l="0" r="0" t="0"/>
          <a:stretch/>
        </p:blipFill>
        <p:spPr>
          <a:xfrm>
            <a:off x="1489963" y="3163937"/>
            <a:ext cx="566400" cy="300000"/>
          </a:xfrm>
          <a:prstGeom prst="rect">
            <a:avLst/>
          </a:prstGeom>
          <a:noFill/>
          <a:ln>
            <a:noFill/>
          </a:ln>
        </p:spPr>
      </p:pic>
      <p:pic>
        <p:nvPicPr>
          <p:cNvPr descr="Icon_RH_People_Adult-VNeck_RGB_Flat.png" id="1392" name="Google Shape;1392;p165"/>
          <p:cNvPicPr preferRelativeResize="0"/>
          <p:nvPr/>
        </p:nvPicPr>
        <p:blipFill rotWithShape="1">
          <a:blip r:embed="rId4">
            <a:alphaModFix/>
          </a:blip>
          <a:srcRect b="0" l="0" r="0" t="0"/>
          <a:stretch/>
        </p:blipFill>
        <p:spPr>
          <a:xfrm>
            <a:off x="603150" y="2960739"/>
            <a:ext cx="373800" cy="577500"/>
          </a:xfrm>
          <a:prstGeom prst="rect">
            <a:avLst/>
          </a:prstGeom>
          <a:noFill/>
          <a:ln>
            <a:noFill/>
          </a:ln>
        </p:spPr>
      </p:pic>
      <p:cxnSp>
        <p:nvCxnSpPr>
          <p:cNvPr id="1393" name="Google Shape;1393;p165"/>
          <p:cNvCxnSpPr/>
          <p:nvPr/>
        </p:nvCxnSpPr>
        <p:spPr>
          <a:xfrm>
            <a:off x="1112375" y="3313950"/>
            <a:ext cx="281400" cy="0"/>
          </a:xfrm>
          <a:prstGeom prst="straightConnector1">
            <a:avLst/>
          </a:prstGeom>
          <a:noFill/>
          <a:ln cap="flat" cmpd="sng" w="9525">
            <a:solidFill>
              <a:schemeClr val="dk2"/>
            </a:solidFill>
            <a:prstDash val="solid"/>
            <a:round/>
            <a:headEnd len="sm" w="sm" type="none"/>
            <a:tailEnd len="lg" w="lg" type="triangle"/>
          </a:ln>
        </p:spPr>
      </p:cxnSp>
      <p:pic>
        <p:nvPicPr>
          <p:cNvPr descr="Icon_RH_Object_Gear-Group_RGB_Flat.png" id="1394" name="Google Shape;1394;p165"/>
          <p:cNvPicPr preferRelativeResize="0"/>
          <p:nvPr/>
        </p:nvPicPr>
        <p:blipFill rotWithShape="1">
          <a:blip r:embed="rId5">
            <a:alphaModFix/>
          </a:blip>
          <a:srcRect b="0" l="0" r="0" t="0"/>
          <a:stretch/>
        </p:blipFill>
        <p:spPr>
          <a:xfrm>
            <a:off x="2543081" y="3008340"/>
            <a:ext cx="566400" cy="611100"/>
          </a:xfrm>
          <a:prstGeom prst="rect">
            <a:avLst/>
          </a:prstGeom>
          <a:noFill/>
          <a:ln>
            <a:noFill/>
          </a:ln>
        </p:spPr>
      </p:pic>
      <p:pic>
        <p:nvPicPr>
          <p:cNvPr descr="Icon_RH_Software_Container-App_RGB_Flat.png" id="1395" name="Google Shape;1395;p165"/>
          <p:cNvPicPr preferRelativeResize="0"/>
          <p:nvPr/>
        </p:nvPicPr>
        <p:blipFill rotWithShape="1">
          <a:blip r:embed="rId6">
            <a:alphaModFix/>
          </a:blip>
          <a:srcRect b="0" l="0" r="0" t="0"/>
          <a:stretch/>
        </p:blipFill>
        <p:spPr>
          <a:xfrm>
            <a:off x="3580163" y="3099487"/>
            <a:ext cx="432300" cy="429000"/>
          </a:xfrm>
          <a:prstGeom prst="rect">
            <a:avLst/>
          </a:prstGeom>
          <a:noFill/>
          <a:ln>
            <a:noFill/>
          </a:ln>
        </p:spPr>
      </p:pic>
      <p:pic>
        <p:nvPicPr>
          <p:cNvPr descr="Icon_RH_Software_Container-App_RGB_Flat.png" id="1396" name="Google Shape;1396;p165"/>
          <p:cNvPicPr preferRelativeResize="0"/>
          <p:nvPr/>
        </p:nvPicPr>
        <p:blipFill rotWithShape="1">
          <a:blip r:embed="rId6">
            <a:alphaModFix/>
          </a:blip>
          <a:srcRect b="0" l="0" r="0" t="0"/>
          <a:stretch/>
        </p:blipFill>
        <p:spPr>
          <a:xfrm>
            <a:off x="3581697" y="2625262"/>
            <a:ext cx="432300" cy="429000"/>
          </a:xfrm>
          <a:prstGeom prst="rect">
            <a:avLst/>
          </a:prstGeom>
          <a:noFill/>
          <a:ln>
            <a:noFill/>
          </a:ln>
        </p:spPr>
      </p:pic>
      <p:pic>
        <p:nvPicPr>
          <p:cNvPr descr="Icon_RH_Software_Container-App_RGB_Flat.png" id="1397" name="Google Shape;1397;p165"/>
          <p:cNvPicPr preferRelativeResize="0"/>
          <p:nvPr/>
        </p:nvPicPr>
        <p:blipFill rotWithShape="1">
          <a:blip r:embed="rId6">
            <a:alphaModFix/>
          </a:blip>
          <a:srcRect b="0" l="0" r="0" t="0"/>
          <a:stretch/>
        </p:blipFill>
        <p:spPr>
          <a:xfrm>
            <a:off x="3581697" y="3573712"/>
            <a:ext cx="432300" cy="429000"/>
          </a:xfrm>
          <a:prstGeom prst="rect">
            <a:avLst/>
          </a:prstGeom>
          <a:noFill/>
          <a:ln>
            <a:noFill/>
          </a:ln>
        </p:spPr>
      </p:pic>
      <p:cxnSp>
        <p:nvCxnSpPr>
          <p:cNvPr id="1398" name="Google Shape;1398;p165"/>
          <p:cNvCxnSpPr/>
          <p:nvPr/>
        </p:nvCxnSpPr>
        <p:spPr>
          <a:xfrm>
            <a:off x="2159050"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399" name="Google Shape;1399;p165"/>
          <p:cNvCxnSpPr/>
          <p:nvPr/>
        </p:nvCxnSpPr>
        <p:spPr>
          <a:xfrm>
            <a:off x="3194434"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00" name="Google Shape;1400;p165"/>
          <p:cNvCxnSpPr/>
          <p:nvPr/>
        </p:nvCxnSpPr>
        <p:spPr>
          <a:xfrm>
            <a:off x="4265734" y="3588800"/>
            <a:ext cx="281400" cy="0"/>
          </a:xfrm>
          <a:prstGeom prst="straightConnector1">
            <a:avLst/>
          </a:prstGeom>
          <a:noFill/>
          <a:ln cap="flat" cmpd="sng" w="9525">
            <a:solidFill>
              <a:schemeClr val="dk2"/>
            </a:solidFill>
            <a:prstDash val="solid"/>
            <a:round/>
            <a:headEnd len="sm" w="sm" type="none"/>
            <a:tailEnd len="lg" w="lg" type="triangle"/>
          </a:ln>
        </p:spPr>
      </p:cxnSp>
      <p:pic>
        <p:nvPicPr>
          <p:cNvPr descr="Bt_pEfqCAAAiVyz.png:large" id="1401" name="Google Shape;1401;p165"/>
          <p:cNvPicPr preferRelativeResize="0"/>
          <p:nvPr/>
        </p:nvPicPr>
        <p:blipFill rotWithShape="1">
          <a:blip r:embed="rId7">
            <a:alphaModFix/>
          </a:blip>
          <a:srcRect b="0" l="0" r="0" t="0"/>
          <a:stretch/>
        </p:blipFill>
        <p:spPr>
          <a:xfrm>
            <a:off x="4952262" y="3417025"/>
            <a:ext cx="432300" cy="419700"/>
          </a:xfrm>
          <a:prstGeom prst="rect">
            <a:avLst/>
          </a:prstGeom>
          <a:noFill/>
          <a:ln>
            <a:noFill/>
          </a:ln>
        </p:spPr>
      </p:pic>
      <p:cxnSp>
        <p:nvCxnSpPr>
          <p:cNvPr id="1402" name="Google Shape;1402;p165"/>
          <p:cNvCxnSpPr/>
          <p:nvPr/>
        </p:nvCxnSpPr>
        <p:spPr>
          <a:xfrm>
            <a:off x="5789734" y="3588800"/>
            <a:ext cx="281400" cy="0"/>
          </a:xfrm>
          <a:prstGeom prst="straightConnector1">
            <a:avLst/>
          </a:prstGeom>
          <a:noFill/>
          <a:ln cap="flat" cmpd="sng" w="9525">
            <a:solidFill>
              <a:schemeClr val="dk2"/>
            </a:solidFill>
            <a:prstDash val="solid"/>
            <a:round/>
            <a:headEnd len="sm" w="sm" type="none"/>
            <a:tailEnd len="lg" w="lg" type="triangle"/>
          </a:ln>
        </p:spPr>
      </p:cxnSp>
      <p:sp>
        <p:nvSpPr>
          <p:cNvPr id="1403" name="Google Shape;1403;p165"/>
          <p:cNvSpPr/>
          <p:nvPr/>
        </p:nvSpPr>
        <p:spPr>
          <a:xfrm>
            <a:off x="4781000" y="2715012"/>
            <a:ext cx="774850" cy="529624"/>
          </a:xfrm>
          <a:prstGeom prst="flowChartMagneticDisk">
            <a:avLst/>
          </a:prstGeom>
          <a:solidFill>
            <a:srgbClr val="00415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IMAGE</a:t>
            </a:r>
            <a:br>
              <a:rPr b="0" i="0" lang="en" sz="800" u="none" cap="none" strike="noStrike">
                <a:solidFill>
                  <a:srgbClr val="FFFFFF"/>
                </a:solidFill>
                <a:latin typeface="Proxima Nova"/>
                <a:ea typeface="Proxima Nova"/>
                <a:cs typeface="Proxima Nova"/>
                <a:sym typeface="Proxima Nova"/>
              </a:rPr>
            </a:br>
            <a:r>
              <a:rPr b="0" i="0" lang="en" sz="800" u="none" cap="none" strike="noStrike">
                <a:solidFill>
                  <a:srgbClr val="FFFFFF"/>
                </a:solidFill>
                <a:latin typeface="Proxima Nova"/>
                <a:ea typeface="Proxima Nova"/>
                <a:cs typeface="Proxima Nova"/>
                <a:sym typeface="Proxima Nova"/>
              </a:rPr>
              <a:t>REGISTRY</a:t>
            </a:r>
            <a:endParaRPr/>
          </a:p>
        </p:txBody>
      </p:sp>
      <p:cxnSp>
        <p:nvCxnSpPr>
          <p:cNvPr id="1404" name="Google Shape;1404;p165"/>
          <p:cNvCxnSpPr/>
          <p:nvPr/>
        </p:nvCxnSpPr>
        <p:spPr>
          <a:xfrm>
            <a:off x="4265734" y="2992125"/>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05" name="Google Shape;1405;p165"/>
          <p:cNvCxnSpPr/>
          <p:nvPr/>
        </p:nvCxnSpPr>
        <p:spPr>
          <a:xfrm>
            <a:off x="5789734" y="2979200"/>
            <a:ext cx="281400" cy="0"/>
          </a:xfrm>
          <a:prstGeom prst="straightConnector1">
            <a:avLst/>
          </a:prstGeom>
          <a:noFill/>
          <a:ln cap="flat" cmpd="sng" w="9525">
            <a:solidFill>
              <a:schemeClr val="dk2"/>
            </a:solidFill>
            <a:prstDash val="solid"/>
            <a:round/>
            <a:headEnd len="sm" w="sm" type="none"/>
            <a:tailEnd len="lg" w="lg" type="triangle"/>
          </a:ln>
        </p:spPr>
      </p:cxnSp>
      <p:sp>
        <p:nvSpPr>
          <p:cNvPr id="1406" name="Google Shape;1406;p165"/>
          <p:cNvSpPr/>
          <p:nvPr/>
        </p:nvSpPr>
        <p:spPr>
          <a:xfrm>
            <a:off x="6281625" y="2906975"/>
            <a:ext cx="1543800" cy="204600"/>
          </a:xfrm>
          <a:prstGeom prst="rect">
            <a:avLst/>
          </a:prstGeom>
          <a:solidFill>
            <a:srgbClr val="00415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METRICS AND LOGGING</a:t>
            </a:r>
            <a:endParaRPr/>
          </a:p>
        </p:txBody>
      </p:sp>
      <p:sp>
        <p:nvSpPr>
          <p:cNvPr id="1407" name="Google Shape;1407;p165"/>
          <p:cNvSpPr/>
          <p:nvPr/>
        </p:nvSpPr>
        <p:spPr>
          <a:xfrm>
            <a:off x="6281550" y="3135450"/>
            <a:ext cx="1543800" cy="204600"/>
          </a:xfrm>
          <a:prstGeom prst="rect">
            <a:avLst/>
          </a:prstGeom>
          <a:solidFill>
            <a:srgbClr val="00415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NETWORK</a:t>
            </a:r>
            <a:endParaRPr/>
          </a:p>
        </p:txBody>
      </p:sp>
      <p:pic>
        <p:nvPicPr>
          <p:cNvPr descr="Icon_RH_Hardware_Datacenter-A_RGB_Flat.png" id="1408" name="Google Shape;1408;p165"/>
          <p:cNvPicPr preferRelativeResize="0"/>
          <p:nvPr/>
        </p:nvPicPr>
        <p:blipFill rotWithShape="1">
          <a:blip r:embed="rId8">
            <a:alphaModFix/>
          </a:blip>
          <a:srcRect b="0" l="0" r="0" t="0"/>
          <a:stretch/>
        </p:blipFill>
        <p:spPr>
          <a:xfrm>
            <a:off x="6281625" y="3428650"/>
            <a:ext cx="1543800" cy="648900"/>
          </a:xfrm>
          <a:prstGeom prst="rect">
            <a:avLst/>
          </a:prstGeom>
          <a:noFill/>
          <a:ln>
            <a:noFill/>
          </a:ln>
        </p:spPr>
      </p:pic>
      <p:grpSp>
        <p:nvGrpSpPr>
          <p:cNvPr id="1409" name="Google Shape;1409;p165"/>
          <p:cNvGrpSpPr/>
          <p:nvPr/>
        </p:nvGrpSpPr>
        <p:grpSpPr>
          <a:xfrm>
            <a:off x="6280373" y="2551596"/>
            <a:ext cx="1534050" cy="300000"/>
            <a:chOff x="6280373" y="2551596"/>
            <a:chExt cx="1534050" cy="300000"/>
          </a:xfrm>
        </p:grpSpPr>
        <p:pic>
          <p:nvPicPr>
            <p:cNvPr descr="Icon_RH_Software_Container-App_RGB_Flat.png" id="1410" name="Google Shape;1410;p165"/>
            <p:cNvPicPr preferRelativeResize="0"/>
            <p:nvPr/>
          </p:nvPicPr>
          <p:blipFill rotWithShape="1">
            <a:blip r:embed="rId6">
              <a:alphaModFix/>
            </a:blip>
            <a:srcRect b="0" l="0" r="0" t="0"/>
            <a:stretch/>
          </p:blipFill>
          <p:spPr>
            <a:xfrm>
              <a:off x="6280373" y="2551596"/>
              <a:ext cx="302400" cy="300000"/>
            </a:xfrm>
            <a:prstGeom prst="rect">
              <a:avLst/>
            </a:prstGeom>
            <a:noFill/>
            <a:ln>
              <a:noFill/>
            </a:ln>
          </p:spPr>
        </p:pic>
        <p:pic>
          <p:nvPicPr>
            <p:cNvPr descr="Icon_RH_Software_Container-App_RGB_Flat.png" id="1411" name="Google Shape;1411;p165"/>
            <p:cNvPicPr preferRelativeResize="0"/>
            <p:nvPr/>
          </p:nvPicPr>
          <p:blipFill rotWithShape="1">
            <a:blip r:embed="rId6">
              <a:alphaModFix/>
            </a:blip>
            <a:srcRect b="0" l="0" r="0" t="0"/>
            <a:stretch/>
          </p:blipFill>
          <p:spPr>
            <a:xfrm>
              <a:off x="6690923" y="2551596"/>
              <a:ext cx="302400" cy="300000"/>
            </a:xfrm>
            <a:prstGeom prst="rect">
              <a:avLst/>
            </a:prstGeom>
            <a:noFill/>
            <a:ln>
              <a:noFill/>
            </a:ln>
          </p:spPr>
        </p:pic>
        <p:pic>
          <p:nvPicPr>
            <p:cNvPr descr="Icon_RH_Software_Container-App_RGB_Flat.png" id="1412" name="Google Shape;1412;p165"/>
            <p:cNvPicPr preferRelativeResize="0"/>
            <p:nvPr/>
          </p:nvPicPr>
          <p:blipFill rotWithShape="1">
            <a:blip r:embed="rId6">
              <a:alphaModFix/>
            </a:blip>
            <a:srcRect b="0" l="0" r="0" t="0"/>
            <a:stretch/>
          </p:blipFill>
          <p:spPr>
            <a:xfrm>
              <a:off x="7101473" y="2551596"/>
              <a:ext cx="302400" cy="300000"/>
            </a:xfrm>
            <a:prstGeom prst="rect">
              <a:avLst/>
            </a:prstGeom>
            <a:noFill/>
            <a:ln>
              <a:noFill/>
            </a:ln>
          </p:spPr>
        </p:pic>
        <p:pic>
          <p:nvPicPr>
            <p:cNvPr descr="Icon_RH_Software_Container-App_RGB_Flat.png" id="1413" name="Google Shape;1413;p165"/>
            <p:cNvPicPr preferRelativeResize="0"/>
            <p:nvPr/>
          </p:nvPicPr>
          <p:blipFill rotWithShape="1">
            <a:blip r:embed="rId6">
              <a:alphaModFix/>
            </a:blip>
            <a:srcRect b="0" l="0" r="0" t="0"/>
            <a:stretch/>
          </p:blipFill>
          <p:spPr>
            <a:xfrm>
              <a:off x="7512023" y="2551596"/>
              <a:ext cx="302400" cy="300000"/>
            </a:xfrm>
            <a:prstGeom prst="rect">
              <a:avLst/>
            </a:prstGeom>
            <a:noFill/>
            <a:ln>
              <a:noFill/>
            </a:ln>
          </p:spPr>
        </p:pic>
      </p:grpSp>
      <p:pic>
        <p:nvPicPr>
          <p:cNvPr descr="grafana.png" id="1414" name="Google Shape;1414;p165"/>
          <p:cNvPicPr preferRelativeResize="0"/>
          <p:nvPr/>
        </p:nvPicPr>
        <p:blipFill rotWithShape="1">
          <a:blip r:embed="rId9">
            <a:alphaModFix/>
          </a:blip>
          <a:srcRect b="28022" l="4916" r="19787" t="36189"/>
          <a:stretch/>
        </p:blipFill>
        <p:spPr>
          <a:xfrm>
            <a:off x="7845900" y="2288325"/>
            <a:ext cx="828900" cy="240600"/>
          </a:xfrm>
          <a:prstGeom prst="rect">
            <a:avLst/>
          </a:prstGeom>
          <a:noFill/>
          <a:ln>
            <a:noFill/>
          </a:ln>
        </p:spPr>
      </p:pic>
      <p:sp>
        <p:nvSpPr>
          <p:cNvPr id="1415" name="Google Shape;1415;p165"/>
          <p:cNvSpPr txBox="1"/>
          <p:nvPr/>
        </p:nvSpPr>
        <p:spPr>
          <a:xfrm>
            <a:off x="8204236" y="2756249"/>
            <a:ext cx="882900" cy="2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llerta"/>
              <a:buNone/>
            </a:pPr>
            <a:r>
              <a:rPr b="0" i="0" lang="en" sz="1100" u="none" cap="none" strike="noStrike">
                <a:solidFill>
                  <a:srgbClr val="000000"/>
                </a:solidFill>
                <a:latin typeface="Allerta"/>
                <a:ea typeface="Allerta"/>
                <a:cs typeface="Allerta"/>
                <a:sym typeface="Allerta"/>
              </a:rPr>
              <a:t>heapster</a:t>
            </a:r>
            <a:endParaRPr/>
          </a:p>
        </p:txBody>
      </p:sp>
      <p:pic>
        <p:nvPicPr>
          <p:cNvPr descr="influxdb.png" id="1416" name="Google Shape;1416;p165"/>
          <p:cNvPicPr preferRelativeResize="0"/>
          <p:nvPr/>
        </p:nvPicPr>
        <p:blipFill rotWithShape="1">
          <a:blip r:embed="rId10">
            <a:alphaModFix/>
          </a:blip>
          <a:srcRect b="0" l="0" r="0" t="0"/>
          <a:stretch/>
        </p:blipFill>
        <p:spPr>
          <a:xfrm>
            <a:off x="8306572" y="3501607"/>
            <a:ext cx="662100" cy="153000"/>
          </a:xfrm>
          <a:prstGeom prst="rect">
            <a:avLst/>
          </a:prstGeom>
          <a:noFill/>
          <a:ln>
            <a:noFill/>
          </a:ln>
        </p:spPr>
      </p:pic>
      <p:pic>
        <p:nvPicPr>
          <p:cNvPr descr="logo.png" id="1417" name="Google Shape;1417;p165"/>
          <p:cNvPicPr preferRelativeResize="0"/>
          <p:nvPr/>
        </p:nvPicPr>
        <p:blipFill rotWithShape="1">
          <a:blip r:embed="rId11">
            <a:alphaModFix/>
          </a:blip>
          <a:srcRect b="0" l="0" r="0" t="0"/>
          <a:stretch/>
        </p:blipFill>
        <p:spPr>
          <a:xfrm>
            <a:off x="7970424" y="3090733"/>
            <a:ext cx="631200" cy="153000"/>
          </a:xfrm>
          <a:prstGeom prst="rect">
            <a:avLst/>
          </a:prstGeom>
          <a:noFill/>
          <a:ln>
            <a:noFill/>
          </a:ln>
        </p:spPr>
      </p:pic>
      <p:pic>
        <p:nvPicPr>
          <p:cNvPr descr="logo-elastic.png" id="1418" name="Google Shape;1418;p165"/>
          <p:cNvPicPr preferRelativeResize="0"/>
          <p:nvPr/>
        </p:nvPicPr>
        <p:blipFill rotWithShape="1">
          <a:blip r:embed="rId12">
            <a:alphaModFix/>
          </a:blip>
          <a:srcRect b="0" l="0" r="0" t="0"/>
          <a:stretch/>
        </p:blipFill>
        <p:spPr>
          <a:xfrm>
            <a:off x="7999074" y="3284202"/>
            <a:ext cx="631200" cy="193200"/>
          </a:xfrm>
          <a:prstGeom prst="rect">
            <a:avLst/>
          </a:prstGeom>
          <a:noFill/>
          <a:ln>
            <a:noFill/>
          </a:ln>
        </p:spPr>
      </p:pic>
      <p:sp>
        <p:nvSpPr>
          <p:cNvPr id="1419" name="Google Shape;1419;p165"/>
          <p:cNvSpPr txBox="1"/>
          <p:nvPr/>
        </p:nvSpPr>
        <p:spPr>
          <a:xfrm>
            <a:off x="2422050" y="4216275"/>
            <a:ext cx="4299900" cy="50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Not enough! Need metrics and logging</a:t>
            </a:r>
            <a:endParaRPr/>
          </a:p>
        </p:txBody>
      </p:sp>
      <p:sp>
        <p:nvSpPr>
          <p:cNvPr id="1420" name="Google Shape;1420;p165"/>
          <p:cNvSpPr txBox="1"/>
          <p:nvPr/>
        </p:nvSpPr>
        <p:spPr>
          <a:xfrm>
            <a:off x="826650" y="485684"/>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Proxima Nova"/>
              <a:buNone/>
            </a:pPr>
            <a:r>
              <a:rPr lang="en" sz="2800">
                <a:solidFill>
                  <a:schemeClr val="dk1"/>
                </a:solidFill>
              </a:rPr>
              <a:t>CONTAINER ORCHESTRATION</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Font typeface="Arial"/>
              <a:buNone/>
            </a:pPr>
            <a:r>
              <a:rPr lang="en" sz="2400"/>
              <a:t>Is this enough?</a:t>
            </a:r>
            <a:endParaRPr sz="2400"/>
          </a:p>
        </p:txBody>
      </p:sp>
      <p:sp>
        <p:nvSpPr>
          <p:cNvPr id="1421" name="Google Shape;1421;p165"/>
          <p:cNvSpPr txBox="1"/>
          <p:nvPr>
            <p:ph idx="12" type="sldNum"/>
          </p:nvPr>
        </p:nvSpPr>
        <p:spPr>
          <a:xfrm>
            <a:off x="103324" y="4733950"/>
            <a:ext cx="4323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422" name="Google Shape;1422;p165"/>
          <p:cNvPicPr preferRelativeResize="0"/>
          <p:nvPr/>
        </p:nvPicPr>
        <p:blipFill rotWithShape="1">
          <a:blip r:embed="rId13">
            <a:alphaModFix/>
          </a:blip>
          <a:srcRect b="14477" l="4122" r="0" t="7054"/>
          <a:stretch/>
        </p:blipFill>
        <p:spPr>
          <a:xfrm>
            <a:off x="7922100" y="2589132"/>
            <a:ext cx="882900" cy="1881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pic>
        <p:nvPicPr>
          <p:cNvPr descr="Icon_RH_Hardware_Storage-A-Single_RGB_Flat.png" id="1427" name="Google Shape;1427;p166"/>
          <p:cNvPicPr preferRelativeResize="0"/>
          <p:nvPr/>
        </p:nvPicPr>
        <p:blipFill rotWithShape="1">
          <a:blip r:embed="rId3">
            <a:alphaModFix/>
          </a:blip>
          <a:srcRect b="0" l="0" r="0" t="0"/>
          <a:stretch/>
        </p:blipFill>
        <p:spPr>
          <a:xfrm>
            <a:off x="1489963" y="3163937"/>
            <a:ext cx="566400" cy="300000"/>
          </a:xfrm>
          <a:prstGeom prst="rect">
            <a:avLst/>
          </a:prstGeom>
          <a:noFill/>
          <a:ln>
            <a:noFill/>
          </a:ln>
        </p:spPr>
      </p:pic>
      <p:pic>
        <p:nvPicPr>
          <p:cNvPr descr="Icon_RH_People_Adult-VNeck_RGB_Flat.png" id="1428" name="Google Shape;1428;p166"/>
          <p:cNvPicPr preferRelativeResize="0"/>
          <p:nvPr/>
        </p:nvPicPr>
        <p:blipFill rotWithShape="1">
          <a:blip r:embed="rId4">
            <a:alphaModFix/>
          </a:blip>
          <a:srcRect b="0" l="0" r="0" t="0"/>
          <a:stretch/>
        </p:blipFill>
        <p:spPr>
          <a:xfrm>
            <a:off x="603150" y="2960739"/>
            <a:ext cx="373800" cy="577500"/>
          </a:xfrm>
          <a:prstGeom prst="rect">
            <a:avLst/>
          </a:prstGeom>
          <a:noFill/>
          <a:ln>
            <a:noFill/>
          </a:ln>
        </p:spPr>
      </p:pic>
      <p:cxnSp>
        <p:nvCxnSpPr>
          <p:cNvPr id="1429" name="Google Shape;1429;p166"/>
          <p:cNvCxnSpPr/>
          <p:nvPr/>
        </p:nvCxnSpPr>
        <p:spPr>
          <a:xfrm>
            <a:off x="1112375" y="3313950"/>
            <a:ext cx="281400" cy="0"/>
          </a:xfrm>
          <a:prstGeom prst="straightConnector1">
            <a:avLst/>
          </a:prstGeom>
          <a:noFill/>
          <a:ln cap="flat" cmpd="sng" w="9525">
            <a:solidFill>
              <a:schemeClr val="dk2"/>
            </a:solidFill>
            <a:prstDash val="solid"/>
            <a:round/>
            <a:headEnd len="sm" w="sm" type="none"/>
            <a:tailEnd len="lg" w="lg" type="triangle"/>
          </a:ln>
        </p:spPr>
      </p:cxnSp>
      <p:pic>
        <p:nvPicPr>
          <p:cNvPr descr="Icon_RH_Object_Gear-Group_RGB_Flat.png" id="1430" name="Google Shape;1430;p166"/>
          <p:cNvPicPr preferRelativeResize="0"/>
          <p:nvPr/>
        </p:nvPicPr>
        <p:blipFill rotWithShape="1">
          <a:blip r:embed="rId5">
            <a:alphaModFix/>
          </a:blip>
          <a:srcRect b="0" l="0" r="0" t="0"/>
          <a:stretch/>
        </p:blipFill>
        <p:spPr>
          <a:xfrm>
            <a:off x="2543081" y="3008340"/>
            <a:ext cx="566400" cy="611100"/>
          </a:xfrm>
          <a:prstGeom prst="rect">
            <a:avLst/>
          </a:prstGeom>
          <a:noFill/>
          <a:ln>
            <a:noFill/>
          </a:ln>
        </p:spPr>
      </p:pic>
      <p:pic>
        <p:nvPicPr>
          <p:cNvPr descr="Icon_RH_Software_Container-App_RGB_Flat.png" id="1431" name="Google Shape;1431;p166"/>
          <p:cNvPicPr preferRelativeResize="0"/>
          <p:nvPr/>
        </p:nvPicPr>
        <p:blipFill rotWithShape="1">
          <a:blip r:embed="rId6">
            <a:alphaModFix/>
          </a:blip>
          <a:srcRect b="0" l="0" r="0" t="0"/>
          <a:stretch/>
        </p:blipFill>
        <p:spPr>
          <a:xfrm>
            <a:off x="3580163" y="3099487"/>
            <a:ext cx="432300" cy="429000"/>
          </a:xfrm>
          <a:prstGeom prst="rect">
            <a:avLst/>
          </a:prstGeom>
          <a:noFill/>
          <a:ln>
            <a:noFill/>
          </a:ln>
        </p:spPr>
      </p:pic>
      <p:pic>
        <p:nvPicPr>
          <p:cNvPr descr="Icon_RH_Software_Container-App_RGB_Flat.png" id="1432" name="Google Shape;1432;p166"/>
          <p:cNvPicPr preferRelativeResize="0"/>
          <p:nvPr/>
        </p:nvPicPr>
        <p:blipFill rotWithShape="1">
          <a:blip r:embed="rId6">
            <a:alphaModFix/>
          </a:blip>
          <a:srcRect b="0" l="0" r="0" t="0"/>
          <a:stretch/>
        </p:blipFill>
        <p:spPr>
          <a:xfrm>
            <a:off x="3581697" y="2625262"/>
            <a:ext cx="432300" cy="429000"/>
          </a:xfrm>
          <a:prstGeom prst="rect">
            <a:avLst/>
          </a:prstGeom>
          <a:noFill/>
          <a:ln>
            <a:noFill/>
          </a:ln>
        </p:spPr>
      </p:pic>
      <p:pic>
        <p:nvPicPr>
          <p:cNvPr descr="Icon_RH_Software_Container-App_RGB_Flat.png" id="1433" name="Google Shape;1433;p166"/>
          <p:cNvPicPr preferRelativeResize="0"/>
          <p:nvPr/>
        </p:nvPicPr>
        <p:blipFill rotWithShape="1">
          <a:blip r:embed="rId6">
            <a:alphaModFix/>
          </a:blip>
          <a:srcRect b="0" l="0" r="0" t="0"/>
          <a:stretch/>
        </p:blipFill>
        <p:spPr>
          <a:xfrm>
            <a:off x="3581697" y="3573712"/>
            <a:ext cx="432300" cy="429000"/>
          </a:xfrm>
          <a:prstGeom prst="rect">
            <a:avLst/>
          </a:prstGeom>
          <a:noFill/>
          <a:ln>
            <a:noFill/>
          </a:ln>
        </p:spPr>
      </p:pic>
      <p:cxnSp>
        <p:nvCxnSpPr>
          <p:cNvPr id="1434" name="Google Shape;1434;p166"/>
          <p:cNvCxnSpPr/>
          <p:nvPr/>
        </p:nvCxnSpPr>
        <p:spPr>
          <a:xfrm>
            <a:off x="2159050"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35" name="Google Shape;1435;p166"/>
          <p:cNvCxnSpPr/>
          <p:nvPr/>
        </p:nvCxnSpPr>
        <p:spPr>
          <a:xfrm>
            <a:off x="3194434"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36" name="Google Shape;1436;p166"/>
          <p:cNvCxnSpPr/>
          <p:nvPr/>
        </p:nvCxnSpPr>
        <p:spPr>
          <a:xfrm>
            <a:off x="4265734" y="3588800"/>
            <a:ext cx="281400" cy="0"/>
          </a:xfrm>
          <a:prstGeom prst="straightConnector1">
            <a:avLst/>
          </a:prstGeom>
          <a:noFill/>
          <a:ln cap="flat" cmpd="sng" w="9525">
            <a:solidFill>
              <a:schemeClr val="dk2"/>
            </a:solidFill>
            <a:prstDash val="solid"/>
            <a:round/>
            <a:headEnd len="sm" w="sm" type="none"/>
            <a:tailEnd len="lg" w="lg" type="triangle"/>
          </a:ln>
        </p:spPr>
      </p:cxnSp>
      <p:pic>
        <p:nvPicPr>
          <p:cNvPr descr="Bt_pEfqCAAAiVyz.png:large" id="1437" name="Google Shape;1437;p166"/>
          <p:cNvPicPr preferRelativeResize="0"/>
          <p:nvPr/>
        </p:nvPicPr>
        <p:blipFill rotWithShape="1">
          <a:blip r:embed="rId7">
            <a:alphaModFix/>
          </a:blip>
          <a:srcRect b="0" l="0" r="0" t="0"/>
          <a:stretch/>
        </p:blipFill>
        <p:spPr>
          <a:xfrm>
            <a:off x="4952262" y="3417025"/>
            <a:ext cx="432300" cy="419700"/>
          </a:xfrm>
          <a:prstGeom prst="rect">
            <a:avLst/>
          </a:prstGeom>
          <a:noFill/>
          <a:ln>
            <a:noFill/>
          </a:ln>
        </p:spPr>
      </p:pic>
      <p:cxnSp>
        <p:nvCxnSpPr>
          <p:cNvPr id="1438" name="Google Shape;1438;p166"/>
          <p:cNvCxnSpPr/>
          <p:nvPr/>
        </p:nvCxnSpPr>
        <p:spPr>
          <a:xfrm>
            <a:off x="5789734" y="3588800"/>
            <a:ext cx="281400" cy="0"/>
          </a:xfrm>
          <a:prstGeom prst="straightConnector1">
            <a:avLst/>
          </a:prstGeom>
          <a:noFill/>
          <a:ln cap="flat" cmpd="sng" w="9525">
            <a:solidFill>
              <a:schemeClr val="dk2"/>
            </a:solidFill>
            <a:prstDash val="solid"/>
            <a:round/>
            <a:headEnd len="sm" w="sm" type="none"/>
            <a:tailEnd len="lg" w="lg" type="triangle"/>
          </a:ln>
        </p:spPr>
      </p:cxnSp>
      <p:sp>
        <p:nvSpPr>
          <p:cNvPr id="1439" name="Google Shape;1439;p166"/>
          <p:cNvSpPr/>
          <p:nvPr/>
        </p:nvSpPr>
        <p:spPr>
          <a:xfrm>
            <a:off x="4781000" y="2715012"/>
            <a:ext cx="774850" cy="529624"/>
          </a:xfrm>
          <a:prstGeom prst="flowChartMagneticDisk">
            <a:avLst/>
          </a:prstGeom>
          <a:solidFill>
            <a:srgbClr val="00415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IMAGE</a:t>
            </a:r>
            <a:br>
              <a:rPr b="0" i="0" lang="en" sz="800" u="none" cap="none" strike="noStrike">
                <a:solidFill>
                  <a:srgbClr val="FFFFFF"/>
                </a:solidFill>
                <a:latin typeface="Proxima Nova"/>
                <a:ea typeface="Proxima Nova"/>
                <a:cs typeface="Proxima Nova"/>
                <a:sym typeface="Proxima Nova"/>
              </a:rPr>
            </a:br>
            <a:r>
              <a:rPr b="0" i="0" lang="en" sz="800" u="none" cap="none" strike="noStrike">
                <a:solidFill>
                  <a:srgbClr val="FFFFFF"/>
                </a:solidFill>
                <a:latin typeface="Proxima Nova"/>
                <a:ea typeface="Proxima Nova"/>
                <a:cs typeface="Proxima Nova"/>
                <a:sym typeface="Proxima Nova"/>
              </a:rPr>
              <a:t>REGISTRY</a:t>
            </a:r>
            <a:endParaRPr/>
          </a:p>
        </p:txBody>
      </p:sp>
      <p:cxnSp>
        <p:nvCxnSpPr>
          <p:cNvPr id="1440" name="Google Shape;1440;p166"/>
          <p:cNvCxnSpPr/>
          <p:nvPr/>
        </p:nvCxnSpPr>
        <p:spPr>
          <a:xfrm>
            <a:off x="4265734" y="2992125"/>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41" name="Google Shape;1441;p166"/>
          <p:cNvCxnSpPr/>
          <p:nvPr/>
        </p:nvCxnSpPr>
        <p:spPr>
          <a:xfrm>
            <a:off x="5789734" y="2979200"/>
            <a:ext cx="281400" cy="0"/>
          </a:xfrm>
          <a:prstGeom prst="straightConnector1">
            <a:avLst/>
          </a:prstGeom>
          <a:noFill/>
          <a:ln cap="flat" cmpd="sng" w="9525">
            <a:solidFill>
              <a:schemeClr val="dk2"/>
            </a:solidFill>
            <a:prstDash val="solid"/>
            <a:round/>
            <a:headEnd len="sm" w="sm" type="none"/>
            <a:tailEnd len="lg" w="lg" type="triangle"/>
          </a:ln>
        </p:spPr>
      </p:cxnSp>
      <p:sp>
        <p:nvSpPr>
          <p:cNvPr id="1442" name="Google Shape;1442;p166"/>
          <p:cNvSpPr txBox="1"/>
          <p:nvPr/>
        </p:nvSpPr>
        <p:spPr>
          <a:xfrm>
            <a:off x="1175400" y="4216275"/>
            <a:ext cx="6793200" cy="50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Not enough! Need application lifecycle management</a:t>
            </a:r>
            <a:endParaRPr/>
          </a:p>
        </p:txBody>
      </p:sp>
      <p:sp>
        <p:nvSpPr>
          <p:cNvPr id="1443" name="Google Shape;1443;p166"/>
          <p:cNvSpPr/>
          <p:nvPr/>
        </p:nvSpPr>
        <p:spPr>
          <a:xfrm>
            <a:off x="6282100" y="268070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APP LIFECYCLE MGMT</a:t>
            </a:r>
            <a:endParaRPr/>
          </a:p>
        </p:txBody>
      </p:sp>
      <p:sp>
        <p:nvSpPr>
          <p:cNvPr id="1444" name="Google Shape;1444;p166"/>
          <p:cNvSpPr/>
          <p:nvPr/>
        </p:nvSpPr>
        <p:spPr>
          <a:xfrm>
            <a:off x="6281625" y="2906975"/>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METRICS AND LOGGING</a:t>
            </a:r>
            <a:endParaRPr/>
          </a:p>
        </p:txBody>
      </p:sp>
      <p:sp>
        <p:nvSpPr>
          <p:cNvPr id="1445" name="Google Shape;1445;p166"/>
          <p:cNvSpPr/>
          <p:nvPr/>
        </p:nvSpPr>
        <p:spPr>
          <a:xfrm>
            <a:off x="6281550" y="313545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NETWORK</a:t>
            </a:r>
            <a:endParaRPr/>
          </a:p>
        </p:txBody>
      </p:sp>
      <p:pic>
        <p:nvPicPr>
          <p:cNvPr descr="Icon_RH_Hardware_Datacenter-A_RGB_Flat.png" id="1446" name="Google Shape;1446;p166"/>
          <p:cNvPicPr preferRelativeResize="0"/>
          <p:nvPr/>
        </p:nvPicPr>
        <p:blipFill rotWithShape="1">
          <a:blip r:embed="rId8">
            <a:alphaModFix/>
          </a:blip>
          <a:srcRect b="0" l="0" r="0" t="0"/>
          <a:stretch/>
        </p:blipFill>
        <p:spPr>
          <a:xfrm>
            <a:off x="6281625" y="3428650"/>
            <a:ext cx="1543800" cy="648900"/>
          </a:xfrm>
          <a:prstGeom prst="rect">
            <a:avLst/>
          </a:prstGeom>
          <a:noFill/>
          <a:ln>
            <a:noFill/>
          </a:ln>
        </p:spPr>
      </p:pic>
      <p:grpSp>
        <p:nvGrpSpPr>
          <p:cNvPr id="1447" name="Google Shape;1447;p166"/>
          <p:cNvGrpSpPr/>
          <p:nvPr/>
        </p:nvGrpSpPr>
        <p:grpSpPr>
          <a:xfrm>
            <a:off x="6280373" y="2322996"/>
            <a:ext cx="1534050" cy="300000"/>
            <a:chOff x="6280373" y="2551596"/>
            <a:chExt cx="1534050" cy="300000"/>
          </a:xfrm>
        </p:grpSpPr>
        <p:pic>
          <p:nvPicPr>
            <p:cNvPr descr="Icon_RH_Software_Container-App_RGB_Flat.png" id="1448" name="Google Shape;1448;p166"/>
            <p:cNvPicPr preferRelativeResize="0"/>
            <p:nvPr/>
          </p:nvPicPr>
          <p:blipFill rotWithShape="1">
            <a:blip r:embed="rId6">
              <a:alphaModFix/>
            </a:blip>
            <a:srcRect b="0" l="0" r="0" t="0"/>
            <a:stretch/>
          </p:blipFill>
          <p:spPr>
            <a:xfrm>
              <a:off x="6280373" y="2551596"/>
              <a:ext cx="302400" cy="300000"/>
            </a:xfrm>
            <a:prstGeom prst="rect">
              <a:avLst/>
            </a:prstGeom>
            <a:noFill/>
            <a:ln>
              <a:noFill/>
            </a:ln>
          </p:spPr>
        </p:pic>
        <p:pic>
          <p:nvPicPr>
            <p:cNvPr descr="Icon_RH_Software_Container-App_RGB_Flat.png" id="1449" name="Google Shape;1449;p166"/>
            <p:cNvPicPr preferRelativeResize="0"/>
            <p:nvPr/>
          </p:nvPicPr>
          <p:blipFill rotWithShape="1">
            <a:blip r:embed="rId6">
              <a:alphaModFix/>
            </a:blip>
            <a:srcRect b="0" l="0" r="0" t="0"/>
            <a:stretch/>
          </p:blipFill>
          <p:spPr>
            <a:xfrm>
              <a:off x="6690923" y="2551596"/>
              <a:ext cx="302400" cy="300000"/>
            </a:xfrm>
            <a:prstGeom prst="rect">
              <a:avLst/>
            </a:prstGeom>
            <a:noFill/>
            <a:ln>
              <a:noFill/>
            </a:ln>
          </p:spPr>
        </p:pic>
        <p:pic>
          <p:nvPicPr>
            <p:cNvPr descr="Icon_RH_Software_Container-App_RGB_Flat.png" id="1450" name="Google Shape;1450;p166"/>
            <p:cNvPicPr preferRelativeResize="0"/>
            <p:nvPr/>
          </p:nvPicPr>
          <p:blipFill rotWithShape="1">
            <a:blip r:embed="rId6">
              <a:alphaModFix/>
            </a:blip>
            <a:srcRect b="0" l="0" r="0" t="0"/>
            <a:stretch/>
          </p:blipFill>
          <p:spPr>
            <a:xfrm>
              <a:off x="7101473" y="2551596"/>
              <a:ext cx="302400" cy="300000"/>
            </a:xfrm>
            <a:prstGeom prst="rect">
              <a:avLst/>
            </a:prstGeom>
            <a:noFill/>
            <a:ln>
              <a:noFill/>
            </a:ln>
          </p:spPr>
        </p:pic>
        <p:pic>
          <p:nvPicPr>
            <p:cNvPr descr="Icon_RH_Software_Container-App_RGB_Flat.png" id="1451" name="Google Shape;1451;p166"/>
            <p:cNvPicPr preferRelativeResize="0"/>
            <p:nvPr/>
          </p:nvPicPr>
          <p:blipFill rotWithShape="1">
            <a:blip r:embed="rId6">
              <a:alphaModFix/>
            </a:blip>
            <a:srcRect b="0" l="0" r="0" t="0"/>
            <a:stretch/>
          </p:blipFill>
          <p:spPr>
            <a:xfrm>
              <a:off x="7512023" y="2551596"/>
              <a:ext cx="302400" cy="300000"/>
            </a:xfrm>
            <a:prstGeom prst="rect">
              <a:avLst/>
            </a:prstGeom>
            <a:noFill/>
            <a:ln>
              <a:noFill/>
            </a:ln>
          </p:spPr>
        </p:pic>
      </p:grpSp>
      <p:sp>
        <p:nvSpPr>
          <p:cNvPr id="1452" name="Google Shape;1452;p166"/>
          <p:cNvSpPr txBox="1"/>
          <p:nvPr/>
        </p:nvSpPr>
        <p:spPr>
          <a:xfrm>
            <a:off x="826650" y="485684"/>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Proxima Nova"/>
              <a:buNone/>
            </a:pPr>
            <a:r>
              <a:rPr lang="en" sz="2800">
                <a:solidFill>
                  <a:schemeClr val="dk1"/>
                </a:solidFill>
              </a:rPr>
              <a:t>CONTAINER ORCHESTRATION</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Font typeface="Arial"/>
              <a:buNone/>
            </a:pPr>
            <a:r>
              <a:rPr lang="en" sz="2400"/>
              <a:t>Is this enough?</a:t>
            </a:r>
            <a:endParaRPr sz="2400"/>
          </a:p>
        </p:txBody>
      </p:sp>
      <p:sp>
        <p:nvSpPr>
          <p:cNvPr id="1453" name="Google Shape;1453;p166"/>
          <p:cNvSpPr txBox="1"/>
          <p:nvPr>
            <p:ph idx="12" type="sldNum"/>
          </p:nvPr>
        </p:nvSpPr>
        <p:spPr>
          <a:xfrm>
            <a:off x="103324" y="4733950"/>
            <a:ext cx="4704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140"/>
          <p:cNvSpPr txBox="1"/>
          <p:nvPr>
            <p:ph type="title"/>
          </p:nvPr>
        </p:nvSpPr>
        <p:spPr>
          <a:xfrm>
            <a:off x="685800" y="0"/>
            <a:ext cx="7772400" cy="648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Proxima Nova"/>
              <a:buNone/>
            </a:pPr>
            <a:r>
              <a:rPr lang="en">
                <a:latin typeface="Arial"/>
                <a:ea typeface="Arial"/>
                <a:cs typeface="Arial"/>
                <a:sym typeface="Arial"/>
              </a:rPr>
              <a:t>KEY TECHNOLOGY TRENDS</a:t>
            </a:r>
            <a:endParaRPr/>
          </a:p>
        </p:txBody>
      </p:sp>
      <p:sp>
        <p:nvSpPr>
          <p:cNvPr id="786" name="Google Shape;786;p140"/>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pic>
        <p:nvPicPr>
          <p:cNvPr id="787" name="Google Shape;787;p140"/>
          <p:cNvPicPr preferRelativeResize="0"/>
          <p:nvPr/>
        </p:nvPicPr>
        <p:blipFill rotWithShape="1">
          <a:blip r:embed="rId3">
            <a:alphaModFix/>
          </a:blip>
          <a:srcRect b="0" l="0" r="0" t="0"/>
          <a:stretch/>
        </p:blipFill>
        <p:spPr>
          <a:xfrm>
            <a:off x="395025" y="745450"/>
            <a:ext cx="8258400" cy="3944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pic>
        <p:nvPicPr>
          <p:cNvPr descr="Icon_RH_Hardware_Storage-A-Single_RGB_Flat.png" id="1458" name="Google Shape;1458;p167"/>
          <p:cNvPicPr preferRelativeResize="0"/>
          <p:nvPr/>
        </p:nvPicPr>
        <p:blipFill rotWithShape="1">
          <a:blip r:embed="rId3">
            <a:alphaModFix/>
          </a:blip>
          <a:srcRect b="0" l="0" r="0" t="0"/>
          <a:stretch/>
        </p:blipFill>
        <p:spPr>
          <a:xfrm>
            <a:off x="1489963" y="3163937"/>
            <a:ext cx="566400" cy="300000"/>
          </a:xfrm>
          <a:prstGeom prst="rect">
            <a:avLst/>
          </a:prstGeom>
          <a:noFill/>
          <a:ln>
            <a:noFill/>
          </a:ln>
        </p:spPr>
      </p:pic>
      <p:pic>
        <p:nvPicPr>
          <p:cNvPr descr="Icon_RH_People_Adult-VNeck_RGB_Flat.png" id="1459" name="Google Shape;1459;p167"/>
          <p:cNvPicPr preferRelativeResize="0"/>
          <p:nvPr/>
        </p:nvPicPr>
        <p:blipFill rotWithShape="1">
          <a:blip r:embed="rId4">
            <a:alphaModFix/>
          </a:blip>
          <a:srcRect b="0" l="0" r="0" t="0"/>
          <a:stretch/>
        </p:blipFill>
        <p:spPr>
          <a:xfrm>
            <a:off x="603150" y="2960739"/>
            <a:ext cx="373800" cy="577500"/>
          </a:xfrm>
          <a:prstGeom prst="rect">
            <a:avLst/>
          </a:prstGeom>
          <a:noFill/>
          <a:ln>
            <a:noFill/>
          </a:ln>
        </p:spPr>
      </p:pic>
      <p:cxnSp>
        <p:nvCxnSpPr>
          <p:cNvPr id="1460" name="Google Shape;1460;p167"/>
          <p:cNvCxnSpPr/>
          <p:nvPr/>
        </p:nvCxnSpPr>
        <p:spPr>
          <a:xfrm>
            <a:off x="1112375" y="3313950"/>
            <a:ext cx="281400" cy="0"/>
          </a:xfrm>
          <a:prstGeom prst="straightConnector1">
            <a:avLst/>
          </a:prstGeom>
          <a:noFill/>
          <a:ln cap="flat" cmpd="sng" w="9525">
            <a:solidFill>
              <a:schemeClr val="dk2"/>
            </a:solidFill>
            <a:prstDash val="solid"/>
            <a:round/>
            <a:headEnd len="sm" w="sm" type="none"/>
            <a:tailEnd len="lg" w="lg" type="triangle"/>
          </a:ln>
        </p:spPr>
      </p:cxnSp>
      <p:pic>
        <p:nvPicPr>
          <p:cNvPr descr="Icon_RH_Object_Gear-Group_RGB_Flat.png" id="1461" name="Google Shape;1461;p167"/>
          <p:cNvPicPr preferRelativeResize="0"/>
          <p:nvPr/>
        </p:nvPicPr>
        <p:blipFill rotWithShape="1">
          <a:blip r:embed="rId5">
            <a:alphaModFix/>
          </a:blip>
          <a:srcRect b="0" l="0" r="0" t="0"/>
          <a:stretch/>
        </p:blipFill>
        <p:spPr>
          <a:xfrm>
            <a:off x="2543081" y="3008340"/>
            <a:ext cx="566400" cy="611100"/>
          </a:xfrm>
          <a:prstGeom prst="rect">
            <a:avLst/>
          </a:prstGeom>
          <a:noFill/>
          <a:ln>
            <a:noFill/>
          </a:ln>
        </p:spPr>
      </p:pic>
      <p:pic>
        <p:nvPicPr>
          <p:cNvPr descr="Icon_RH_Software_Container-App_RGB_Flat.png" id="1462" name="Google Shape;1462;p167"/>
          <p:cNvPicPr preferRelativeResize="0"/>
          <p:nvPr/>
        </p:nvPicPr>
        <p:blipFill rotWithShape="1">
          <a:blip r:embed="rId6">
            <a:alphaModFix/>
          </a:blip>
          <a:srcRect b="0" l="0" r="0" t="0"/>
          <a:stretch/>
        </p:blipFill>
        <p:spPr>
          <a:xfrm>
            <a:off x="3580163" y="3099487"/>
            <a:ext cx="432300" cy="429000"/>
          </a:xfrm>
          <a:prstGeom prst="rect">
            <a:avLst/>
          </a:prstGeom>
          <a:noFill/>
          <a:ln>
            <a:noFill/>
          </a:ln>
        </p:spPr>
      </p:pic>
      <p:pic>
        <p:nvPicPr>
          <p:cNvPr descr="Icon_RH_Software_Container-App_RGB_Flat.png" id="1463" name="Google Shape;1463;p167"/>
          <p:cNvPicPr preferRelativeResize="0"/>
          <p:nvPr/>
        </p:nvPicPr>
        <p:blipFill rotWithShape="1">
          <a:blip r:embed="rId6">
            <a:alphaModFix/>
          </a:blip>
          <a:srcRect b="0" l="0" r="0" t="0"/>
          <a:stretch/>
        </p:blipFill>
        <p:spPr>
          <a:xfrm>
            <a:off x="3581697" y="2625262"/>
            <a:ext cx="432300" cy="429000"/>
          </a:xfrm>
          <a:prstGeom prst="rect">
            <a:avLst/>
          </a:prstGeom>
          <a:noFill/>
          <a:ln>
            <a:noFill/>
          </a:ln>
        </p:spPr>
      </p:pic>
      <p:pic>
        <p:nvPicPr>
          <p:cNvPr descr="Icon_RH_Software_Container-App_RGB_Flat.png" id="1464" name="Google Shape;1464;p167"/>
          <p:cNvPicPr preferRelativeResize="0"/>
          <p:nvPr/>
        </p:nvPicPr>
        <p:blipFill rotWithShape="1">
          <a:blip r:embed="rId6">
            <a:alphaModFix/>
          </a:blip>
          <a:srcRect b="0" l="0" r="0" t="0"/>
          <a:stretch/>
        </p:blipFill>
        <p:spPr>
          <a:xfrm>
            <a:off x="3581697" y="3573712"/>
            <a:ext cx="432300" cy="429000"/>
          </a:xfrm>
          <a:prstGeom prst="rect">
            <a:avLst/>
          </a:prstGeom>
          <a:noFill/>
          <a:ln>
            <a:noFill/>
          </a:ln>
        </p:spPr>
      </p:pic>
      <p:cxnSp>
        <p:nvCxnSpPr>
          <p:cNvPr id="1465" name="Google Shape;1465;p167"/>
          <p:cNvCxnSpPr/>
          <p:nvPr/>
        </p:nvCxnSpPr>
        <p:spPr>
          <a:xfrm>
            <a:off x="2159050"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66" name="Google Shape;1466;p167"/>
          <p:cNvCxnSpPr/>
          <p:nvPr/>
        </p:nvCxnSpPr>
        <p:spPr>
          <a:xfrm>
            <a:off x="3194434"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67" name="Google Shape;1467;p167"/>
          <p:cNvCxnSpPr/>
          <p:nvPr/>
        </p:nvCxnSpPr>
        <p:spPr>
          <a:xfrm>
            <a:off x="4265734" y="3588800"/>
            <a:ext cx="281400" cy="0"/>
          </a:xfrm>
          <a:prstGeom prst="straightConnector1">
            <a:avLst/>
          </a:prstGeom>
          <a:noFill/>
          <a:ln cap="flat" cmpd="sng" w="9525">
            <a:solidFill>
              <a:schemeClr val="dk2"/>
            </a:solidFill>
            <a:prstDash val="solid"/>
            <a:round/>
            <a:headEnd len="sm" w="sm" type="none"/>
            <a:tailEnd len="lg" w="lg" type="triangle"/>
          </a:ln>
        </p:spPr>
      </p:cxnSp>
      <p:pic>
        <p:nvPicPr>
          <p:cNvPr descr="Bt_pEfqCAAAiVyz.png:large" id="1468" name="Google Shape;1468;p167"/>
          <p:cNvPicPr preferRelativeResize="0"/>
          <p:nvPr/>
        </p:nvPicPr>
        <p:blipFill rotWithShape="1">
          <a:blip r:embed="rId7">
            <a:alphaModFix/>
          </a:blip>
          <a:srcRect b="0" l="0" r="0" t="0"/>
          <a:stretch/>
        </p:blipFill>
        <p:spPr>
          <a:xfrm>
            <a:off x="4952262" y="3417025"/>
            <a:ext cx="432300" cy="419700"/>
          </a:xfrm>
          <a:prstGeom prst="rect">
            <a:avLst/>
          </a:prstGeom>
          <a:noFill/>
          <a:ln>
            <a:noFill/>
          </a:ln>
        </p:spPr>
      </p:pic>
      <p:cxnSp>
        <p:nvCxnSpPr>
          <p:cNvPr id="1469" name="Google Shape;1469;p167"/>
          <p:cNvCxnSpPr/>
          <p:nvPr/>
        </p:nvCxnSpPr>
        <p:spPr>
          <a:xfrm>
            <a:off x="5789734" y="3588800"/>
            <a:ext cx="281400" cy="0"/>
          </a:xfrm>
          <a:prstGeom prst="straightConnector1">
            <a:avLst/>
          </a:prstGeom>
          <a:noFill/>
          <a:ln cap="flat" cmpd="sng" w="9525">
            <a:solidFill>
              <a:schemeClr val="dk2"/>
            </a:solidFill>
            <a:prstDash val="solid"/>
            <a:round/>
            <a:headEnd len="sm" w="sm" type="none"/>
            <a:tailEnd len="lg" w="lg" type="triangle"/>
          </a:ln>
        </p:spPr>
      </p:cxnSp>
      <p:sp>
        <p:nvSpPr>
          <p:cNvPr id="1470" name="Google Shape;1470;p167"/>
          <p:cNvSpPr/>
          <p:nvPr/>
        </p:nvSpPr>
        <p:spPr>
          <a:xfrm>
            <a:off x="4781000" y="2715012"/>
            <a:ext cx="774850" cy="529624"/>
          </a:xfrm>
          <a:prstGeom prst="flowChartMagneticDisk">
            <a:avLst/>
          </a:prstGeom>
          <a:solidFill>
            <a:srgbClr val="00415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IMAGE</a:t>
            </a:r>
            <a:br>
              <a:rPr b="0" i="0" lang="en" sz="800" u="none" cap="none" strike="noStrike">
                <a:solidFill>
                  <a:srgbClr val="FFFFFF"/>
                </a:solidFill>
                <a:latin typeface="Proxima Nova"/>
                <a:ea typeface="Proxima Nova"/>
                <a:cs typeface="Proxima Nova"/>
                <a:sym typeface="Proxima Nova"/>
              </a:rPr>
            </a:br>
            <a:r>
              <a:rPr b="0" i="0" lang="en" sz="800" u="none" cap="none" strike="noStrike">
                <a:solidFill>
                  <a:srgbClr val="FFFFFF"/>
                </a:solidFill>
                <a:latin typeface="Proxima Nova"/>
                <a:ea typeface="Proxima Nova"/>
                <a:cs typeface="Proxima Nova"/>
                <a:sym typeface="Proxima Nova"/>
              </a:rPr>
              <a:t>REGISTRY</a:t>
            </a:r>
            <a:endParaRPr/>
          </a:p>
        </p:txBody>
      </p:sp>
      <p:cxnSp>
        <p:nvCxnSpPr>
          <p:cNvPr id="1471" name="Google Shape;1471;p167"/>
          <p:cNvCxnSpPr/>
          <p:nvPr/>
        </p:nvCxnSpPr>
        <p:spPr>
          <a:xfrm>
            <a:off x="4265734" y="2992125"/>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72" name="Google Shape;1472;p167"/>
          <p:cNvCxnSpPr/>
          <p:nvPr/>
        </p:nvCxnSpPr>
        <p:spPr>
          <a:xfrm>
            <a:off x="5789734" y="2979200"/>
            <a:ext cx="281400" cy="0"/>
          </a:xfrm>
          <a:prstGeom prst="straightConnector1">
            <a:avLst/>
          </a:prstGeom>
          <a:noFill/>
          <a:ln cap="flat" cmpd="sng" w="9525">
            <a:solidFill>
              <a:schemeClr val="dk2"/>
            </a:solidFill>
            <a:prstDash val="solid"/>
            <a:round/>
            <a:headEnd len="sm" w="sm" type="none"/>
            <a:tailEnd len="lg" w="lg" type="triangle"/>
          </a:ln>
        </p:spPr>
      </p:cxnSp>
      <p:sp>
        <p:nvSpPr>
          <p:cNvPr id="1473" name="Google Shape;1473;p167"/>
          <p:cNvSpPr txBox="1"/>
          <p:nvPr/>
        </p:nvSpPr>
        <p:spPr>
          <a:xfrm>
            <a:off x="976810" y="4216275"/>
            <a:ext cx="7340700" cy="50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Not enough! Need application services e.g. database and messaging</a:t>
            </a:r>
            <a:endParaRPr/>
          </a:p>
        </p:txBody>
      </p:sp>
      <p:sp>
        <p:nvSpPr>
          <p:cNvPr id="1474" name="Google Shape;1474;p167"/>
          <p:cNvSpPr/>
          <p:nvPr/>
        </p:nvSpPr>
        <p:spPr>
          <a:xfrm>
            <a:off x="6282100" y="252830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APP SERVICES</a:t>
            </a:r>
            <a:endParaRPr/>
          </a:p>
        </p:txBody>
      </p:sp>
      <p:sp>
        <p:nvSpPr>
          <p:cNvPr id="1475" name="Google Shape;1475;p167"/>
          <p:cNvSpPr/>
          <p:nvPr/>
        </p:nvSpPr>
        <p:spPr>
          <a:xfrm>
            <a:off x="6282100" y="275690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APP LIFECYCLE MGMT</a:t>
            </a:r>
            <a:endParaRPr/>
          </a:p>
        </p:txBody>
      </p:sp>
      <p:sp>
        <p:nvSpPr>
          <p:cNvPr id="1476" name="Google Shape;1476;p167"/>
          <p:cNvSpPr/>
          <p:nvPr/>
        </p:nvSpPr>
        <p:spPr>
          <a:xfrm>
            <a:off x="6281625" y="2983175"/>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METRICS AND LOGGING</a:t>
            </a:r>
            <a:endParaRPr/>
          </a:p>
        </p:txBody>
      </p:sp>
      <p:sp>
        <p:nvSpPr>
          <p:cNvPr id="1477" name="Google Shape;1477;p167"/>
          <p:cNvSpPr/>
          <p:nvPr/>
        </p:nvSpPr>
        <p:spPr>
          <a:xfrm>
            <a:off x="6281550" y="321165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NETWORK</a:t>
            </a:r>
            <a:endParaRPr/>
          </a:p>
        </p:txBody>
      </p:sp>
      <p:pic>
        <p:nvPicPr>
          <p:cNvPr descr="Icon_RH_Hardware_Datacenter-A_RGB_Flat.png" id="1478" name="Google Shape;1478;p167"/>
          <p:cNvPicPr preferRelativeResize="0"/>
          <p:nvPr/>
        </p:nvPicPr>
        <p:blipFill rotWithShape="1">
          <a:blip r:embed="rId8">
            <a:alphaModFix/>
          </a:blip>
          <a:srcRect b="0" l="0" r="0" t="0"/>
          <a:stretch/>
        </p:blipFill>
        <p:spPr>
          <a:xfrm>
            <a:off x="6281625" y="3504850"/>
            <a:ext cx="1543800" cy="648900"/>
          </a:xfrm>
          <a:prstGeom prst="rect">
            <a:avLst/>
          </a:prstGeom>
          <a:noFill/>
          <a:ln>
            <a:noFill/>
          </a:ln>
        </p:spPr>
      </p:pic>
      <p:grpSp>
        <p:nvGrpSpPr>
          <p:cNvPr id="1479" name="Google Shape;1479;p167"/>
          <p:cNvGrpSpPr/>
          <p:nvPr/>
        </p:nvGrpSpPr>
        <p:grpSpPr>
          <a:xfrm>
            <a:off x="6280373" y="2186545"/>
            <a:ext cx="1534050" cy="300000"/>
            <a:chOff x="6280373" y="2551596"/>
            <a:chExt cx="1534050" cy="300000"/>
          </a:xfrm>
        </p:grpSpPr>
        <p:pic>
          <p:nvPicPr>
            <p:cNvPr descr="Icon_RH_Software_Container-App_RGB_Flat.png" id="1480" name="Google Shape;1480;p167"/>
            <p:cNvPicPr preferRelativeResize="0"/>
            <p:nvPr/>
          </p:nvPicPr>
          <p:blipFill rotWithShape="1">
            <a:blip r:embed="rId6">
              <a:alphaModFix/>
            </a:blip>
            <a:srcRect b="0" l="0" r="0" t="0"/>
            <a:stretch/>
          </p:blipFill>
          <p:spPr>
            <a:xfrm>
              <a:off x="6280373" y="2551596"/>
              <a:ext cx="302400" cy="300000"/>
            </a:xfrm>
            <a:prstGeom prst="rect">
              <a:avLst/>
            </a:prstGeom>
            <a:noFill/>
            <a:ln>
              <a:noFill/>
            </a:ln>
          </p:spPr>
        </p:pic>
        <p:pic>
          <p:nvPicPr>
            <p:cNvPr descr="Icon_RH_Software_Container-App_RGB_Flat.png" id="1481" name="Google Shape;1481;p167"/>
            <p:cNvPicPr preferRelativeResize="0"/>
            <p:nvPr/>
          </p:nvPicPr>
          <p:blipFill rotWithShape="1">
            <a:blip r:embed="rId6">
              <a:alphaModFix/>
            </a:blip>
            <a:srcRect b="0" l="0" r="0" t="0"/>
            <a:stretch/>
          </p:blipFill>
          <p:spPr>
            <a:xfrm>
              <a:off x="6690923" y="2551596"/>
              <a:ext cx="302400" cy="300000"/>
            </a:xfrm>
            <a:prstGeom prst="rect">
              <a:avLst/>
            </a:prstGeom>
            <a:noFill/>
            <a:ln>
              <a:noFill/>
            </a:ln>
          </p:spPr>
        </p:pic>
        <p:pic>
          <p:nvPicPr>
            <p:cNvPr descr="Icon_RH_Software_Container-App_RGB_Flat.png" id="1482" name="Google Shape;1482;p167"/>
            <p:cNvPicPr preferRelativeResize="0"/>
            <p:nvPr/>
          </p:nvPicPr>
          <p:blipFill rotWithShape="1">
            <a:blip r:embed="rId6">
              <a:alphaModFix/>
            </a:blip>
            <a:srcRect b="0" l="0" r="0" t="0"/>
            <a:stretch/>
          </p:blipFill>
          <p:spPr>
            <a:xfrm>
              <a:off x="7101473" y="2551596"/>
              <a:ext cx="302400" cy="300000"/>
            </a:xfrm>
            <a:prstGeom prst="rect">
              <a:avLst/>
            </a:prstGeom>
            <a:noFill/>
            <a:ln>
              <a:noFill/>
            </a:ln>
          </p:spPr>
        </p:pic>
        <p:pic>
          <p:nvPicPr>
            <p:cNvPr descr="Icon_RH_Software_Container-App_RGB_Flat.png" id="1483" name="Google Shape;1483;p167"/>
            <p:cNvPicPr preferRelativeResize="0"/>
            <p:nvPr/>
          </p:nvPicPr>
          <p:blipFill rotWithShape="1">
            <a:blip r:embed="rId6">
              <a:alphaModFix/>
            </a:blip>
            <a:srcRect b="0" l="0" r="0" t="0"/>
            <a:stretch/>
          </p:blipFill>
          <p:spPr>
            <a:xfrm>
              <a:off x="7512023" y="2551596"/>
              <a:ext cx="302400" cy="300000"/>
            </a:xfrm>
            <a:prstGeom prst="rect">
              <a:avLst/>
            </a:prstGeom>
            <a:noFill/>
            <a:ln>
              <a:noFill/>
            </a:ln>
          </p:spPr>
        </p:pic>
      </p:grpSp>
      <p:sp>
        <p:nvSpPr>
          <p:cNvPr id="1484" name="Google Shape;1484;p167"/>
          <p:cNvSpPr txBox="1"/>
          <p:nvPr/>
        </p:nvSpPr>
        <p:spPr>
          <a:xfrm>
            <a:off x="826650" y="485684"/>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Proxima Nova"/>
              <a:buNone/>
            </a:pPr>
            <a:r>
              <a:rPr lang="en" sz="2800">
                <a:solidFill>
                  <a:schemeClr val="dk1"/>
                </a:solidFill>
              </a:rPr>
              <a:t>CONTAINER ORCHESTRATION</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Font typeface="Arial"/>
              <a:buNone/>
            </a:pPr>
            <a:r>
              <a:rPr lang="en" sz="2400"/>
              <a:t>Is this enough?</a:t>
            </a:r>
            <a:endParaRPr sz="2400"/>
          </a:p>
        </p:txBody>
      </p:sp>
      <p:sp>
        <p:nvSpPr>
          <p:cNvPr id="1485" name="Google Shape;1485;p167"/>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pic>
        <p:nvPicPr>
          <p:cNvPr descr="Icon_RH_Hardware_Storage-A-Single_RGB_Flat.png" id="1490" name="Google Shape;1490;p168"/>
          <p:cNvPicPr preferRelativeResize="0"/>
          <p:nvPr/>
        </p:nvPicPr>
        <p:blipFill rotWithShape="1">
          <a:blip r:embed="rId3">
            <a:alphaModFix/>
          </a:blip>
          <a:srcRect b="0" l="0" r="0" t="0"/>
          <a:stretch/>
        </p:blipFill>
        <p:spPr>
          <a:xfrm>
            <a:off x="1489963" y="3163937"/>
            <a:ext cx="566400" cy="300000"/>
          </a:xfrm>
          <a:prstGeom prst="rect">
            <a:avLst/>
          </a:prstGeom>
          <a:noFill/>
          <a:ln>
            <a:noFill/>
          </a:ln>
        </p:spPr>
      </p:pic>
      <p:pic>
        <p:nvPicPr>
          <p:cNvPr descr="Icon_RH_People_Adult-VNeck_RGB_Flat.png" id="1491" name="Google Shape;1491;p168"/>
          <p:cNvPicPr preferRelativeResize="0"/>
          <p:nvPr/>
        </p:nvPicPr>
        <p:blipFill rotWithShape="1">
          <a:blip r:embed="rId4">
            <a:alphaModFix/>
          </a:blip>
          <a:srcRect b="0" l="0" r="0" t="0"/>
          <a:stretch/>
        </p:blipFill>
        <p:spPr>
          <a:xfrm>
            <a:off x="603150" y="2960739"/>
            <a:ext cx="373800" cy="577500"/>
          </a:xfrm>
          <a:prstGeom prst="rect">
            <a:avLst/>
          </a:prstGeom>
          <a:noFill/>
          <a:ln>
            <a:noFill/>
          </a:ln>
        </p:spPr>
      </p:pic>
      <p:cxnSp>
        <p:nvCxnSpPr>
          <p:cNvPr id="1492" name="Google Shape;1492;p168"/>
          <p:cNvCxnSpPr/>
          <p:nvPr/>
        </p:nvCxnSpPr>
        <p:spPr>
          <a:xfrm>
            <a:off x="1112375" y="3313950"/>
            <a:ext cx="281400" cy="0"/>
          </a:xfrm>
          <a:prstGeom prst="straightConnector1">
            <a:avLst/>
          </a:prstGeom>
          <a:noFill/>
          <a:ln cap="flat" cmpd="sng" w="9525">
            <a:solidFill>
              <a:schemeClr val="dk2"/>
            </a:solidFill>
            <a:prstDash val="solid"/>
            <a:round/>
            <a:headEnd len="sm" w="sm" type="none"/>
            <a:tailEnd len="lg" w="lg" type="triangle"/>
          </a:ln>
        </p:spPr>
      </p:cxnSp>
      <p:pic>
        <p:nvPicPr>
          <p:cNvPr descr="Icon_RH_Object_Gear-Group_RGB_Flat.png" id="1493" name="Google Shape;1493;p168"/>
          <p:cNvPicPr preferRelativeResize="0"/>
          <p:nvPr/>
        </p:nvPicPr>
        <p:blipFill rotWithShape="1">
          <a:blip r:embed="rId5">
            <a:alphaModFix/>
          </a:blip>
          <a:srcRect b="0" l="0" r="0" t="0"/>
          <a:stretch/>
        </p:blipFill>
        <p:spPr>
          <a:xfrm>
            <a:off x="2543081" y="3008340"/>
            <a:ext cx="566400" cy="611100"/>
          </a:xfrm>
          <a:prstGeom prst="rect">
            <a:avLst/>
          </a:prstGeom>
          <a:noFill/>
          <a:ln>
            <a:noFill/>
          </a:ln>
        </p:spPr>
      </p:pic>
      <p:pic>
        <p:nvPicPr>
          <p:cNvPr descr="Icon_RH_Software_Container-App_RGB_Flat.png" id="1494" name="Google Shape;1494;p168"/>
          <p:cNvPicPr preferRelativeResize="0"/>
          <p:nvPr/>
        </p:nvPicPr>
        <p:blipFill rotWithShape="1">
          <a:blip r:embed="rId6">
            <a:alphaModFix/>
          </a:blip>
          <a:srcRect b="0" l="0" r="0" t="0"/>
          <a:stretch/>
        </p:blipFill>
        <p:spPr>
          <a:xfrm>
            <a:off x="3580163" y="3099487"/>
            <a:ext cx="432300" cy="429000"/>
          </a:xfrm>
          <a:prstGeom prst="rect">
            <a:avLst/>
          </a:prstGeom>
          <a:noFill/>
          <a:ln>
            <a:noFill/>
          </a:ln>
        </p:spPr>
      </p:pic>
      <p:pic>
        <p:nvPicPr>
          <p:cNvPr descr="Icon_RH_Software_Container-App_RGB_Flat.png" id="1495" name="Google Shape;1495;p168"/>
          <p:cNvPicPr preferRelativeResize="0"/>
          <p:nvPr/>
        </p:nvPicPr>
        <p:blipFill rotWithShape="1">
          <a:blip r:embed="rId6">
            <a:alphaModFix/>
          </a:blip>
          <a:srcRect b="0" l="0" r="0" t="0"/>
          <a:stretch/>
        </p:blipFill>
        <p:spPr>
          <a:xfrm>
            <a:off x="3581697" y="2625262"/>
            <a:ext cx="432300" cy="429000"/>
          </a:xfrm>
          <a:prstGeom prst="rect">
            <a:avLst/>
          </a:prstGeom>
          <a:noFill/>
          <a:ln>
            <a:noFill/>
          </a:ln>
        </p:spPr>
      </p:pic>
      <p:pic>
        <p:nvPicPr>
          <p:cNvPr descr="Icon_RH_Software_Container-App_RGB_Flat.png" id="1496" name="Google Shape;1496;p168"/>
          <p:cNvPicPr preferRelativeResize="0"/>
          <p:nvPr/>
        </p:nvPicPr>
        <p:blipFill rotWithShape="1">
          <a:blip r:embed="rId6">
            <a:alphaModFix/>
          </a:blip>
          <a:srcRect b="0" l="0" r="0" t="0"/>
          <a:stretch/>
        </p:blipFill>
        <p:spPr>
          <a:xfrm>
            <a:off x="3581697" y="3573712"/>
            <a:ext cx="432300" cy="429000"/>
          </a:xfrm>
          <a:prstGeom prst="rect">
            <a:avLst/>
          </a:prstGeom>
          <a:noFill/>
          <a:ln>
            <a:noFill/>
          </a:ln>
        </p:spPr>
      </p:pic>
      <p:cxnSp>
        <p:nvCxnSpPr>
          <p:cNvPr id="1497" name="Google Shape;1497;p168"/>
          <p:cNvCxnSpPr/>
          <p:nvPr/>
        </p:nvCxnSpPr>
        <p:spPr>
          <a:xfrm>
            <a:off x="2159050"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98" name="Google Shape;1498;p168"/>
          <p:cNvCxnSpPr/>
          <p:nvPr/>
        </p:nvCxnSpPr>
        <p:spPr>
          <a:xfrm>
            <a:off x="3194434" y="3313950"/>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499" name="Google Shape;1499;p168"/>
          <p:cNvCxnSpPr/>
          <p:nvPr/>
        </p:nvCxnSpPr>
        <p:spPr>
          <a:xfrm>
            <a:off x="4265734" y="3588800"/>
            <a:ext cx="281400" cy="0"/>
          </a:xfrm>
          <a:prstGeom prst="straightConnector1">
            <a:avLst/>
          </a:prstGeom>
          <a:noFill/>
          <a:ln cap="flat" cmpd="sng" w="9525">
            <a:solidFill>
              <a:schemeClr val="dk2"/>
            </a:solidFill>
            <a:prstDash val="solid"/>
            <a:round/>
            <a:headEnd len="sm" w="sm" type="none"/>
            <a:tailEnd len="lg" w="lg" type="triangle"/>
          </a:ln>
        </p:spPr>
      </p:cxnSp>
      <p:pic>
        <p:nvPicPr>
          <p:cNvPr descr="Bt_pEfqCAAAiVyz.png:large" id="1500" name="Google Shape;1500;p168"/>
          <p:cNvPicPr preferRelativeResize="0"/>
          <p:nvPr/>
        </p:nvPicPr>
        <p:blipFill rotWithShape="1">
          <a:blip r:embed="rId7">
            <a:alphaModFix/>
          </a:blip>
          <a:srcRect b="0" l="0" r="0" t="0"/>
          <a:stretch/>
        </p:blipFill>
        <p:spPr>
          <a:xfrm>
            <a:off x="4952262" y="3417025"/>
            <a:ext cx="432300" cy="419700"/>
          </a:xfrm>
          <a:prstGeom prst="rect">
            <a:avLst/>
          </a:prstGeom>
          <a:noFill/>
          <a:ln>
            <a:noFill/>
          </a:ln>
        </p:spPr>
      </p:pic>
      <p:cxnSp>
        <p:nvCxnSpPr>
          <p:cNvPr id="1501" name="Google Shape;1501;p168"/>
          <p:cNvCxnSpPr/>
          <p:nvPr/>
        </p:nvCxnSpPr>
        <p:spPr>
          <a:xfrm>
            <a:off x="5789734" y="3588800"/>
            <a:ext cx="281400" cy="0"/>
          </a:xfrm>
          <a:prstGeom prst="straightConnector1">
            <a:avLst/>
          </a:prstGeom>
          <a:noFill/>
          <a:ln cap="flat" cmpd="sng" w="9525">
            <a:solidFill>
              <a:schemeClr val="dk2"/>
            </a:solidFill>
            <a:prstDash val="solid"/>
            <a:round/>
            <a:headEnd len="sm" w="sm" type="none"/>
            <a:tailEnd len="lg" w="lg" type="triangle"/>
          </a:ln>
        </p:spPr>
      </p:cxnSp>
      <p:sp>
        <p:nvSpPr>
          <p:cNvPr id="1502" name="Google Shape;1502;p168"/>
          <p:cNvSpPr/>
          <p:nvPr/>
        </p:nvSpPr>
        <p:spPr>
          <a:xfrm>
            <a:off x="4781000" y="2715012"/>
            <a:ext cx="774850" cy="529624"/>
          </a:xfrm>
          <a:prstGeom prst="flowChartMagneticDisk">
            <a:avLst/>
          </a:prstGeom>
          <a:solidFill>
            <a:srgbClr val="00415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IMAGE</a:t>
            </a:r>
            <a:br>
              <a:rPr b="0" i="0" lang="en" sz="800" u="none" cap="none" strike="noStrike">
                <a:solidFill>
                  <a:srgbClr val="FFFFFF"/>
                </a:solidFill>
                <a:latin typeface="Proxima Nova"/>
                <a:ea typeface="Proxima Nova"/>
                <a:cs typeface="Proxima Nova"/>
                <a:sym typeface="Proxima Nova"/>
              </a:rPr>
            </a:br>
            <a:r>
              <a:rPr b="0" i="0" lang="en" sz="800" u="none" cap="none" strike="noStrike">
                <a:solidFill>
                  <a:srgbClr val="FFFFFF"/>
                </a:solidFill>
                <a:latin typeface="Proxima Nova"/>
                <a:ea typeface="Proxima Nova"/>
                <a:cs typeface="Proxima Nova"/>
                <a:sym typeface="Proxima Nova"/>
              </a:rPr>
              <a:t>REGISTRY</a:t>
            </a:r>
            <a:endParaRPr/>
          </a:p>
        </p:txBody>
      </p:sp>
      <p:cxnSp>
        <p:nvCxnSpPr>
          <p:cNvPr id="1503" name="Google Shape;1503;p168"/>
          <p:cNvCxnSpPr/>
          <p:nvPr/>
        </p:nvCxnSpPr>
        <p:spPr>
          <a:xfrm>
            <a:off x="4265734" y="2992125"/>
            <a:ext cx="281400" cy="0"/>
          </a:xfrm>
          <a:prstGeom prst="straightConnector1">
            <a:avLst/>
          </a:prstGeom>
          <a:noFill/>
          <a:ln cap="flat" cmpd="sng" w="9525">
            <a:solidFill>
              <a:schemeClr val="dk2"/>
            </a:solidFill>
            <a:prstDash val="solid"/>
            <a:round/>
            <a:headEnd len="sm" w="sm" type="none"/>
            <a:tailEnd len="lg" w="lg" type="triangle"/>
          </a:ln>
        </p:spPr>
      </p:cxnSp>
      <p:cxnSp>
        <p:nvCxnSpPr>
          <p:cNvPr id="1504" name="Google Shape;1504;p168"/>
          <p:cNvCxnSpPr/>
          <p:nvPr/>
        </p:nvCxnSpPr>
        <p:spPr>
          <a:xfrm>
            <a:off x="5789734" y="2979200"/>
            <a:ext cx="281400" cy="0"/>
          </a:xfrm>
          <a:prstGeom prst="straightConnector1">
            <a:avLst/>
          </a:prstGeom>
          <a:noFill/>
          <a:ln cap="flat" cmpd="sng" w="9525">
            <a:solidFill>
              <a:schemeClr val="dk2"/>
            </a:solidFill>
            <a:prstDash val="solid"/>
            <a:round/>
            <a:headEnd len="sm" w="sm" type="none"/>
            <a:tailEnd len="lg" w="lg" type="triangle"/>
          </a:ln>
        </p:spPr>
      </p:cxnSp>
      <p:sp>
        <p:nvSpPr>
          <p:cNvPr id="1505" name="Google Shape;1505;p168"/>
          <p:cNvSpPr txBox="1"/>
          <p:nvPr/>
        </p:nvSpPr>
        <p:spPr>
          <a:xfrm>
            <a:off x="1175400" y="4216275"/>
            <a:ext cx="7142100" cy="50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Not enough! Need self-service portal</a:t>
            </a:r>
            <a:endParaRPr/>
          </a:p>
        </p:txBody>
      </p:sp>
      <p:sp>
        <p:nvSpPr>
          <p:cNvPr id="1506" name="Google Shape;1506;p168"/>
          <p:cNvSpPr/>
          <p:nvPr/>
        </p:nvSpPr>
        <p:spPr>
          <a:xfrm>
            <a:off x="6282100" y="237590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SELF-SERVICE</a:t>
            </a:r>
            <a:endParaRPr/>
          </a:p>
        </p:txBody>
      </p:sp>
      <p:sp>
        <p:nvSpPr>
          <p:cNvPr id="1507" name="Google Shape;1507;p168"/>
          <p:cNvSpPr/>
          <p:nvPr/>
        </p:nvSpPr>
        <p:spPr>
          <a:xfrm>
            <a:off x="6282100" y="260450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APP SERVICES</a:t>
            </a:r>
            <a:endParaRPr/>
          </a:p>
        </p:txBody>
      </p:sp>
      <p:sp>
        <p:nvSpPr>
          <p:cNvPr id="1508" name="Google Shape;1508;p168"/>
          <p:cNvSpPr/>
          <p:nvPr/>
        </p:nvSpPr>
        <p:spPr>
          <a:xfrm>
            <a:off x="6282100" y="283310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APP LIFECYCLE MGMT</a:t>
            </a:r>
            <a:endParaRPr/>
          </a:p>
        </p:txBody>
      </p:sp>
      <p:sp>
        <p:nvSpPr>
          <p:cNvPr id="1509" name="Google Shape;1509;p168"/>
          <p:cNvSpPr/>
          <p:nvPr/>
        </p:nvSpPr>
        <p:spPr>
          <a:xfrm>
            <a:off x="6281625" y="3059375"/>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METRICS AND LOGGING</a:t>
            </a:r>
            <a:endParaRPr/>
          </a:p>
        </p:txBody>
      </p:sp>
      <p:sp>
        <p:nvSpPr>
          <p:cNvPr id="1510" name="Google Shape;1510;p168"/>
          <p:cNvSpPr/>
          <p:nvPr/>
        </p:nvSpPr>
        <p:spPr>
          <a:xfrm>
            <a:off x="6281550" y="3287850"/>
            <a:ext cx="1543800" cy="2046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800" u="none" cap="none" strike="noStrike">
                <a:solidFill>
                  <a:srgbClr val="FFFFFF"/>
                </a:solidFill>
                <a:latin typeface="Proxima Nova"/>
                <a:ea typeface="Proxima Nova"/>
                <a:cs typeface="Proxima Nova"/>
                <a:sym typeface="Proxima Nova"/>
              </a:rPr>
              <a:t>NETWORK</a:t>
            </a:r>
            <a:endParaRPr/>
          </a:p>
        </p:txBody>
      </p:sp>
      <p:pic>
        <p:nvPicPr>
          <p:cNvPr descr="Icon_RH_Hardware_Datacenter-A_RGB_Flat.png" id="1511" name="Google Shape;1511;p168"/>
          <p:cNvPicPr preferRelativeResize="0"/>
          <p:nvPr/>
        </p:nvPicPr>
        <p:blipFill rotWithShape="1">
          <a:blip r:embed="rId8">
            <a:alphaModFix/>
          </a:blip>
          <a:srcRect b="0" l="0" r="0" t="0"/>
          <a:stretch/>
        </p:blipFill>
        <p:spPr>
          <a:xfrm>
            <a:off x="6281625" y="3581050"/>
            <a:ext cx="1543800" cy="648900"/>
          </a:xfrm>
          <a:prstGeom prst="rect">
            <a:avLst/>
          </a:prstGeom>
          <a:noFill/>
          <a:ln>
            <a:noFill/>
          </a:ln>
        </p:spPr>
      </p:pic>
      <p:grpSp>
        <p:nvGrpSpPr>
          <p:cNvPr id="1512" name="Google Shape;1512;p168"/>
          <p:cNvGrpSpPr/>
          <p:nvPr/>
        </p:nvGrpSpPr>
        <p:grpSpPr>
          <a:xfrm>
            <a:off x="6280373" y="2026171"/>
            <a:ext cx="1534050" cy="300000"/>
            <a:chOff x="6280373" y="2551596"/>
            <a:chExt cx="1534050" cy="300000"/>
          </a:xfrm>
        </p:grpSpPr>
        <p:pic>
          <p:nvPicPr>
            <p:cNvPr descr="Icon_RH_Software_Container-App_RGB_Flat.png" id="1513" name="Google Shape;1513;p168"/>
            <p:cNvPicPr preferRelativeResize="0"/>
            <p:nvPr/>
          </p:nvPicPr>
          <p:blipFill rotWithShape="1">
            <a:blip r:embed="rId6">
              <a:alphaModFix/>
            </a:blip>
            <a:srcRect b="0" l="0" r="0" t="0"/>
            <a:stretch/>
          </p:blipFill>
          <p:spPr>
            <a:xfrm>
              <a:off x="6280373" y="2551596"/>
              <a:ext cx="302400" cy="300000"/>
            </a:xfrm>
            <a:prstGeom prst="rect">
              <a:avLst/>
            </a:prstGeom>
            <a:noFill/>
            <a:ln>
              <a:noFill/>
            </a:ln>
          </p:spPr>
        </p:pic>
        <p:pic>
          <p:nvPicPr>
            <p:cNvPr descr="Icon_RH_Software_Container-App_RGB_Flat.png" id="1514" name="Google Shape;1514;p168"/>
            <p:cNvPicPr preferRelativeResize="0"/>
            <p:nvPr/>
          </p:nvPicPr>
          <p:blipFill rotWithShape="1">
            <a:blip r:embed="rId6">
              <a:alphaModFix/>
            </a:blip>
            <a:srcRect b="0" l="0" r="0" t="0"/>
            <a:stretch/>
          </p:blipFill>
          <p:spPr>
            <a:xfrm>
              <a:off x="6690923" y="2551596"/>
              <a:ext cx="302400" cy="300000"/>
            </a:xfrm>
            <a:prstGeom prst="rect">
              <a:avLst/>
            </a:prstGeom>
            <a:noFill/>
            <a:ln>
              <a:noFill/>
            </a:ln>
          </p:spPr>
        </p:pic>
        <p:pic>
          <p:nvPicPr>
            <p:cNvPr descr="Icon_RH_Software_Container-App_RGB_Flat.png" id="1515" name="Google Shape;1515;p168"/>
            <p:cNvPicPr preferRelativeResize="0"/>
            <p:nvPr/>
          </p:nvPicPr>
          <p:blipFill rotWithShape="1">
            <a:blip r:embed="rId6">
              <a:alphaModFix/>
            </a:blip>
            <a:srcRect b="0" l="0" r="0" t="0"/>
            <a:stretch/>
          </p:blipFill>
          <p:spPr>
            <a:xfrm>
              <a:off x="7101473" y="2551596"/>
              <a:ext cx="302400" cy="300000"/>
            </a:xfrm>
            <a:prstGeom prst="rect">
              <a:avLst/>
            </a:prstGeom>
            <a:noFill/>
            <a:ln>
              <a:noFill/>
            </a:ln>
          </p:spPr>
        </p:pic>
        <p:pic>
          <p:nvPicPr>
            <p:cNvPr descr="Icon_RH_Software_Container-App_RGB_Flat.png" id="1516" name="Google Shape;1516;p168"/>
            <p:cNvPicPr preferRelativeResize="0"/>
            <p:nvPr/>
          </p:nvPicPr>
          <p:blipFill rotWithShape="1">
            <a:blip r:embed="rId6">
              <a:alphaModFix/>
            </a:blip>
            <a:srcRect b="0" l="0" r="0" t="0"/>
            <a:stretch/>
          </p:blipFill>
          <p:spPr>
            <a:xfrm>
              <a:off x="7512023" y="2551596"/>
              <a:ext cx="302400" cy="300000"/>
            </a:xfrm>
            <a:prstGeom prst="rect">
              <a:avLst/>
            </a:prstGeom>
            <a:noFill/>
            <a:ln>
              <a:noFill/>
            </a:ln>
          </p:spPr>
        </p:pic>
      </p:grpSp>
      <p:sp>
        <p:nvSpPr>
          <p:cNvPr id="1517" name="Google Shape;1517;p168"/>
          <p:cNvSpPr txBox="1"/>
          <p:nvPr/>
        </p:nvSpPr>
        <p:spPr>
          <a:xfrm>
            <a:off x="826650" y="485684"/>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Proxima Nova"/>
              <a:buNone/>
            </a:pPr>
            <a:r>
              <a:rPr lang="en" sz="2800">
                <a:solidFill>
                  <a:schemeClr val="dk1"/>
                </a:solidFill>
              </a:rPr>
              <a:t>CONTAINER ORCHESTRATION</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Font typeface="Arial"/>
              <a:buNone/>
            </a:pPr>
            <a:r>
              <a:rPr lang="en" sz="2400"/>
              <a:t>Is this enough?</a:t>
            </a:r>
            <a:endParaRPr sz="2400"/>
          </a:p>
        </p:txBody>
      </p:sp>
      <p:sp>
        <p:nvSpPr>
          <p:cNvPr id="1518" name="Google Shape;1518;p168"/>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pic>
        <p:nvPicPr>
          <p:cNvPr descr="flannel-horizontal-color.png" id="1519" name="Google Shape;1519;p168"/>
          <p:cNvPicPr preferRelativeResize="0"/>
          <p:nvPr/>
        </p:nvPicPr>
        <p:blipFill rotWithShape="1">
          <a:blip r:embed="rId9">
            <a:alphaModFix/>
          </a:blip>
          <a:srcRect b="0" l="0" r="0" t="0"/>
          <a:stretch/>
        </p:blipFill>
        <p:spPr>
          <a:xfrm>
            <a:off x="8097045" y="3493225"/>
            <a:ext cx="539400" cy="156300"/>
          </a:xfrm>
          <a:prstGeom prst="rect">
            <a:avLst/>
          </a:prstGeom>
          <a:noFill/>
          <a:ln>
            <a:noFill/>
          </a:ln>
        </p:spPr>
      </p:pic>
      <p:pic>
        <p:nvPicPr>
          <p:cNvPr descr="weave_colour_logo_POS_RGB_640x166-330x86.png" id="1520" name="Google Shape;1520;p168"/>
          <p:cNvPicPr preferRelativeResize="0"/>
          <p:nvPr/>
        </p:nvPicPr>
        <p:blipFill rotWithShape="1">
          <a:blip r:embed="rId10">
            <a:alphaModFix/>
          </a:blip>
          <a:srcRect b="0" l="0" r="0" t="0"/>
          <a:stretch/>
        </p:blipFill>
        <p:spPr>
          <a:xfrm>
            <a:off x="8035925" y="3676232"/>
            <a:ext cx="631200" cy="156300"/>
          </a:xfrm>
          <a:prstGeom prst="rect">
            <a:avLst/>
          </a:prstGeom>
          <a:noFill/>
          <a:ln>
            <a:noFill/>
          </a:ln>
        </p:spPr>
      </p:pic>
      <p:pic>
        <p:nvPicPr>
          <p:cNvPr descr="vswitch.png" id="1521" name="Google Shape;1521;p168"/>
          <p:cNvPicPr preferRelativeResize="0"/>
          <p:nvPr/>
        </p:nvPicPr>
        <p:blipFill rotWithShape="1">
          <a:blip r:embed="rId11">
            <a:alphaModFix/>
          </a:blip>
          <a:srcRect b="0" l="0" r="0" t="0"/>
          <a:stretch/>
        </p:blipFill>
        <p:spPr>
          <a:xfrm>
            <a:off x="8228320" y="3859238"/>
            <a:ext cx="342600" cy="211500"/>
          </a:xfrm>
          <a:prstGeom prst="rect">
            <a:avLst/>
          </a:prstGeom>
          <a:noFill/>
          <a:ln>
            <a:noFill/>
          </a:ln>
        </p:spPr>
      </p:pic>
      <p:pic>
        <p:nvPicPr>
          <p:cNvPr descr="Atomic Registry.png" id="1522" name="Google Shape;1522;p168"/>
          <p:cNvPicPr preferRelativeResize="0"/>
          <p:nvPr/>
        </p:nvPicPr>
        <p:blipFill rotWithShape="1">
          <a:blip r:embed="rId12">
            <a:alphaModFix/>
          </a:blip>
          <a:srcRect b="0" l="0" r="0" t="0"/>
          <a:stretch/>
        </p:blipFill>
        <p:spPr>
          <a:xfrm>
            <a:off x="4505185" y="2099189"/>
            <a:ext cx="551700" cy="443400"/>
          </a:xfrm>
          <a:prstGeom prst="rect">
            <a:avLst/>
          </a:prstGeom>
          <a:noFill/>
          <a:ln>
            <a:noFill/>
          </a:ln>
        </p:spPr>
      </p:pic>
      <p:pic>
        <p:nvPicPr>
          <p:cNvPr descr="quay_preview.png" id="1523" name="Google Shape;1523;p168"/>
          <p:cNvPicPr preferRelativeResize="0"/>
          <p:nvPr/>
        </p:nvPicPr>
        <p:blipFill rotWithShape="1">
          <a:blip r:embed="rId13">
            <a:alphaModFix/>
          </a:blip>
          <a:srcRect b="29233" l="0" r="0" t="0"/>
          <a:stretch/>
        </p:blipFill>
        <p:spPr>
          <a:xfrm>
            <a:off x="5056775" y="2268687"/>
            <a:ext cx="774900" cy="270900"/>
          </a:xfrm>
          <a:prstGeom prst="rect">
            <a:avLst/>
          </a:prstGeom>
          <a:noFill/>
          <a:ln>
            <a:noFill/>
          </a:ln>
        </p:spPr>
      </p:pic>
      <p:pic>
        <p:nvPicPr>
          <p:cNvPr descr="registry2.png" id="1524" name="Google Shape;1524;p168"/>
          <p:cNvPicPr preferRelativeResize="0"/>
          <p:nvPr/>
        </p:nvPicPr>
        <p:blipFill rotWithShape="1">
          <a:blip r:embed="rId14">
            <a:alphaModFix/>
          </a:blip>
          <a:srcRect b="0" l="0" r="0" t="0"/>
          <a:stretch/>
        </p:blipFill>
        <p:spPr>
          <a:xfrm>
            <a:off x="5056775" y="1814437"/>
            <a:ext cx="373500" cy="366900"/>
          </a:xfrm>
          <a:prstGeom prst="rect">
            <a:avLst/>
          </a:prstGeom>
          <a:noFill/>
          <a:ln>
            <a:noFill/>
          </a:ln>
        </p:spPr>
      </p:pic>
      <p:pic>
        <p:nvPicPr>
          <p:cNvPr descr="grafana.png" id="1525" name="Google Shape;1525;p168"/>
          <p:cNvPicPr preferRelativeResize="0"/>
          <p:nvPr/>
        </p:nvPicPr>
        <p:blipFill rotWithShape="1">
          <a:blip r:embed="rId15">
            <a:alphaModFix/>
          </a:blip>
          <a:srcRect b="25390" l="11555" r="20389" t="40709"/>
          <a:stretch/>
        </p:blipFill>
        <p:spPr>
          <a:xfrm>
            <a:off x="8213322" y="2728952"/>
            <a:ext cx="617400" cy="172500"/>
          </a:xfrm>
          <a:prstGeom prst="rect">
            <a:avLst/>
          </a:prstGeom>
          <a:noFill/>
          <a:ln>
            <a:noFill/>
          </a:ln>
        </p:spPr>
      </p:pic>
      <p:pic>
        <p:nvPicPr>
          <p:cNvPr descr="logo.png" id="1526" name="Google Shape;1526;p168"/>
          <p:cNvPicPr preferRelativeResize="0"/>
          <p:nvPr/>
        </p:nvPicPr>
        <p:blipFill rotWithShape="1">
          <a:blip r:embed="rId16">
            <a:alphaModFix/>
          </a:blip>
          <a:srcRect b="0" l="0" r="0" t="0"/>
          <a:stretch/>
        </p:blipFill>
        <p:spPr>
          <a:xfrm>
            <a:off x="8225098" y="3224525"/>
            <a:ext cx="520200" cy="115500"/>
          </a:xfrm>
          <a:prstGeom prst="rect">
            <a:avLst/>
          </a:prstGeom>
          <a:noFill/>
          <a:ln>
            <a:noFill/>
          </a:ln>
        </p:spPr>
      </p:pic>
      <p:pic>
        <p:nvPicPr>
          <p:cNvPr descr="logo-elastic.png" id="1527" name="Google Shape;1527;p168"/>
          <p:cNvPicPr preferRelativeResize="0"/>
          <p:nvPr/>
        </p:nvPicPr>
        <p:blipFill rotWithShape="1">
          <a:blip r:embed="rId17">
            <a:alphaModFix/>
          </a:blip>
          <a:srcRect b="0" l="0" r="0" t="0"/>
          <a:stretch/>
        </p:blipFill>
        <p:spPr>
          <a:xfrm>
            <a:off x="8225098" y="3048125"/>
            <a:ext cx="520200" cy="145800"/>
          </a:xfrm>
          <a:prstGeom prst="rect">
            <a:avLst/>
          </a:prstGeom>
          <a:noFill/>
          <a:ln>
            <a:noFill/>
          </a:ln>
        </p:spPr>
      </p:pic>
      <p:pic>
        <p:nvPicPr>
          <p:cNvPr id="1528" name="Google Shape;1528;p168"/>
          <p:cNvPicPr preferRelativeResize="0"/>
          <p:nvPr/>
        </p:nvPicPr>
        <p:blipFill>
          <a:blip r:embed="rId18">
            <a:alphaModFix/>
          </a:blip>
          <a:stretch>
            <a:fillRect/>
          </a:stretch>
        </p:blipFill>
        <p:spPr>
          <a:xfrm>
            <a:off x="8227087" y="2901336"/>
            <a:ext cx="617435" cy="135243"/>
          </a:xfrm>
          <a:prstGeom prst="rect">
            <a:avLst/>
          </a:prstGeom>
          <a:noFill/>
          <a:ln>
            <a:noFill/>
          </a:ln>
        </p:spPr>
      </p:pic>
      <p:cxnSp>
        <p:nvCxnSpPr>
          <p:cNvPr id="1529" name="Google Shape;1529;p168"/>
          <p:cNvCxnSpPr>
            <a:stCxn id="1510" idx="3"/>
            <a:endCxn id="1520" idx="1"/>
          </p:cNvCxnSpPr>
          <p:nvPr/>
        </p:nvCxnSpPr>
        <p:spPr>
          <a:xfrm>
            <a:off x="7825350" y="3390150"/>
            <a:ext cx="210600" cy="364200"/>
          </a:xfrm>
          <a:prstGeom prst="straightConnector1">
            <a:avLst/>
          </a:prstGeom>
          <a:noFill/>
          <a:ln cap="flat" cmpd="sng" w="9525">
            <a:solidFill>
              <a:schemeClr val="dk2"/>
            </a:solidFill>
            <a:prstDash val="solid"/>
            <a:round/>
            <a:headEnd len="med" w="med" type="none"/>
            <a:tailEnd len="med" w="med" type="triangle"/>
          </a:ln>
        </p:spPr>
      </p:cxnSp>
      <p:cxnSp>
        <p:nvCxnSpPr>
          <p:cNvPr id="1530" name="Google Shape;1530;p168"/>
          <p:cNvCxnSpPr>
            <a:stCxn id="1509" idx="3"/>
          </p:cNvCxnSpPr>
          <p:nvPr/>
        </p:nvCxnSpPr>
        <p:spPr>
          <a:xfrm flipH="1" rot="10800000">
            <a:off x="7825425" y="3128975"/>
            <a:ext cx="370500" cy="3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4" name="Shape 1534"/>
        <p:cNvGrpSpPr/>
        <p:nvPr/>
      </p:nvGrpSpPr>
      <p:grpSpPr>
        <a:xfrm>
          <a:off x="0" y="0"/>
          <a:ext cx="0" cy="0"/>
          <a:chOff x="0" y="0"/>
          <a:chExt cx="0" cy="0"/>
        </a:xfrm>
      </p:grpSpPr>
      <p:sp>
        <p:nvSpPr>
          <p:cNvPr id="1535" name="Google Shape;1535;p169"/>
          <p:cNvSpPr txBox="1"/>
          <p:nvPr>
            <p:ph idx="1" type="body"/>
          </p:nvPr>
        </p:nvSpPr>
        <p:spPr>
          <a:xfrm>
            <a:off x="1042000" y="955475"/>
            <a:ext cx="3160500" cy="180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Proxima Nova"/>
              <a:buNone/>
            </a:pPr>
            <a:r>
              <a:rPr b="0" i="0" lang="en" sz="1800" u="none" cap="none" strike="noStrike">
                <a:solidFill>
                  <a:schemeClr val="dk1"/>
                </a:solidFill>
                <a:latin typeface="Arial"/>
                <a:ea typeface="Arial"/>
                <a:cs typeface="Arial"/>
                <a:sym typeface="Arial"/>
              </a:rPr>
              <a:t>Container application platform based on Docker and Kubernetes for building, distributing and running containers at scale</a:t>
            </a:r>
            <a:endParaRPr/>
          </a:p>
        </p:txBody>
      </p:sp>
      <p:pic>
        <p:nvPicPr>
          <p:cNvPr id="1536" name="Google Shape;1536;p169"/>
          <p:cNvPicPr preferRelativeResize="0"/>
          <p:nvPr/>
        </p:nvPicPr>
        <p:blipFill rotWithShape="1">
          <a:blip r:embed="rId3">
            <a:alphaModFix/>
          </a:blip>
          <a:srcRect b="0" l="0" r="0" t="0"/>
          <a:stretch/>
        </p:blipFill>
        <p:spPr>
          <a:xfrm>
            <a:off x="4466325" y="1372200"/>
            <a:ext cx="3453600" cy="887100"/>
          </a:xfrm>
          <a:prstGeom prst="rect">
            <a:avLst/>
          </a:prstGeom>
          <a:noFill/>
          <a:ln>
            <a:noFill/>
          </a:ln>
        </p:spPr>
      </p:pic>
      <p:pic>
        <p:nvPicPr>
          <p:cNvPr id="1537" name="Google Shape;1537;p169"/>
          <p:cNvPicPr preferRelativeResize="0"/>
          <p:nvPr/>
        </p:nvPicPr>
        <p:blipFill>
          <a:blip r:embed="rId4">
            <a:alphaModFix/>
          </a:blip>
          <a:stretch>
            <a:fillRect/>
          </a:stretch>
        </p:blipFill>
        <p:spPr>
          <a:xfrm>
            <a:off x="292050" y="3064425"/>
            <a:ext cx="8579800" cy="1575250"/>
          </a:xfrm>
          <a:prstGeom prst="rect">
            <a:avLst/>
          </a:prstGeom>
          <a:noFill/>
          <a:ln>
            <a:noFill/>
          </a:ln>
        </p:spPr>
      </p:pic>
      <p:sp>
        <p:nvSpPr>
          <p:cNvPr id="1538" name="Google Shape;1538;p169"/>
          <p:cNvSpPr txBox="1"/>
          <p:nvPr>
            <p:ph idx="12" type="sldNum"/>
          </p:nvPr>
        </p:nvSpPr>
        <p:spPr>
          <a:xfrm>
            <a:off x="103322" y="4733950"/>
            <a:ext cx="7872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17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cxnSp>
        <p:nvCxnSpPr>
          <p:cNvPr id="1544" name="Google Shape;1544;p170"/>
          <p:cNvCxnSpPr/>
          <p:nvPr/>
        </p:nvCxnSpPr>
        <p:spPr>
          <a:xfrm>
            <a:off x="7869866" y="1809109"/>
            <a:ext cx="957000" cy="0"/>
          </a:xfrm>
          <a:prstGeom prst="straightConnector1">
            <a:avLst/>
          </a:prstGeom>
          <a:noFill/>
          <a:ln cap="flat" cmpd="sng" w="9525">
            <a:solidFill>
              <a:srgbClr val="000000"/>
            </a:solidFill>
            <a:prstDash val="dot"/>
            <a:round/>
            <a:headEnd len="med" w="med" type="none"/>
            <a:tailEnd len="med" w="med" type="none"/>
          </a:ln>
        </p:spPr>
      </p:cxnSp>
      <p:sp>
        <p:nvSpPr>
          <p:cNvPr id="1545" name="Google Shape;1545;p170"/>
          <p:cNvSpPr txBox="1"/>
          <p:nvPr/>
        </p:nvSpPr>
        <p:spPr>
          <a:xfrm>
            <a:off x="7810347" y="1307700"/>
            <a:ext cx="10383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CONTAINER</a:t>
            </a:r>
            <a:endParaRPr sz="1000">
              <a:latin typeface="Overpass"/>
              <a:ea typeface="Overpass"/>
              <a:cs typeface="Overpass"/>
              <a:sym typeface="Overpass"/>
            </a:endParaRPr>
          </a:p>
        </p:txBody>
      </p:sp>
      <p:sp>
        <p:nvSpPr>
          <p:cNvPr id="1546" name="Google Shape;1546;p170"/>
          <p:cNvSpPr/>
          <p:nvPr/>
        </p:nvSpPr>
        <p:spPr>
          <a:xfrm>
            <a:off x="3043375" y="4016701"/>
            <a:ext cx="4683900" cy="555300"/>
          </a:xfrm>
          <a:prstGeom prst="rect">
            <a:avLst/>
          </a:prstGeom>
          <a:solidFill>
            <a:srgbClr val="666666"/>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47" name="Google Shape;1547;p170"/>
          <p:cNvSpPr txBox="1"/>
          <p:nvPr/>
        </p:nvSpPr>
        <p:spPr>
          <a:xfrm>
            <a:off x="5015138" y="4324400"/>
            <a:ext cx="10857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Amazon Web  Services</a:t>
            </a:r>
            <a:endParaRPr sz="600">
              <a:solidFill>
                <a:srgbClr val="FFFFFF"/>
              </a:solidFill>
              <a:latin typeface="Overpass"/>
              <a:ea typeface="Overpass"/>
              <a:cs typeface="Overpass"/>
              <a:sym typeface="Overpass"/>
            </a:endParaRPr>
          </a:p>
        </p:txBody>
      </p:sp>
      <p:pic>
        <p:nvPicPr>
          <p:cNvPr id="1548" name="Google Shape;1548;p170"/>
          <p:cNvPicPr preferRelativeResize="0"/>
          <p:nvPr/>
        </p:nvPicPr>
        <p:blipFill>
          <a:blip r:embed="rId3">
            <a:alphaModFix/>
          </a:blip>
          <a:stretch>
            <a:fillRect/>
          </a:stretch>
        </p:blipFill>
        <p:spPr>
          <a:xfrm>
            <a:off x="6232275" y="4110241"/>
            <a:ext cx="233962" cy="249628"/>
          </a:xfrm>
          <a:prstGeom prst="rect">
            <a:avLst/>
          </a:prstGeom>
          <a:noFill/>
          <a:ln>
            <a:noFill/>
          </a:ln>
        </p:spPr>
      </p:pic>
      <p:sp>
        <p:nvSpPr>
          <p:cNvPr id="1549" name="Google Shape;1549;p170"/>
          <p:cNvSpPr txBox="1"/>
          <p:nvPr/>
        </p:nvSpPr>
        <p:spPr>
          <a:xfrm>
            <a:off x="5963293" y="4324391"/>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Microsoft Azure</a:t>
            </a:r>
            <a:endParaRPr sz="600">
              <a:solidFill>
                <a:srgbClr val="FFFFFF"/>
              </a:solidFill>
              <a:latin typeface="Overpass"/>
              <a:ea typeface="Overpass"/>
              <a:cs typeface="Overpass"/>
              <a:sym typeface="Overpass"/>
            </a:endParaRPr>
          </a:p>
        </p:txBody>
      </p:sp>
      <p:pic>
        <p:nvPicPr>
          <p:cNvPr id="1550" name="Google Shape;1550;p170"/>
          <p:cNvPicPr preferRelativeResize="0"/>
          <p:nvPr/>
        </p:nvPicPr>
        <p:blipFill>
          <a:blip r:embed="rId3">
            <a:alphaModFix/>
          </a:blip>
          <a:stretch>
            <a:fillRect/>
          </a:stretch>
        </p:blipFill>
        <p:spPr>
          <a:xfrm>
            <a:off x="7025945" y="4110254"/>
            <a:ext cx="233962" cy="249628"/>
          </a:xfrm>
          <a:prstGeom prst="rect">
            <a:avLst/>
          </a:prstGeom>
          <a:noFill/>
          <a:ln>
            <a:noFill/>
          </a:ln>
        </p:spPr>
      </p:pic>
      <p:sp>
        <p:nvSpPr>
          <p:cNvPr id="1551" name="Google Shape;1551;p170"/>
          <p:cNvSpPr txBox="1"/>
          <p:nvPr/>
        </p:nvSpPr>
        <p:spPr>
          <a:xfrm>
            <a:off x="6771181" y="4324391"/>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Google Cloud</a:t>
            </a:r>
            <a:endParaRPr sz="600">
              <a:solidFill>
                <a:srgbClr val="FFFFFF"/>
              </a:solidFill>
              <a:latin typeface="Overpass"/>
              <a:ea typeface="Overpass"/>
              <a:cs typeface="Overpass"/>
              <a:sym typeface="Overpass"/>
            </a:endParaRPr>
          </a:p>
        </p:txBody>
      </p:sp>
      <p:pic>
        <p:nvPicPr>
          <p:cNvPr id="1552" name="Google Shape;1552;p170"/>
          <p:cNvPicPr preferRelativeResize="0"/>
          <p:nvPr/>
        </p:nvPicPr>
        <p:blipFill>
          <a:blip r:embed="rId3">
            <a:alphaModFix/>
          </a:blip>
          <a:stretch>
            <a:fillRect/>
          </a:stretch>
        </p:blipFill>
        <p:spPr>
          <a:xfrm>
            <a:off x="5438605" y="4110241"/>
            <a:ext cx="233962" cy="249628"/>
          </a:xfrm>
          <a:prstGeom prst="rect">
            <a:avLst/>
          </a:prstGeom>
          <a:noFill/>
          <a:ln>
            <a:noFill/>
          </a:ln>
        </p:spPr>
      </p:pic>
      <p:pic>
        <p:nvPicPr>
          <p:cNvPr id="1553" name="Google Shape;1553;p170"/>
          <p:cNvPicPr preferRelativeResize="0"/>
          <p:nvPr/>
        </p:nvPicPr>
        <p:blipFill>
          <a:blip r:embed="rId3">
            <a:alphaModFix/>
          </a:blip>
          <a:stretch>
            <a:fillRect/>
          </a:stretch>
        </p:blipFill>
        <p:spPr>
          <a:xfrm>
            <a:off x="4644935" y="4110241"/>
            <a:ext cx="233962" cy="249628"/>
          </a:xfrm>
          <a:prstGeom prst="rect">
            <a:avLst/>
          </a:prstGeom>
          <a:noFill/>
          <a:ln>
            <a:noFill/>
          </a:ln>
        </p:spPr>
      </p:pic>
      <p:pic>
        <p:nvPicPr>
          <p:cNvPr id="1554" name="Google Shape;1554;p170"/>
          <p:cNvPicPr preferRelativeResize="0"/>
          <p:nvPr/>
        </p:nvPicPr>
        <p:blipFill>
          <a:blip r:embed="rId4">
            <a:alphaModFix/>
          </a:blip>
          <a:stretch>
            <a:fillRect/>
          </a:stretch>
        </p:blipFill>
        <p:spPr>
          <a:xfrm>
            <a:off x="3999927" y="4095025"/>
            <a:ext cx="161500" cy="255450"/>
          </a:xfrm>
          <a:prstGeom prst="rect">
            <a:avLst/>
          </a:prstGeom>
          <a:noFill/>
          <a:ln>
            <a:noFill/>
          </a:ln>
        </p:spPr>
      </p:pic>
      <p:pic>
        <p:nvPicPr>
          <p:cNvPr id="1555" name="Google Shape;1555;p170"/>
          <p:cNvPicPr preferRelativeResize="0"/>
          <p:nvPr/>
        </p:nvPicPr>
        <p:blipFill>
          <a:blip r:embed="rId5">
            <a:alphaModFix/>
          </a:blip>
          <a:stretch>
            <a:fillRect/>
          </a:stretch>
        </p:blipFill>
        <p:spPr>
          <a:xfrm>
            <a:off x="3237725" y="4132752"/>
            <a:ext cx="278695" cy="204600"/>
          </a:xfrm>
          <a:prstGeom prst="rect">
            <a:avLst/>
          </a:prstGeom>
          <a:noFill/>
          <a:ln>
            <a:noFill/>
          </a:ln>
        </p:spPr>
      </p:pic>
      <p:sp>
        <p:nvSpPr>
          <p:cNvPr id="1556" name="Google Shape;1556;p170"/>
          <p:cNvSpPr txBox="1"/>
          <p:nvPr/>
        </p:nvSpPr>
        <p:spPr>
          <a:xfrm>
            <a:off x="4298372" y="4324391"/>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OpenStack</a:t>
            </a:r>
            <a:endParaRPr sz="600">
              <a:solidFill>
                <a:srgbClr val="FFFFFF"/>
              </a:solidFill>
              <a:latin typeface="Overpass"/>
              <a:ea typeface="Overpass"/>
              <a:cs typeface="Overpass"/>
              <a:sym typeface="Overpass"/>
            </a:endParaRPr>
          </a:p>
        </p:txBody>
      </p:sp>
      <p:sp>
        <p:nvSpPr>
          <p:cNvPr id="1557" name="Google Shape;1557;p170"/>
          <p:cNvSpPr txBox="1"/>
          <p:nvPr/>
        </p:nvSpPr>
        <p:spPr>
          <a:xfrm>
            <a:off x="3667277" y="4324391"/>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Datacenter</a:t>
            </a:r>
            <a:endParaRPr sz="600">
              <a:solidFill>
                <a:srgbClr val="FFFFFF"/>
              </a:solidFill>
              <a:latin typeface="Overpass"/>
              <a:ea typeface="Overpass"/>
              <a:cs typeface="Overpass"/>
              <a:sym typeface="Overpass"/>
            </a:endParaRPr>
          </a:p>
        </p:txBody>
      </p:sp>
      <p:sp>
        <p:nvSpPr>
          <p:cNvPr id="1558" name="Google Shape;1558;p170"/>
          <p:cNvSpPr txBox="1"/>
          <p:nvPr/>
        </p:nvSpPr>
        <p:spPr>
          <a:xfrm>
            <a:off x="2907126" y="4324391"/>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Laptop</a:t>
            </a:r>
            <a:endParaRPr sz="600">
              <a:solidFill>
                <a:srgbClr val="FFFFFF"/>
              </a:solidFill>
              <a:latin typeface="Overpass"/>
              <a:ea typeface="Overpass"/>
              <a:cs typeface="Overpass"/>
              <a:sym typeface="Overpass"/>
            </a:endParaRPr>
          </a:p>
        </p:txBody>
      </p:sp>
      <p:cxnSp>
        <p:nvCxnSpPr>
          <p:cNvPr id="1559" name="Google Shape;1559;p170"/>
          <p:cNvCxnSpPr/>
          <p:nvPr/>
        </p:nvCxnSpPr>
        <p:spPr>
          <a:xfrm>
            <a:off x="7863474" y="4004972"/>
            <a:ext cx="957000" cy="0"/>
          </a:xfrm>
          <a:prstGeom prst="straightConnector1">
            <a:avLst/>
          </a:prstGeom>
          <a:noFill/>
          <a:ln cap="flat" cmpd="sng" w="9525">
            <a:solidFill>
              <a:srgbClr val="000000"/>
            </a:solidFill>
            <a:prstDash val="dot"/>
            <a:round/>
            <a:headEnd len="med" w="med" type="none"/>
            <a:tailEnd len="med" w="med" type="none"/>
          </a:ln>
        </p:spPr>
      </p:cxnSp>
      <p:sp>
        <p:nvSpPr>
          <p:cNvPr id="1560" name="Google Shape;1560;p170"/>
          <p:cNvSpPr txBox="1"/>
          <p:nvPr/>
        </p:nvSpPr>
        <p:spPr>
          <a:xfrm>
            <a:off x="7758900" y="4082048"/>
            <a:ext cx="11925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800">
                <a:latin typeface="Overpass"/>
                <a:ea typeface="Overpass"/>
                <a:cs typeface="Overpass"/>
                <a:sym typeface="Overpass"/>
              </a:rPr>
              <a:t>INFRASTRUCTURE</a:t>
            </a:r>
            <a:endParaRPr sz="800">
              <a:latin typeface="Overpass"/>
              <a:ea typeface="Overpass"/>
              <a:cs typeface="Overpass"/>
              <a:sym typeface="Overpass"/>
            </a:endParaRPr>
          </a:p>
        </p:txBody>
      </p:sp>
      <p:sp>
        <p:nvSpPr>
          <p:cNvPr id="1561" name="Google Shape;1561;p170"/>
          <p:cNvSpPr/>
          <p:nvPr/>
        </p:nvSpPr>
        <p:spPr>
          <a:xfrm>
            <a:off x="3043375" y="1832807"/>
            <a:ext cx="4683900" cy="707700"/>
          </a:xfrm>
          <a:prstGeom prst="rect">
            <a:avLst/>
          </a:prstGeom>
          <a:solidFill>
            <a:srgbClr val="0371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200">
                <a:solidFill>
                  <a:srgbClr val="FFFFFF"/>
                </a:solidFill>
                <a:latin typeface="Overpass"/>
                <a:ea typeface="Overpass"/>
                <a:cs typeface="Overpass"/>
                <a:sym typeface="Overpass"/>
              </a:rPr>
              <a:t>APPLICATION LIFECYCLE MANAGEMENT</a:t>
            </a:r>
            <a:endParaRPr i="0" sz="1200" u="none" cap="none" strike="noStrike">
              <a:solidFill>
                <a:srgbClr val="FFFFFF"/>
              </a:solidFill>
              <a:latin typeface="Overpass"/>
              <a:ea typeface="Overpass"/>
              <a:cs typeface="Overpass"/>
              <a:sym typeface="Overpass"/>
            </a:endParaRPr>
          </a:p>
        </p:txBody>
      </p:sp>
      <p:sp>
        <p:nvSpPr>
          <p:cNvPr id="1562" name="Google Shape;1562;p170"/>
          <p:cNvSpPr/>
          <p:nvPr/>
        </p:nvSpPr>
        <p:spPr>
          <a:xfrm>
            <a:off x="3043375" y="3640802"/>
            <a:ext cx="4683900" cy="340800"/>
          </a:xfrm>
          <a:prstGeom prst="rect">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1200">
                <a:solidFill>
                  <a:srgbClr val="FFFFFF"/>
                </a:solidFill>
                <a:latin typeface="Overpass"/>
                <a:ea typeface="Overpass"/>
                <a:cs typeface="Overpass"/>
                <a:sym typeface="Overpass"/>
              </a:rPr>
              <a:t>ENTERPRISE CONTAINER HOST</a:t>
            </a:r>
            <a:endParaRPr sz="1200">
              <a:latin typeface="Overpass"/>
              <a:ea typeface="Overpass"/>
              <a:cs typeface="Overpass"/>
              <a:sym typeface="Overpass"/>
            </a:endParaRPr>
          </a:p>
        </p:txBody>
      </p:sp>
      <p:sp>
        <p:nvSpPr>
          <p:cNvPr id="1563" name="Google Shape;1563;p170"/>
          <p:cNvSpPr/>
          <p:nvPr/>
        </p:nvSpPr>
        <p:spPr>
          <a:xfrm>
            <a:off x="3043375" y="2577002"/>
            <a:ext cx="4683900" cy="1028700"/>
          </a:xfrm>
          <a:prstGeom prst="rect">
            <a:avLst/>
          </a:prstGeom>
          <a:solidFill>
            <a:srgbClr val="3D85C6"/>
          </a:solidFill>
          <a:ln>
            <a:noFill/>
          </a:ln>
        </p:spPr>
        <p:txBody>
          <a:bodyPr anchorCtr="0" anchor="b"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200">
                <a:solidFill>
                  <a:srgbClr val="F3F3F3"/>
                </a:solidFill>
                <a:latin typeface="Overpass"/>
                <a:ea typeface="Overpass"/>
                <a:cs typeface="Overpass"/>
                <a:sym typeface="Overpass"/>
              </a:rPr>
              <a:t>CONTAINER ORCHESTRATION AND MANAGEMENT</a:t>
            </a:r>
            <a:br>
              <a:rPr lang="en" sz="1200">
                <a:solidFill>
                  <a:srgbClr val="F3F3F3"/>
                </a:solidFill>
                <a:latin typeface="Overpass"/>
                <a:ea typeface="Overpass"/>
                <a:cs typeface="Overpass"/>
                <a:sym typeface="Overpass"/>
              </a:rPr>
            </a:br>
            <a:r>
              <a:rPr lang="en" sz="1200">
                <a:solidFill>
                  <a:srgbClr val="F3F3F3"/>
                </a:solidFill>
                <a:latin typeface="Overpass"/>
                <a:ea typeface="Overpass"/>
                <a:cs typeface="Overpass"/>
                <a:sym typeface="Overpass"/>
              </a:rPr>
              <a:t>(KUBERNETES)</a:t>
            </a:r>
            <a:endParaRPr i="0" sz="1200" u="none" cap="none" strike="noStrike">
              <a:solidFill>
                <a:srgbClr val="000000"/>
              </a:solidFill>
              <a:latin typeface="Overpass"/>
              <a:ea typeface="Overpass"/>
              <a:cs typeface="Overpass"/>
              <a:sym typeface="Overpass"/>
            </a:endParaRPr>
          </a:p>
        </p:txBody>
      </p:sp>
      <p:grpSp>
        <p:nvGrpSpPr>
          <p:cNvPr id="1564" name="Google Shape;1564;p170"/>
          <p:cNvGrpSpPr/>
          <p:nvPr/>
        </p:nvGrpSpPr>
        <p:grpSpPr>
          <a:xfrm>
            <a:off x="3051686" y="1338028"/>
            <a:ext cx="4661401" cy="433800"/>
            <a:chOff x="1563450" y="1338017"/>
            <a:chExt cx="5005800" cy="433800"/>
          </a:xfrm>
        </p:grpSpPr>
        <p:sp>
          <p:nvSpPr>
            <p:cNvPr id="1565" name="Google Shape;1565;p170"/>
            <p:cNvSpPr/>
            <p:nvPr/>
          </p:nvSpPr>
          <p:spPr>
            <a:xfrm>
              <a:off x="1563450" y="13380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6" name="Google Shape;1566;p170"/>
            <p:cNvSpPr/>
            <p:nvPr/>
          </p:nvSpPr>
          <p:spPr>
            <a:xfrm>
              <a:off x="17920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7" name="Google Shape;1567;p170"/>
            <p:cNvSpPr/>
            <p:nvPr/>
          </p:nvSpPr>
          <p:spPr>
            <a:xfrm>
              <a:off x="2020650" y="13380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8" name="Google Shape;1568;p170"/>
            <p:cNvSpPr/>
            <p:nvPr/>
          </p:nvSpPr>
          <p:spPr>
            <a:xfrm>
              <a:off x="22492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9" name="Google Shape;1569;p170"/>
            <p:cNvSpPr/>
            <p:nvPr/>
          </p:nvSpPr>
          <p:spPr>
            <a:xfrm>
              <a:off x="2477850" y="13380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0" name="Google Shape;1570;p170"/>
            <p:cNvSpPr/>
            <p:nvPr/>
          </p:nvSpPr>
          <p:spPr>
            <a:xfrm>
              <a:off x="27064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1" name="Google Shape;1571;p170"/>
            <p:cNvSpPr/>
            <p:nvPr/>
          </p:nvSpPr>
          <p:spPr>
            <a:xfrm>
              <a:off x="29350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2" name="Google Shape;1572;p170"/>
            <p:cNvSpPr/>
            <p:nvPr/>
          </p:nvSpPr>
          <p:spPr>
            <a:xfrm>
              <a:off x="3163650" y="13380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3" name="Google Shape;1573;p170"/>
            <p:cNvSpPr/>
            <p:nvPr/>
          </p:nvSpPr>
          <p:spPr>
            <a:xfrm>
              <a:off x="33922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4" name="Google Shape;1574;p170"/>
            <p:cNvSpPr/>
            <p:nvPr/>
          </p:nvSpPr>
          <p:spPr>
            <a:xfrm>
              <a:off x="3620850" y="1338017"/>
              <a:ext cx="205200" cy="2052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5" name="Google Shape;1575;p170"/>
            <p:cNvSpPr/>
            <p:nvPr/>
          </p:nvSpPr>
          <p:spPr>
            <a:xfrm>
              <a:off x="38494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6" name="Google Shape;1576;p170"/>
            <p:cNvSpPr/>
            <p:nvPr/>
          </p:nvSpPr>
          <p:spPr>
            <a:xfrm>
              <a:off x="4078050" y="13380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7" name="Google Shape;1577;p170"/>
            <p:cNvSpPr/>
            <p:nvPr/>
          </p:nvSpPr>
          <p:spPr>
            <a:xfrm>
              <a:off x="43066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8" name="Google Shape;1578;p170"/>
            <p:cNvSpPr/>
            <p:nvPr/>
          </p:nvSpPr>
          <p:spPr>
            <a:xfrm>
              <a:off x="4535250" y="13380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9" name="Google Shape;1579;p170"/>
            <p:cNvSpPr/>
            <p:nvPr/>
          </p:nvSpPr>
          <p:spPr>
            <a:xfrm>
              <a:off x="47638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0" name="Google Shape;1580;p170"/>
            <p:cNvSpPr/>
            <p:nvPr/>
          </p:nvSpPr>
          <p:spPr>
            <a:xfrm>
              <a:off x="49924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1" name="Google Shape;1581;p170"/>
            <p:cNvSpPr/>
            <p:nvPr/>
          </p:nvSpPr>
          <p:spPr>
            <a:xfrm>
              <a:off x="5221050" y="1338017"/>
              <a:ext cx="205200" cy="2052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2" name="Google Shape;1582;p170"/>
            <p:cNvSpPr/>
            <p:nvPr/>
          </p:nvSpPr>
          <p:spPr>
            <a:xfrm>
              <a:off x="54496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3" name="Google Shape;1583;p170"/>
            <p:cNvSpPr/>
            <p:nvPr/>
          </p:nvSpPr>
          <p:spPr>
            <a:xfrm>
              <a:off x="5678250" y="13380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4" name="Google Shape;1584;p170"/>
            <p:cNvSpPr/>
            <p:nvPr/>
          </p:nvSpPr>
          <p:spPr>
            <a:xfrm>
              <a:off x="5906850" y="1338017"/>
              <a:ext cx="205200" cy="2052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5" name="Google Shape;1585;p170"/>
            <p:cNvSpPr/>
            <p:nvPr/>
          </p:nvSpPr>
          <p:spPr>
            <a:xfrm>
              <a:off x="6135450" y="13380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6" name="Google Shape;1586;p170"/>
            <p:cNvSpPr/>
            <p:nvPr/>
          </p:nvSpPr>
          <p:spPr>
            <a:xfrm>
              <a:off x="6364050" y="1338017"/>
              <a:ext cx="205200" cy="2052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7" name="Google Shape;1587;p170"/>
            <p:cNvSpPr/>
            <p:nvPr/>
          </p:nvSpPr>
          <p:spPr>
            <a:xfrm flipH="1">
              <a:off x="5449650" y="15666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8" name="Google Shape;1588;p170"/>
            <p:cNvSpPr/>
            <p:nvPr/>
          </p:nvSpPr>
          <p:spPr>
            <a:xfrm flipH="1">
              <a:off x="5221050" y="15666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9" name="Google Shape;1589;p170"/>
            <p:cNvSpPr/>
            <p:nvPr/>
          </p:nvSpPr>
          <p:spPr>
            <a:xfrm flipH="1">
              <a:off x="4992450" y="15666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0" name="Google Shape;1590;p170"/>
            <p:cNvSpPr/>
            <p:nvPr/>
          </p:nvSpPr>
          <p:spPr>
            <a:xfrm flipH="1">
              <a:off x="4763850" y="15666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1" name="Google Shape;1591;p170"/>
            <p:cNvSpPr/>
            <p:nvPr/>
          </p:nvSpPr>
          <p:spPr>
            <a:xfrm flipH="1">
              <a:off x="4535250" y="15666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2" name="Google Shape;1592;p170"/>
            <p:cNvSpPr/>
            <p:nvPr/>
          </p:nvSpPr>
          <p:spPr>
            <a:xfrm flipH="1">
              <a:off x="4306650" y="15666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3" name="Google Shape;1593;p170"/>
            <p:cNvSpPr/>
            <p:nvPr/>
          </p:nvSpPr>
          <p:spPr>
            <a:xfrm flipH="1">
              <a:off x="4078050" y="15666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4" name="Google Shape;1594;p170"/>
            <p:cNvSpPr/>
            <p:nvPr/>
          </p:nvSpPr>
          <p:spPr>
            <a:xfrm flipH="1">
              <a:off x="3849450" y="15666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5" name="Google Shape;1595;p170"/>
            <p:cNvSpPr/>
            <p:nvPr/>
          </p:nvSpPr>
          <p:spPr>
            <a:xfrm flipH="1">
              <a:off x="3620850" y="15666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6" name="Google Shape;1596;p170"/>
            <p:cNvSpPr/>
            <p:nvPr/>
          </p:nvSpPr>
          <p:spPr>
            <a:xfrm flipH="1">
              <a:off x="3392250" y="1566617"/>
              <a:ext cx="205200" cy="2052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7" name="Google Shape;1597;p170"/>
            <p:cNvSpPr/>
            <p:nvPr/>
          </p:nvSpPr>
          <p:spPr>
            <a:xfrm flipH="1">
              <a:off x="3163650" y="15666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8" name="Google Shape;1598;p170"/>
            <p:cNvSpPr/>
            <p:nvPr/>
          </p:nvSpPr>
          <p:spPr>
            <a:xfrm flipH="1">
              <a:off x="2935050" y="15666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9" name="Google Shape;1599;p170"/>
            <p:cNvSpPr/>
            <p:nvPr/>
          </p:nvSpPr>
          <p:spPr>
            <a:xfrm flipH="1">
              <a:off x="2706450" y="15666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0" name="Google Shape;1600;p170"/>
            <p:cNvSpPr/>
            <p:nvPr/>
          </p:nvSpPr>
          <p:spPr>
            <a:xfrm flipH="1">
              <a:off x="2477850" y="15666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1" name="Google Shape;1601;p170"/>
            <p:cNvSpPr/>
            <p:nvPr/>
          </p:nvSpPr>
          <p:spPr>
            <a:xfrm flipH="1">
              <a:off x="2249250" y="15666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2" name="Google Shape;1602;p170"/>
            <p:cNvSpPr/>
            <p:nvPr/>
          </p:nvSpPr>
          <p:spPr>
            <a:xfrm flipH="1">
              <a:off x="2020650" y="15666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3" name="Google Shape;1603;p170"/>
            <p:cNvSpPr/>
            <p:nvPr/>
          </p:nvSpPr>
          <p:spPr>
            <a:xfrm flipH="1">
              <a:off x="1792050" y="1566617"/>
              <a:ext cx="205200" cy="2052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4" name="Google Shape;1604;p170"/>
            <p:cNvSpPr/>
            <p:nvPr/>
          </p:nvSpPr>
          <p:spPr>
            <a:xfrm flipH="1">
              <a:off x="1563450" y="15666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5" name="Google Shape;1605;p170"/>
            <p:cNvSpPr/>
            <p:nvPr/>
          </p:nvSpPr>
          <p:spPr>
            <a:xfrm flipH="1">
              <a:off x="6364050" y="1566617"/>
              <a:ext cx="205200" cy="2052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6" name="Google Shape;1606;p170"/>
            <p:cNvSpPr/>
            <p:nvPr/>
          </p:nvSpPr>
          <p:spPr>
            <a:xfrm flipH="1">
              <a:off x="6135450" y="1566617"/>
              <a:ext cx="205200" cy="2052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7" name="Google Shape;1607;p170"/>
            <p:cNvSpPr/>
            <p:nvPr/>
          </p:nvSpPr>
          <p:spPr>
            <a:xfrm flipH="1">
              <a:off x="5906850" y="1566617"/>
              <a:ext cx="205200" cy="205200"/>
            </a:xfrm>
            <a:prstGeom prst="rect">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8" name="Google Shape;1608;p170"/>
            <p:cNvSpPr/>
            <p:nvPr/>
          </p:nvSpPr>
          <p:spPr>
            <a:xfrm flipH="1">
              <a:off x="5678250" y="1566617"/>
              <a:ext cx="205200" cy="2052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1609" name="Google Shape;1609;p170"/>
          <p:cNvPicPr preferRelativeResize="0"/>
          <p:nvPr/>
        </p:nvPicPr>
        <p:blipFill>
          <a:blip r:embed="rId6">
            <a:alphaModFix/>
          </a:blip>
          <a:stretch>
            <a:fillRect/>
          </a:stretch>
        </p:blipFill>
        <p:spPr>
          <a:xfrm>
            <a:off x="7844134" y="2345102"/>
            <a:ext cx="995678" cy="1291116"/>
          </a:xfrm>
          <a:prstGeom prst="rect">
            <a:avLst/>
          </a:prstGeom>
          <a:noFill/>
          <a:ln>
            <a:noFill/>
          </a:ln>
        </p:spPr>
      </p:pic>
      <p:sp>
        <p:nvSpPr>
          <p:cNvPr id="1610" name="Google Shape;1610;p170"/>
          <p:cNvSpPr txBox="1"/>
          <p:nvPr>
            <p:ph type="title"/>
          </p:nvPr>
        </p:nvSpPr>
        <p:spPr>
          <a:xfrm>
            <a:off x="515250" y="-152400"/>
            <a:ext cx="81135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CONTAINER PLATFORM</a:t>
            </a:r>
            <a:endParaRPr/>
          </a:p>
        </p:txBody>
      </p:sp>
      <p:pic>
        <p:nvPicPr>
          <p:cNvPr id="1611" name="Google Shape;1611;p170"/>
          <p:cNvPicPr preferRelativeResize="0"/>
          <p:nvPr/>
        </p:nvPicPr>
        <p:blipFill>
          <a:blip r:embed="rId7">
            <a:alphaModFix/>
          </a:blip>
          <a:stretch>
            <a:fillRect/>
          </a:stretch>
        </p:blipFill>
        <p:spPr>
          <a:xfrm>
            <a:off x="4995609" y="2674736"/>
            <a:ext cx="396450" cy="384649"/>
          </a:xfrm>
          <a:prstGeom prst="rect">
            <a:avLst/>
          </a:prstGeom>
          <a:noFill/>
          <a:ln>
            <a:noFill/>
          </a:ln>
        </p:spPr>
      </p:pic>
      <p:pic>
        <p:nvPicPr>
          <p:cNvPr id="1612" name="Google Shape;1612;p170"/>
          <p:cNvPicPr preferRelativeResize="0"/>
          <p:nvPr/>
        </p:nvPicPr>
        <p:blipFill>
          <a:blip r:embed="rId8">
            <a:alphaModFix/>
          </a:blip>
          <a:stretch>
            <a:fillRect/>
          </a:stretch>
        </p:blipFill>
        <p:spPr>
          <a:xfrm>
            <a:off x="143575" y="1338026"/>
            <a:ext cx="2768475" cy="32063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17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618" name="Google Shape;1618;p171"/>
          <p:cNvSpPr txBox="1"/>
          <p:nvPr/>
        </p:nvSpPr>
        <p:spPr>
          <a:xfrm>
            <a:off x="1178328" y="724655"/>
            <a:ext cx="14148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Self-Service</a:t>
            </a:r>
            <a:endParaRPr sz="1800">
              <a:solidFill>
                <a:srgbClr val="434343"/>
              </a:solidFill>
              <a:latin typeface="Proxima Nova"/>
              <a:ea typeface="Proxima Nova"/>
              <a:cs typeface="Proxima Nova"/>
              <a:sym typeface="Proxima Nova"/>
            </a:endParaRPr>
          </a:p>
        </p:txBody>
      </p:sp>
      <p:sp>
        <p:nvSpPr>
          <p:cNvPr id="1619" name="Google Shape;1619;p171"/>
          <p:cNvSpPr txBox="1"/>
          <p:nvPr/>
        </p:nvSpPr>
        <p:spPr>
          <a:xfrm>
            <a:off x="307700" y="1557127"/>
            <a:ext cx="17328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Multi-language</a:t>
            </a:r>
            <a:endParaRPr sz="1800">
              <a:solidFill>
                <a:srgbClr val="434343"/>
              </a:solidFill>
              <a:latin typeface="Proxima Nova"/>
              <a:ea typeface="Proxima Nova"/>
              <a:cs typeface="Proxima Nova"/>
              <a:sym typeface="Proxima Nova"/>
            </a:endParaRPr>
          </a:p>
        </p:txBody>
      </p:sp>
      <p:sp>
        <p:nvSpPr>
          <p:cNvPr id="1620" name="Google Shape;1620;p171"/>
          <p:cNvSpPr txBox="1"/>
          <p:nvPr/>
        </p:nvSpPr>
        <p:spPr>
          <a:xfrm>
            <a:off x="507721" y="2330333"/>
            <a:ext cx="13833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Automation</a:t>
            </a:r>
            <a:endParaRPr sz="1800">
              <a:solidFill>
                <a:srgbClr val="434343"/>
              </a:solidFill>
              <a:latin typeface="Proxima Nova"/>
              <a:ea typeface="Proxima Nova"/>
              <a:cs typeface="Proxima Nova"/>
              <a:sym typeface="Proxima Nova"/>
            </a:endParaRPr>
          </a:p>
        </p:txBody>
      </p:sp>
      <p:sp>
        <p:nvSpPr>
          <p:cNvPr id="1621" name="Google Shape;1621;p171"/>
          <p:cNvSpPr txBox="1"/>
          <p:nvPr/>
        </p:nvSpPr>
        <p:spPr>
          <a:xfrm>
            <a:off x="401225" y="3163994"/>
            <a:ext cx="15915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Collaboration</a:t>
            </a:r>
            <a:endParaRPr sz="1800">
              <a:solidFill>
                <a:srgbClr val="434343"/>
              </a:solidFill>
              <a:latin typeface="Proxima Nova"/>
              <a:ea typeface="Proxima Nova"/>
              <a:cs typeface="Proxima Nova"/>
              <a:sym typeface="Proxima Nova"/>
            </a:endParaRPr>
          </a:p>
        </p:txBody>
      </p:sp>
      <p:sp>
        <p:nvSpPr>
          <p:cNvPr id="1622" name="Google Shape;1622;p171"/>
          <p:cNvSpPr txBox="1"/>
          <p:nvPr/>
        </p:nvSpPr>
        <p:spPr>
          <a:xfrm>
            <a:off x="1452453" y="3845470"/>
            <a:ext cx="12039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Seamless</a:t>
            </a:r>
            <a:endParaRPr sz="1800">
              <a:solidFill>
                <a:srgbClr val="434343"/>
              </a:solidFill>
              <a:latin typeface="Proxima Nova"/>
              <a:ea typeface="Proxima Nova"/>
              <a:cs typeface="Proxima Nova"/>
              <a:sym typeface="Proxima Nova"/>
            </a:endParaRPr>
          </a:p>
        </p:txBody>
      </p:sp>
      <p:sp>
        <p:nvSpPr>
          <p:cNvPr id="1623" name="Google Shape;1623;p171"/>
          <p:cNvSpPr txBox="1"/>
          <p:nvPr/>
        </p:nvSpPr>
        <p:spPr>
          <a:xfrm>
            <a:off x="6973284" y="717221"/>
            <a:ext cx="19065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Standards-based</a:t>
            </a:r>
            <a:endParaRPr sz="1800">
              <a:solidFill>
                <a:srgbClr val="434343"/>
              </a:solidFill>
              <a:latin typeface="Proxima Nova"/>
              <a:ea typeface="Proxima Nova"/>
              <a:cs typeface="Proxima Nova"/>
              <a:sym typeface="Proxima Nova"/>
            </a:endParaRPr>
          </a:p>
        </p:txBody>
      </p:sp>
      <p:sp>
        <p:nvSpPr>
          <p:cNvPr id="1624" name="Google Shape;1624;p171"/>
          <p:cNvSpPr txBox="1"/>
          <p:nvPr/>
        </p:nvSpPr>
        <p:spPr>
          <a:xfrm>
            <a:off x="7303265" y="1509669"/>
            <a:ext cx="12807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Web-scale</a:t>
            </a:r>
            <a:endParaRPr sz="1800">
              <a:solidFill>
                <a:srgbClr val="434343"/>
              </a:solidFill>
              <a:latin typeface="Proxima Nova"/>
              <a:ea typeface="Proxima Nova"/>
              <a:cs typeface="Proxima Nova"/>
              <a:sym typeface="Proxima Nova"/>
            </a:endParaRPr>
          </a:p>
        </p:txBody>
      </p:sp>
      <p:sp>
        <p:nvSpPr>
          <p:cNvPr id="1625" name="Google Shape;1625;p171"/>
          <p:cNvSpPr txBox="1"/>
          <p:nvPr/>
        </p:nvSpPr>
        <p:spPr>
          <a:xfrm>
            <a:off x="7195252" y="2219590"/>
            <a:ext cx="15465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Open Source</a:t>
            </a:r>
            <a:endParaRPr sz="1800">
              <a:solidFill>
                <a:srgbClr val="434343"/>
              </a:solidFill>
              <a:latin typeface="Proxima Nova"/>
              <a:ea typeface="Proxima Nova"/>
              <a:cs typeface="Proxima Nova"/>
              <a:sym typeface="Proxima Nova"/>
            </a:endParaRPr>
          </a:p>
        </p:txBody>
      </p:sp>
      <p:sp>
        <p:nvSpPr>
          <p:cNvPr id="1626" name="Google Shape;1626;p171"/>
          <p:cNvSpPr txBox="1"/>
          <p:nvPr/>
        </p:nvSpPr>
        <p:spPr>
          <a:xfrm>
            <a:off x="7085167" y="3076891"/>
            <a:ext cx="19065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Enterprise Grade</a:t>
            </a:r>
            <a:endParaRPr sz="1800">
              <a:solidFill>
                <a:srgbClr val="434343"/>
              </a:solidFill>
              <a:latin typeface="Proxima Nova"/>
              <a:ea typeface="Proxima Nova"/>
              <a:cs typeface="Proxima Nova"/>
              <a:sym typeface="Proxima Nova"/>
            </a:endParaRPr>
          </a:p>
        </p:txBody>
      </p:sp>
      <p:sp>
        <p:nvSpPr>
          <p:cNvPr id="1627" name="Google Shape;1627;p171"/>
          <p:cNvSpPr txBox="1"/>
          <p:nvPr/>
        </p:nvSpPr>
        <p:spPr>
          <a:xfrm>
            <a:off x="6719560" y="3806938"/>
            <a:ext cx="959400" cy="42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latin typeface="Proxima Nova"/>
                <a:ea typeface="Proxima Nova"/>
                <a:cs typeface="Proxima Nova"/>
                <a:sym typeface="Proxima Nova"/>
              </a:rPr>
              <a:t>Secure</a:t>
            </a:r>
            <a:endParaRPr sz="1800">
              <a:solidFill>
                <a:srgbClr val="434343"/>
              </a:solidFill>
              <a:latin typeface="Proxima Nova"/>
              <a:ea typeface="Proxima Nova"/>
              <a:cs typeface="Proxima Nova"/>
              <a:sym typeface="Proxima Nova"/>
            </a:endParaRPr>
          </a:p>
        </p:txBody>
      </p:sp>
      <p:pic>
        <p:nvPicPr>
          <p:cNvPr id="1628" name="Google Shape;1628;p171"/>
          <p:cNvPicPr preferRelativeResize="0"/>
          <p:nvPr/>
        </p:nvPicPr>
        <p:blipFill>
          <a:blip r:embed="rId3">
            <a:alphaModFix/>
          </a:blip>
          <a:stretch>
            <a:fillRect/>
          </a:stretch>
        </p:blipFill>
        <p:spPr>
          <a:xfrm>
            <a:off x="2019703" y="679153"/>
            <a:ext cx="5154699" cy="37038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17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Proxima Nova"/>
              <a:buNone/>
            </a:pPr>
            <a:r>
              <a:rPr b="0" i="0" lang="en" sz="2800" u="none" cap="none" strike="noStrike">
                <a:solidFill>
                  <a:schemeClr val="dk1"/>
                </a:solidFill>
                <a:latin typeface="Arial"/>
                <a:ea typeface="Arial"/>
                <a:cs typeface="Arial"/>
                <a:sym typeface="Arial"/>
              </a:rPr>
              <a:t>NOT ENOUGH, THERE IS MORE!</a:t>
            </a:r>
            <a:endParaRPr/>
          </a:p>
        </p:txBody>
      </p:sp>
      <p:sp>
        <p:nvSpPr>
          <p:cNvPr id="1634" name="Google Shape;1634;p172"/>
          <p:cNvSpPr txBox="1"/>
          <p:nvPr/>
        </p:nvSpPr>
        <p:spPr>
          <a:xfrm>
            <a:off x="1447069" y="1843440"/>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Routing &amp; Load Balancing</a:t>
            </a:r>
            <a:endParaRPr/>
          </a:p>
        </p:txBody>
      </p:sp>
      <p:sp>
        <p:nvSpPr>
          <p:cNvPr id="1635" name="Google Shape;1635;p172"/>
          <p:cNvSpPr txBox="1"/>
          <p:nvPr/>
        </p:nvSpPr>
        <p:spPr>
          <a:xfrm>
            <a:off x="1447069" y="1299175"/>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Multi-tenancy</a:t>
            </a:r>
            <a:endParaRPr/>
          </a:p>
        </p:txBody>
      </p:sp>
      <p:sp>
        <p:nvSpPr>
          <p:cNvPr id="1636" name="Google Shape;1636;p172"/>
          <p:cNvSpPr txBox="1"/>
          <p:nvPr/>
        </p:nvSpPr>
        <p:spPr>
          <a:xfrm>
            <a:off x="1447069" y="2387705"/>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CI/CD Pipelines</a:t>
            </a:r>
            <a:endParaRPr/>
          </a:p>
        </p:txBody>
      </p:sp>
      <p:sp>
        <p:nvSpPr>
          <p:cNvPr id="1637" name="Google Shape;1637;p172"/>
          <p:cNvSpPr txBox="1"/>
          <p:nvPr/>
        </p:nvSpPr>
        <p:spPr>
          <a:xfrm>
            <a:off x="1447069" y="2931970"/>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Role-based Authorization</a:t>
            </a:r>
            <a:endParaRPr/>
          </a:p>
        </p:txBody>
      </p:sp>
      <p:sp>
        <p:nvSpPr>
          <p:cNvPr id="1638" name="Google Shape;1638;p172"/>
          <p:cNvSpPr txBox="1"/>
          <p:nvPr/>
        </p:nvSpPr>
        <p:spPr>
          <a:xfrm>
            <a:off x="1447069" y="3476235"/>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Capacity Management</a:t>
            </a:r>
            <a:endParaRPr/>
          </a:p>
        </p:txBody>
      </p:sp>
      <p:sp>
        <p:nvSpPr>
          <p:cNvPr id="1639" name="Google Shape;1639;p172"/>
          <p:cNvSpPr txBox="1"/>
          <p:nvPr/>
        </p:nvSpPr>
        <p:spPr>
          <a:xfrm>
            <a:off x="4616830" y="4020500"/>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Chargeback</a:t>
            </a:r>
            <a:endParaRPr/>
          </a:p>
        </p:txBody>
      </p:sp>
      <p:sp>
        <p:nvSpPr>
          <p:cNvPr id="1640" name="Google Shape;1640;p172"/>
          <p:cNvSpPr txBox="1"/>
          <p:nvPr/>
        </p:nvSpPr>
        <p:spPr>
          <a:xfrm>
            <a:off x="4616830" y="3476235"/>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Vulnerability Scanning</a:t>
            </a:r>
            <a:endParaRPr/>
          </a:p>
        </p:txBody>
      </p:sp>
      <p:sp>
        <p:nvSpPr>
          <p:cNvPr id="1641" name="Google Shape;1641;p172"/>
          <p:cNvSpPr txBox="1"/>
          <p:nvPr/>
        </p:nvSpPr>
        <p:spPr>
          <a:xfrm>
            <a:off x="4616830" y="2931970"/>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Container Isolation</a:t>
            </a:r>
            <a:endParaRPr/>
          </a:p>
        </p:txBody>
      </p:sp>
      <p:sp>
        <p:nvSpPr>
          <p:cNvPr id="1642" name="Google Shape;1642;p172"/>
          <p:cNvSpPr txBox="1"/>
          <p:nvPr/>
        </p:nvSpPr>
        <p:spPr>
          <a:xfrm>
            <a:off x="4616830" y="2387705"/>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Image Build Automation</a:t>
            </a:r>
            <a:endParaRPr/>
          </a:p>
        </p:txBody>
      </p:sp>
      <p:sp>
        <p:nvSpPr>
          <p:cNvPr id="1643" name="Google Shape;1643;p172"/>
          <p:cNvSpPr txBox="1"/>
          <p:nvPr/>
        </p:nvSpPr>
        <p:spPr>
          <a:xfrm>
            <a:off x="4616830" y="1843440"/>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Quota Management</a:t>
            </a:r>
            <a:endParaRPr/>
          </a:p>
        </p:txBody>
      </p:sp>
      <p:sp>
        <p:nvSpPr>
          <p:cNvPr id="1644" name="Google Shape;1644;p172"/>
          <p:cNvSpPr txBox="1"/>
          <p:nvPr/>
        </p:nvSpPr>
        <p:spPr>
          <a:xfrm>
            <a:off x="4616830" y="1299175"/>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Teams and Collaboration</a:t>
            </a:r>
            <a:endParaRPr/>
          </a:p>
        </p:txBody>
      </p:sp>
      <p:sp>
        <p:nvSpPr>
          <p:cNvPr id="1645" name="Google Shape;1645;p172"/>
          <p:cNvSpPr txBox="1"/>
          <p:nvPr/>
        </p:nvSpPr>
        <p:spPr>
          <a:xfrm>
            <a:off x="1447069" y="4020500"/>
            <a:ext cx="3080100" cy="456900"/>
          </a:xfrm>
          <a:prstGeom prst="rect">
            <a:avLst/>
          </a:prstGeom>
          <a:solidFill>
            <a:srgbClr val="00415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Proxima Nova"/>
              <a:buNone/>
            </a:pPr>
            <a:r>
              <a:rPr b="0" i="0" lang="en" sz="1600" u="none" cap="none" strike="noStrike">
                <a:solidFill>
                  <a:srgbClr val="FFFFFF"/>
                </a:solidFill>
                <a:latin typeface="Proxima Nova"/>
                <a:ea typeface="Proxima Nova"/>
                <a:cs typeface="Proxima Nova"/>
                <a:sym typeface="Proxima Nova"/>
              </a:rPr>
              <a:t>Infrastructure Visibility</a:t>
            </a:r>
            <a:endParaRPr/>
          </a:p>
        </p:txBody>
      </p:sp>
      <p:sp>
        <p:nvSpPr>
          <p:cNvPr id="1646" name="Google Shape;1646;p172"/>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1" name="Shape 1651"/>
        <p:cNvGrpSpPr/>
        <p:nvPr/>
      </p:nvGrpSpPr>
      <p:grpSpPr>
        <a:xfrm>
          <a:off x="0" y="0"/>
          <a:ext cx="0" cy="0"/>
          <a:chOff x="0" y="0"/>
          <a:chExt cx="0" cy="0"/>
        </a:xfrm>
      </p:grpSpPr>
      <p:sp>
        <p:nvSpPr>
          <p:cNvPr id="1652" name="Google Shape;1652;p173"/>
          <p:cNvSpPr txBox="1"/>
          <p:nvPr>
            <p:ph type="title"/>
          </p:nvPr>
        </p:nvSpPr>
        <p:spPr>
          <a:xfrm>
            <a:off x="134350" y="104500"/>
            <a:ext cx="4060800" cy="35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Arial"/>
              <a:buNone/>
            </a:pPr>
            <a:r>
              <a:rPr b="0" i="0" lang="en" sz="2400" u="none" cap="none" strike="noStrike">
                <a:solidFill>
                  <a:srgbClr val="666666"/>
                </a:solidFill>
                <a:latin typeface="Arial"/>
                <a:ea typeface="Arial"/>
                <a:cs typeface="Arial"/>
                <a:sym typeface="Arial"/>
              </a:rPr>
              <a:t>Key Technology Trends</a:t>
            </a:r>
            <a:endParaRPr/>
          </a:p>
        </p:txBody>
      </p:sp>
      <p:pic>
        <p:nvPicPr>
          <p:cNvPr id="1653" name="Google Shape;1653;p173"/>
          <p:cNvPicPr preferRelativeResize="0"/>
          <p:nvPr/>
        </p:nvPicPr>
        <p:blipFill rotWithShape="1">
          <a:blip r:embed="rId3">
            <a:alphaModFix/>
          </a:blip>
          <a:srcRect b="0" l="0" r="0" t="0"/>
          <a:stretch/>
        </p:blipFill>
        <p:spPr>
          <a:xfrm>
            <a:off x="395037" y="711700"/>
            <a:ext cx="8408400" cy="4015800"/>
          </a:xfrm>
          <a:prstGeom prst="rect">
            <a:avLst/>
          </a:prstGeom>
          <a:noFill/>
          <a:ln>
            <a:noFill/>
          </a:ln>
        </p:spPr>
      </p:pic>
      <p:sp>
        <p:nvSpPr>
          <p:cNvPr id="1654" name="Google Shape;1654;p17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8" name="Shape 1658"/>
        <p:cNvGrpSpPr/>
        <p:nvPr/>
      </p:nvGrpSpPr>
      <p:grpSpPr>
        <a:xfrm>
          <a:off x="0" y="0"/>
          <a:ext cx="0" cy="0"/>
          <a:chOff x="0" y="0"/>
          <a:chExt cx="0" cy="0"/>
        </a:xfrm>
      </p:grpSpPr>
      <p:sp>
        <p:nvSpPr>
          <p:cNvPr id="1659" name="Google Shape;1659;p174"/>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OPENSHIFT ARCHITECTURE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7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665" name="Google Shape;1665;p175"/>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1666" name="Google Shape;1666;p175"/>
          <p:cNvPicPr preferRelativeResize="0"/>
          <p:nvPr/>
        </p:nvPicPr>
        <p:blipFill>
          <a:blip r:embed="rId4">
            <a:alphaModFix/>
          </a:blip>
          <a:stretch>
            <a:fillRect/>
          </a:stretch>
        </p:blipFill>
        <p:spPr>
          <a:xfrm>
            <a:off x="2317400" y="3685742"/>
            <a:ext cx="4895944" cy="367977"/>
          </a:xfrm>
          <a:prstGeom prst="rect">
            <a:avLst/>
          </a:prstGeom>
          <a:noFill/>
          <a:ln>
            <a:noFill/>
          </a:ln>
        </p:spPr>
      </p:pic>
      <p:pic>
        <p:nvPicPr>
          <p:cNvPr id="1667" name="Google Shape;1667;p175"/>
          <p:cNvPicPr preferRelativeResize="0"/>
          <p:nvPr/>
        </p:nvPicPr>
        <p:blipFill rotWithShape="1">
          <a:blip r:embed="rId5">
            <a:alphaModFix/>
          </a:blip>
          <a:srcRect b="0" l="0" r="6085" t="0"/>
          <a:stretch/>
        </p:blipFill>
        <p:spPr>
          <a:xfrm>
            <a:off x="6568861" y="1428021"/>
            <a:ext cx="644475" cy="1078365"/>
          </a:xfrm>
          <a:prstGeom prst="rect">
            <a:avLst/>
          </a:prstGeom>
          <a:noFill/>
          <a:ln>
            <a:noFill/>
          </a:ln>
        </p:spPr>
      </p:pic>
      <p:pic>
        <p:nvPicPr>
          <p:cNvPr id="1668" name="Google Shape;1668;p175"/>
          <p:cNvPicPr preferRelativeResize="0"/>
          <p:nvPr/>
        </p:nvPicPr>
        <p:blipFill rotWithShape="1">
          <a:blip r:embed="rId6">
            <a:alphaModFix/>
          </a:blip>
          <a:srcRect b="0" l="0" r="6085" t="0"/>
          <a:stretch/>
        </p:blipFill>
        <p:spPr>
          <a:xfrm>
            <a:off x="6568852" y="2538951"/>
            <a:ext cx="644483" cy="1086937"/>
          </a:xfrm>
          <a:prstGeom prst="rect">
            <a:avLst/>
          </a:prstGeom>
          <a:noFill/>
          <a:ln>
            <a:noFill/>
          </a:ln>
        </p:spPr>
      </p:pic>
      <p:pic>
        <p:nvPicPr>
          <p:cNvPr id="1669" name="Google Shape;1669;p175"/>
          <p:cNvPicPr preferRelativeResize="0"/>
          <p:nvPr/>
        </p:nvPicPr>
        <p:blipFill>
          <a:blip r:embed="rId7">
            <a:alphaModFix/>
          </a:blip>
          <a:stretch>
            <a:fillRect/>
          </a:stretch>
        </p:blipFill>
        <p:spPr>
          <a:xfrm>
            <a:off x="2317411" y="915675"/>
            <a:ext cx="4187706" cy="461043"/>
          </a:xfrm>
          <a:prstGeom prst="rect">
            <a:avLst/>
          </a:prstGeom>
          <a:noFill/>
          <a:ln>
            <a:noFill/>
          </a:ln>
        </p:spPr>
      </p:pic>
      <p:pic>
        <p:nvPicPr>
          <p:cNvPr id="1670" name="Google Shape;1670;p175"/>
          <p:cNvPicPr preferRelativeResize="0"/>
          <p:nvPr/>
        </p:nvPicPr>
        <p:blipFill>
          <a:blip r:embed="rId8">
            <a:alphaModFix/>
          </a:blip>
          <a:stretch>
            <a:fillRect/>
          </a:stretch>
        </p:blipFill>
        <p:spPr>
          <a:xfrm>
            <a:off x="393375" y="2649241"/>
            <a:ext cx="594465" cy="699123"/>
          </a:xfrm>
          <a:prstGeom prst="rect">
            <a:avLst/>
          </a:prstGeom>
          <a:noFill/>
          <a:ln>
            <a:noFill/>
          </a:ln>
        </p:spPr>
      </p:pic>
      <p:pic>
        <p:nvPicPr>
          <p:cNvPr id="1671" name="Google Shape;1671;p175"/>
          <p:cNvPicPr preferRelativeResize="0"/>
          <p:nvPr/>
        </p:nvPicPr>
        <p:blipFill>
          <a:blip r:embed="rId9">
            <a:alphaModFix/>
          </a:blip>
          <a:stretch>
            <a:fillRect/>
          </a:stretch>
        </p:blipFill>
        <p:spPr>
          <a:xfrm>
            <a:off x="2388661" y="1558776"/>
            <a:ext cx="1129482" cy="2016323"/>
          </a:xfrm>
          <a:prstGeom prst="rect">
            <a:avLst/>
          </a:prstGeom>
          <a:noFill/>
          <a:ln>
            <a:noFill/>
          </a:ln>
        </p:spPr>
      </p:pic>
      <p:pic>
        <p:nvPicPr>
          <p:cNvPr id="1672" name="Google Shape;1672;p175"/>
          <p:cNvPicPr preferRelativeResize="0"/>
          <p:nvPr/>
        </p:nvPicPr>
        <p:blipFill>
          <a:blip r:embed="rId10">
            <a:alphaModFix/>
          </a:blip>
          <a:stretch>
            <a:fillRect/>
          </a:stretch>
        </p:blipFill>
        <p:spPr>
          <a:xfrm>
            <a:off x="2446801" y="2198964"/>
            <a:ext cx="1013202" cy="272607"/>
          </a:xfrm>
          <a:prstGeom prst="rect">
            <a:avLst/>
          </a:prstGeom>
          <a:noFill/>
          <a:ln>
            <a:noFill/>
          </a:ln>
        </p:spPr>
      </p:pic>
      <p:pic>
        <p:nvPicPr>
          <p:cNvPr id="1673" name="Google Shape;1673;p175"/>
          <p:cNvPicPr preferRelativeResize="0"/>
          <p:nvPr/>
        </p:nvPicPr>
        <p:blipFill>
          <a:blip r:embed="rId11">
            <a:alphaModFix/>
          </a:blip>
          <a:stretch>
            <a:fillRect/>
          </a:stretch>
        </p:blipFill>
        <p:spPr>
          <a:xfrm>
            <a:off x="2446806" y="1843388"/>
            <a:ext cx="1013276" cy="272630"/>
          </a:xfrm>
          <a:prstGeom prst="rect">
            <a:avLst/>
          </a:prstGeom>
          <a:noFill/>
          <a:ln>
            <a:noFill/>
          </a:ln>
        </p:spPr>
      </p:pic>
      <p:pic>
        <p:nvPicPr>
          <p:cNvPr id="1674" name="Google Shape;1674;p175"/>
          <p:cNvPicPr preferRelativeResize="0"/>
          <p:nvPr/>
        </p:nvPicPr>
        <p:blipFill>
          <a:blip r:embed="rId12">
            <a:alphaModFix/>
          </a:blip>
          <a:stretch>
            <a:fillRect/>
          </a:stretch>
        </p:blipFill>
        <p:spPr>
          <a:xfrm>
            <a:off x="2446806" y="2909991"/>
            <a:ext cx="1013271" cy="272628"/>
          </a:xfrm>
          <a:prstGeom prst="rect">
            <a:avLst/>
          </a:prstGeom>
          <a:noFill/>
          <a:ln>
            <a:noFill/>
          </a:ln>
        </p:spPr>
      </p:pic>
      <p:pic>
        <p:nvPicPr>
          <p:cNvPr id="1675" name="Google Shape;1675;p175"/>
          <p:cNvPicPr preferRelativeResize="0"/>
          <p:nvPr/>
        </p:nvPicPr>
        <p:blipFill>
          <a:blip r:embed="rId13">
            <a:alphaModFix/>
          </a:blip>
          <a:stretch>
            <a:fillRect/>
          </a:stretch>
        </p:blipFill>
        <p:spPr>
          <a:xfrm>
            <a:off x="2446806" y="2554472"/>
            <a:ext cx="1013190" cy="272607"/>
          </a:xfrm>
          <a:prstGeom prst="rect">
            <a:avLst/>
          </a:prstGeom>
          <a:noFill/>
          <a:ln>
            <a:noFill/>
          </a:ln>
        </p:spPr>
      </p:pic>
      <p:grpSp>
        <p:nvGrpSpPr>
          <p:cNvPr id="1676" name="Google Shape;1676;p175"/>
          <p:cNvGrpSpPr/>
          <p:nvPr/>
        </p:nvGrpSpPr>
        <p:grpSpPr>
          <a:xfrm>
            <a:off x="2317524" y="4105045"/>
            <a:ext cx="4896163" cy="538530"/>
            <a:chOff x="2619875" y="4085196"/>
            <a:chExt cx="5312101" cy="584279"/>
          </a:xfrm>
        </p:grpSpPr>
        <p:pic>
          <p:nvPicPr>
            <p:cNvPr id="1677" name="Google Shape;1677;p175"/>
            <p:cNvPicPr preferRelativeResize="0"/>
            <p:nvPr/>
          </p:nvPicPr>
          <p:blipFill>
            <a:blip r:embed="rId14">
              <a:alphaModFix/>
            </a:blip>
            <a:stretch>
              <a:fillRect/>
            </a:stretch>
          </p:blipFill>
          <p:spPr>
            <a:xfrm>
              <a:off x="2619875" y="4085196"/>
              <a:ext cx="5312101" cy="584279"/>
            </a:xfrm>
            <a:prstGeom prst="rect">
              <a:avLst/>
            </a:prstGeom>
            <a:noFill/>
            <a:ln>
              <a:noFill/>
            </a:ln>
          </p:spPr>
        </p:pic>
        <p:pic>
          <p:nvPicPr>
            <p:cNvPr id="1678" name="Google Shape;1678;p175"/>
            <p:cNvPicPr preferRelativeResize="0"/>
            <p:nvPr/>
          </p:nvPicPr>
          <p:blipFill>
            <a:blip r:embed="rId15">
              <a:alphaModFix/>
            </a:blip>
            <a:stretch>
              <a:fillRect/>
            </a:stretch>
          </p:blipFill>
          <p:spPr>
            <a:xfrm>
              <a:off x="3725891" y="4177719"/>
              <a:ext cx="3100060" cy="399250"/>
            </a:xfrm>
            <a:prstGeom prst="rect">
              <a:avLst/>
            </a:prstGeom>
            <a:noFill/>
            <a:ln>
              <a:noFill/>
            </a:ln>
          </p:spPr>
        </p:pic>
      </p:grpSp>
      <p:pic>
        <p:nvPicPr>
          <p:cNvPr id="1679" name="Google Shape;1679;p175"/>
          <p:cNvPicPr preferRelativeResize="0"/>
          <p:nvPr/>
        </p:nvPicPr>
        <p:blipFill>
          <a:blip r:embed="rId16">
            <a:alphaModFix/>
          </a:blip>
          <a:stretch>
            <a:fillRect/>
          </a:stretch>
        </p:blipFill>
        <p:spPr>
          <a:xfrm>
            <a:off x="3603483" y="1558750"/>
            <a:ext cx="851974" cy="984501"/>
          </a:xfrm>
          <a:prstGeom prst="rect">
            <a:avLst/>
          </a:prstGeom>
          <a:noFill/>
          <a:ln>
            <a:noFill/>
          </a:ln>
        </p:spPr>
      </p:pic>
      <p:pic>
        <p:nvPicPr>
          <p:cNvPr id="1680" name="Google Shape;1680;p175"/>
          <p:cNvPicPr preferRelativeResize="0"/>
          <p:nvPr/>
        </p:nvPicPr>
        <p:blipFill>
          <a:blip r:embed="rId16">
            <a:alphaModFix/>
          </a:blip>
          <a:stretch>
            <a:fillRect/>
          </a:stretch>
        </p:blipFill>
        <p:spPr>
          <a:xfrm>
            <a:off x="5560318" y="1553759"/>
            <a:ext cx="851974" cy="984501"/>
          </a:xfrm>
          <a:prstGeom prst="rect">
            <a:avLst/>
          </a:prstGeom>
          <a:noFill/>
          <a:ln>
            <a:noFill/>
          </a:ln>
        </p:spPr>
      </p:pic>
      <p:grpSp>
        <p:nvGrpSpPr>
          <p:cNvPr id="1681" name="Google Shape;1681;p175"/>
          <p:cNvGrpSpPr/>
          <p:nvPr/>
        </p:nvGrpSpPr>
        <p:grpSpPr>
          <a:xfrm>
            <a:off x="3657459" y="1736676"/>
            <a:ext cx="343327" cy="302128"/>
            <a:chOff x="4175425" y="1359200"/>
            <a:chExt cx="398523" cy="350700"/>
          </a:xfrm>
        </p:grpSpPr>
        <p:pic>
          <p:nvPicPr>
            <p:cNvPr id="1682" name="Google Shape;1682;p175"/>
            <p:cNvPicPr preferRelativeResize="0"/>
            <p:nvPr/>
          </p:nvPicPr>
          <p:blipFill>
            <a:blip r:embed="rId17">
              <a:alphaModFix/>
            </a:blip>
            <a:stretch>
              <a:fillRect/>
            </a:stretch>
          </p:blipFill>
          <p:spPr>
            <a:xfrm>
              <a:off x="4175425" y="1359200"/>
              <a:ext cx="398523" cy="350700"/>
            </a:xfrm>
            <a:prstGeom prst="rect">
              <a:avLst/>
            </a:prstGeom>
            <a:noFill/>
            <a:ln>
              <a:noFill/>
            </a:ln>
          </p:spPr>
        </p:pic>
        <p:pic>
          <p:nvPicPr>
            <p:cNvPr id="1683" name="Google Shape;1683;p175"/>
            <p:cNvPicPr preferRelativeResize="0"/>
            <p:nvPr/>
          </p:nvPicPr>
          <p:blipFill>
            <a:blip r:embed="rId18">
              <a:alphaModFix/>
            </a:blip>
            <a:stretch>
              <a:fillRect/>
            </a:stretch>
          </p:blipFill>
          <p:spPr>
            <a:xfrm>
              <a:off x="4233337" y="1452250"/>
              <a:ext cx="266900" cy="223200"/>
            </a:xfrm>
            <a:prstGeom prst="rect">
              <a:avLst/>
            </a:prstGeom>
            <a:noFill/>
            <a:ln>
              <a:noFill/>
            </a:ln>
          </p:spPr>
        </p:pic>
      </p:grpSp>
      <p:grpSp>
        <p:nvGrpSpPr>
          <p:cNvPr id="1684" name="Google Shape;1684;p175"/>
          <p:cNvGrpSpPr/>
          <p:nvPr/>
        </p:nvGrpSpPr>
        <p:grpSpPr>
          <a:xfrm>
            <a:off x="4050152" y="2066910"/>
            <a:ext cx="343327" cy="302128"/>
            <a:chOff x="4631250" y="1742525"/>
            <a:chExt cx="398523" cy="350700"/>
          </a:xfrm>
        </p:grpSpPr>
        <p:pic>
          <p:nvPicPr>
            <p:cNvPr id="1685" name="Google Shape;1685;p175"/>
            <p:cNvPicPr preferRelativeResize="0"/>
            <p:nvPr/>
          </p:nvPicPr>
          <p:blipFill>
            <a:blip r:embed="rId17">
              <a:alphaModFix/>
            </a:blip>
            <a:stretch>
              <a:fillRect/>
            </a:stretch>
          </p:blipFill>
          <p:spPr>
            <a:xfrm>
              <a:off x="4631250" y="1742525"/>
              <a:ext cx="398523" cy="350700"/>
            </a:xfrm>
            <a:prstGeom prst="rect">
              <a:avLst/>
            </a:prstGeom>
            <a:noFill/>
            <a:ln>
              <a:noFill/>
            </a:ln>
          </p:spPr>
        </p:pic>
        <p:pic>
          <p:nvPicPr>
            <p:cNvPr id="1686" name="Google Shape;1686;p175"/>
            <p:cNvPicPr preferRelativeResize="0"/>
            <p:nvPr/>
          </p:nvPicPr>
          <p:blipFill>
            <a:blip r:embed="rId19">
              <a:alphaModFix/>
            </a:blip>
            <a:stretch>
              <a:fillRect/>
            </a:stretch>
          </p:blipFill>
          <p:spPr>
            <a:xfrm>
              <a:off x="4694653" y="1831688"/>
              <a:ext cx="271722" cy="223200"/>
            </a:xfrm>
            <a:prstGeom prst="rect">
              <a:avLst/>
            </a:prstGeom>
            <a:noFill/>
            <a:ln>
              <a:noFill/>
            </a:ln>
          </p:spPr>
        </p:pic>
      </p:grpSp>
      <p:grpSp>
        <p:nvGrpSpPr>
          <p:cNvPr id="1687" name="Google Shape;1687;p175"/>
          <p:cNvGrpSpPr/>
          <p:nvPr/>
        </p:nvGrpSpPr>
        <p:grpSpPr>
          <a:xfrm>
            <a:off x="3657459" y="2070679"/>
            <a:ext cx="343327" cy="302128"/>
            <a:chOff x="4175425" y="1746900"/>
            <a:chExt cx="398523" cy="350700"/>
          </a:xfrm>
        </p:grpSpPr>
        <p:pic>
          <p:nvPicPr>
            <p:cNvPr id="1688" name="Google Shape;1688;p17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1689" name="Google Shape;1689;p175"/>
            <p:cNvPicPr preferRelativeResize="0"/>
            <p:nvPr/>
          </p:nvPicPr>
          <p:blipFill>
            <a:blip r:embed="rId20">
              <a:alphaModFix/>
            </a:blip>
            <a:stretch>
              <a:fillRect/>
            </a:stretch>
          </p:blipFill>
          <p:spPr>
            <a:xfrm>
              <a:off x="4238825" y="1836306"/>
              <a:ext cx="271725" cy="218350"/>
            </a:xfrm>
            <a:prstGeom prst="rect">
              <a:avLst/>
            </a:prstGeom>
            <a:noFill/>
            <a:ln>
              <a:noFill/>
            </a:ln>
          </p:spPr>
        </p:pic>
      </p:grpSp>
      <p:grpSp>
        <p:nvGrpSpPr>
          <p:cNvPr id="1690" name="Google Shape;1690;p175"/>
          <p:cNvGrpSpPr/>
          <p:nvPr/>
        </p:nvGrpSpPr>
        <p:grpSpPr>
          <a:xfrm>
            <a:off x="4050152" y="1732907"/>
            <a:ext cx="343327" cy="302128"/>
            <a:chOff x="4631250" y="1354825"/>
            <a:chExt cx="398523" cy="350700"/>
          </a:xfrm>
        </p:grpSpPr>
        <p:pic>
          <p:nvPicPr>
            <p:cNvPr id="1691" name="Google Shape;1691;p175"/>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1692" name="Google Shape;1692;p175"/>
            <p:cNvPicPr preferRelativeResize="0"/>
            <p:nvPr/>
          </p:nvPicPr>
          <p:blipFill>
            <a:blip r:embed="rId20">
              <a:alphaModFix/>
            </a:blip>
            <a:stretch>
              <a:fillRect/>
            </a:stretch>
          </p:blipFill>
          <p:spPr>
            <a:xfrm>
              <a:off x="4694650" y="1452256"/>
              <a:ext cx="271725" cy="218350"/>
            </a:xfrm>
            <a:prstGeom prst="rect">
              <a:avLst/>
            </a:prstGeom>
            <a:noFill/>
            <a:ln>
              <a:noFill/>
            </a:ln>
          </p:spPr>
        </p:pic>
      </p:grpSp>
      <p:grpSp>
        <p:nvGrpSpPr>
          <p:cNvPr id="1693" name="Google Shape;1693;p175"/>
          <p:cNvGrpSpPr/>
          <p:nvPr/>
        </p:nvGrpSpPr>
        <p:grpSpPr>
          <a:xfrm>
            <a:off x="4581783" y="1553736"/>
            <a:ext cx="851951" cy="984478"/>
            <a:chOff x="5248350" y="1146849"/>
            <a:chExt cx="988916" cy="1142748"/>
          </a:xfrm>
        </p:grpSpPr>
        <p:pic>
          <p:nvPicPr>
            <p:cNvPr id="1694" name="Google Shape;1694;p175"/>
            <p:cNvPicPr preferRelativeResize="0"/>
            <p:nvPr/>
          </p:nvPicPr>
          <p:blipFill>
            <a:blip r:embed="rId16">
              <a:alphaModFix/>
            </a:blip>
            <a:stretch>
              <a:fillRect/>
            </a:stretch>
          </p:blipFill>
          <p:spPr>
            <a:xfrm>
              <a:off x="5248350" y="1146849"/>
              <a:ext cx="988916" cy="1142748"/>
            </a:xfrm>
            <a:prstGeom prst="rect">
              <a:avLst/>
            </a:prstGeom>
            <a:noFill/>
            <a:ln>
              <a:noFill/>
            </a:ln>
          </p:spPr>
        </p:pic>
        <p:pic>
          <p:nvPicPr>
            <p:cNvPr id="1695" name="Google Shape;1695;p175"/>
            <p:cNvPicPr preferRelativeResize="0"/>
            <p:nvPr/>
          </p:nvPicPr>
          <p:blipFill>
            <a:blip r:embed="rId17">
              <a:alphaModFix/>
            </a:blip>
            <a:stretch>
              <a:fillRect/>
            </a:stretch>
          </p:blipFill>
          <p:spPr>
            <a:xfrm>
              <a:off x="5315625" y="1351213"/>
              <a:ext cx="398523" cy="350700"/>
            </a:xfrm>
            <a:prstGeom prst="rect">
              <a:avLst/>
            </a:prstGeom>
            <a:noFill/>
            <a:ln>
              <a:noFill/>
            </a:ln>
          </p:spPr>
        </p:pic>
        <p:pic>
          <p:nvPicPr>
            <p:cNvPr id="1696" name="Google Shape;1696;p175"/>
            <p:cNvPicPr preferRelativeResize="0"/>
            <p:nvPr/>
          </p:nvPicPr>
          <p:blipFill>
            <a:blip r:embed="rId17">
              <a:alphaModFix/>
            </a:blip>
            <a:stretch>
              <a:fillRect/>
            </a:stretch>
          </p:blipFill>
          <p:spPr>
            <a:xfrm>
              <a:off x="5315625" y="1738913"/>
              <a:ext cx="398523" cy="350700"/>
            </a:xfrm>
            <a:prstGeom prst="rect">
              <a:avLst/>
            </a:prstGeom>
            <a:noFill/>
            <a:ln>
              <a:noFill/>
            </a:ln>
          </p:spPr>
        </p:pic>
        <p:pic>
          <p:nvPicPr>
            <p:cNvPr id="1697" name="Google Shape;1697;p175"/>
            <p:cNvPicPr preferRelativeResize="0"/>
            <p:nvPr/>
          </p:nvPicPr>
          <p:blipFill>
            <a:blip r:embed="rId17">
              <a:alphaModFix/>
            </a:blip>
            <a:stretch>
              <a:fillRect/>
            </a:stretch>
          </p:blipFill>
          <p:spPr>
            <a:xfrm>
              <a:off x="5771450" y="1346838"/>
              <a:ext cx="398523" cy="350700"/>
            </a:xfrm>
            <a:prstGeom prst="rect">
              <a:avLst/>
            </a:prstGeom>
            <a:noFill/>
            <a:ln>
              <a:noFill/>
            </a:ln>
          </p:spPr>
        </p:pic>
        <p:pic>
          <p:nvPicPr>
            <p:cNvPr id="1698" name="Google Shape;1698;p175"/>
            <p:cNvPicPr preferRelativeResize="0"/>
            <p:nvPr/>
          </p:nvPicPr>
          <p:blipFill>
            <a:blip r:embed="rId17">
              <a:alphaModFix/>
            </a:blip>
            <a:stretch>
              <a:fillRect/>
            </a:stretch>
          </p:blipFill>
          <p:spPr>
            <a:xfrm>
              <a:off x="5771450" y="1734538"/>
              <a:ext cx="398523" cy="350700"/>
            </a:xfrm>
            <a:prstGeom prst="rect">
              <a:avLst/>
            </a:prstGeom>
            <a:noFill/>
            <a:ln>
              <a:noFill/>
            </a:ln>
          </p:spPr>
        </p:pic>
        <p:pic>
          <p:nvPicPr>
            <p:cNvPr id="1699" name="Google Shape;1699;p175"/>
            <p:cNvPicPr preferRelativeResize="0"/>
            <p:nvPr/>
          </p:nvPicPr>
          <p:blipFill>
            <a:blip r:embed="rId18">
              <a:alphaModFix/>
            </a:blip>
            <a:stretch>
              <a:fillRect/>
            </a:stretch>
          </p:blipFill>
          <p:spPr>
            <a:xfrm>
              <a:off x="5380062" y="1440000"/>
              <a:ext cx="266900" cy="223200"/>
            </a:xfrm>
            <a:prstGeom prst="rect">
              <a:avLst/>
            </a:prstGeom>
            <a:noFill/>
            <a:ln>
              <a:noFill/>
            </a:ln>
          </p:spPr>
        </p:pic>
        <p:pic>
          <p:nvPicPr>
            <p:cNvPr id="1700" name="Google Shape;1700;p175"/>
            <p:cNvPicPr preferRelativeResize="0"/>
            <p:nvPr/>
          </p:nvPicPr>
          <p:blipFill>
            <a:blip r:embed="rId19">
              <a:alphaModFix/>
            </a:blip>
            <a:stretch>
              <a:fillRect/>
            </a:stretch>
          </p:blipFill>
          <p:spPr>
            <a:xfrm>
              <a:off x="5376503" y="1838813"/>
              <a:ext cx="271722" cy="223200"/>
            </a:xfrm>
            <a:prstGeom prst="rect">
              <a:avLst/>
            </a:prstGeom>
            <a:noFill/>
            <a:ln>
              <a:noFill/>
            </a:ln>
          </p:spPr>
        </p:pic>
        <p:pic>
          <p:nvPicPr>
            <p:cNvPr id="1701" name="Google Shape;1701;p175"/>
            <p:cNvPicPr preferRelativeResize="0"/>
            <p:nvPr/>
          </p:nvPicPr>
          <p:blipFill>
            <a:blip r:embed="rId20">
              <a:alphaModFix/>
            </a:blip>
            <a:stretch>
              <a:fillRect/>
            </a:stretch>
          </p:blipFill>
          <p:spPr>
            <a:xfrm>
              <a:off x="5842238" y="1832631"/>
              <a:ext cx="271725" cy="218350"/>
            </a:xfrm>
            <a:prstGeom prst="rect">
              <a:avLst/>
            </a:prstGeom>
            <a:noFill/>
            <a:ln>
              <a:noFill/>
            </a:ln>
          </p:spPr>
        </p:pic>
        <p:pic>
          <p:nvPicPr>
            <p:cNvPr id="1702" name="Google Shape;1702;p175"/>
            <p:cNvPicPr preferRelativeResize="0"/>
            <p:nvPr/>
          </p:nvPicPr>
          <p:blipFill>
            <a:blip r:embed="rId20">
              <a:alphaModFix/>
            </a:blip>
            <a:stretch>
              <a:fillRect/>
            </a:stretch>
          </p:blipFill>
          <p:spPr>
            <a:xfrm>
              <a:off x="5834850" y="1442431"/>
              <a:ext cx="271725" cy="218350"/>
            </a:xfrm>
            <a:prstGeom prst="rect">
              <a:avLst/>
            </a:prstGeom>
            <a:noFill/>
            <a:ln>
              <a:noFill/>
            </a:ln>
          </p:spPr>
        </p:pic>
      </p:grpSp>
      <p:grpSp>
        <p:nvGrpSpPr>
          <p:cNvPr id="1703" name="Google Shape;1703;p175"/>
          <p:cNvGrpSpPr/>
          <p:nvPr/>
        </p:nvGrpSpPr>
        <p:grpSpPr>
          <a:xfrm>
            <a:off x="5996905" y="2060018"/>
            <a:ext cx="343327" cy="302128"/>
            <a:chOff x="6890975" y="1734525"/>
            <a:chExt cx="398523" cy="350700"/>
          </a:xfrm>
        </p:grpSpPr>
        <p:pic>
          <p:nvPicPr>
            <p:cNvPr id="1704" name="Google Shape;1704;p175"/>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1705" name="Google Shape;1705;p175"/>
            <p:cNvPicPr preferRelativeResize="0"/>
            <p:nvPr/>
          </p:nvPicPr>
          <p:blipFill>
            <a:blip r:embed="rId21">
              <a:alphaModFix/>
            </a:blip>
            <a:stretch>
              <a:fillRect/>
            </a:stretch>
          </p:blipFill>
          <p:spPr>
            <a:xfrm>
              <a:off x="6954375" y="1833011"/>
              <a:ext cx="271725" cy="223210"/>
            </a:xfrm>
            <a:prstGeom prst="rect">
              <a:avLst/>
            </a:prstGeom>
            <a:noFill/>
            <a:ln>
              <a:noFill/>
            </a:ln>
          </p:spPr>
        </p:pic>
      </p:grpSp>
      <p:grpSp>
        <p:nvGrpSpPr>
          <p:cNvPr id="1706" name="Google Shape;1706;p175"/>
          <p:cNvGrpSpPr/>
          <p:nvPr/>
        </p:nvGrpSpPr>
        <p:grpSpPr>
          <a:xfrm>
            <a:off x="5604212" y="1729784"/>
            <a:ext cx="343327" cy="302128"/>
            <a:chOff x="6435150" y="1351200"/>
            <a:chExt cx="398523" cy="350700"/>
          </a:xfrm>
        </p:grpSpPr>
        <p:pic>
          <p:nvPicPr>
            <p:cNvPr id="1707" name="Google Shape;1707;p175"/>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1708" name="Google Shape;1708;p175"/>
            <p:cNvPicPr preferRelativeResize="0"/>
            <p:nvPr/>
          </p:nvPicPr>
          <p:blipFill>
            <a:blip r:embed="rId22">
              <a:alphaModFix/>
            </a:blip>
            <a:stretch>
              <a:fillRect/>
            </a:stretch>
          </p:blipFill>
          <p:spPr>
            <a:xfrm>
              <a:off x="6500944" y="1442401"/>
              <a:ext cx="266925" cy="218393"/>
            </a:xfrm>
            <a:prstGeom prst="rect">
              <a:avLst/>
            </a:prstGeom>
            <a:noFill/>
            <a:ln>
              <a:noFill/>
            </a:ln>
          </p:spPr>
        </p:pic>
      </p:grpSp>
      <p:grpSp>
        <p:nvGrpSpPr>
          <p:cNvPr id="1709" name="Google Shape;1709;p175"/>
          <p:cNvGrpSpPr/>
          <p:nvPr/>
        </p:nvGrpSpPr>
        <p:grpSpPr>
          <a:xfrm>
            <a:off x="5604212" y="2063787"/>
            <a:ext cx="343327" cy="302128"/>
            <a:chOff x="6435150" y="1738900"/>
            <a:chExt cx="398523" cy="350700"/>
          </a:xfrm>
        </p:grpSpPr>
        <p:pic>
          <p:nvPicPr>
            <p:cNvPr id="1710" name="Google Shape;1710;p175"/>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1711" name="Google Shape;1711;p175"/>
            <p:cNvPicPr preferRelativeResize="0"/>
            <p:nvPr/>
          </p:nvPicPr>
          <p:blipFill>
            <a:blip r:embed="rId20">
              <a:alphaModFix/>
            </a:blip>
            <a:stretch>
              <a:fillRect/>
            </a:stretch>
          </p:blipFill>
          <p:spPr>
            <a:xfrm>
              <a:off x="6498538" y="1837631"/>
              <a:ext cx="271725" cy="218350"/>
            </a:xfrm>
            <a:prstGeom prst="rect">
              <a:avLst/>
            </a:prstGeom>
            <a:noFill/>
            <a:ln>
              <a:noFill/>
            </a:ln>
          </p:spPr>
        </p:pic>
      </p:grpSp>
      <p:grpSp>
        <p:nvGrpSpPr>
          <p:cNvPr id="1712" name="Google Shape;1712;p175"/>
          <p:cNvGrpSpPr/>
          <p:nvPr/>
        </p:nvGrpSpPr>
        <p:grpSpPr>
          <a:xfrm>
            <a:off x="5996905" y="1726015"/>
            <a:ext cx="343327" cy="302128"/>
            <a:chOff x="6890975" y="1346825"/>
            <a:chExt cx="398523" cy="350700"/>
          </a:xfrm>
        </p:grpSpPr>
        <p:pic>
          <p:nvPicPr>
            <p:cNvPr id="1713" name="Google Shape;1713;p175"/>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1714" name="Google Shape;1714;p175"/>
            <p:cNvPicPr preferRelativeResize="0"/>
            <p:nvPr/>
          </p:nvPicPr>
          <p:blipFill>
            <a:blip r:embed="rId20">
              <a:alphaModFix/>
            </a:blip>
            <a:stretch>
              <a:fillRect/>
            </a:stretch>
          </p:blipFill>
          <p:spPr>
            <a:xfrm>
              <a:off x="6954363" y="1442431"/>
              <a:ext cx="271725" cy="218350"/>
            </a:xfrm>
            <a:prstGeom prst="rect">
              <a:avLst/>
            </a:prstGeom>
            <a:noFill/>
            <a:ln>
              <a:noFill/>
            </a:ln>
          </p:spPr>
        </p:pic>
      </p:grpSp>
      <p:grpSp>
        <p:nvGrpSpPr>
          <p:cNvPr id="1715" name="Google Shape;1715;p175"/>
          <p:cNvGrpSpPr/>
          <p:nvPr/>
        </p:nvGrpSpPr>
        <p:grpSpPr>
          <a:xfrm>
            <a:off x="3603391" y="2595484"/>
            <a:ext cx="851951" cy="984478"/>
            <a:chOff x="4112666" y="2356076"/>
            <a:chExt cx="988916" cy="1142748"/>
          </a:xfrm>
        </p:grpSpPr>
        <p:pic>
          <p:nvPicPr>
            <p:cNvPr id="1716" name="Google Shape;1716;p175"/>
            <p:cNvPicPr preferRelativeResize="0"/>
            <p:nvPr/>
          </p:nvPicPr>
          <p:blipFill>
            <a:blip r:embed="rId16">
              <a:alphaModFix/>
            </a:blip>
            <a:stretch>
              <a:fillRect/>
            </a:stretch>
          </p:blipFill>
          <p:spPr>
            <a:xfrm>
              <a:off x="4112666" y="2356076"/>
              <a:ext cx="988916" cy="1142748"/>
            </a:xfrm>
            <a:prstGeom prst="rect">
              <a:avLst/>
            </a:prstGeom>
            <a:noFill/>
            <a:ln>
              <a:noFill/>
            </a:ln>
          </p:spPr>
        </p:pic>
        <p:pic>
          <p:nvPicPr>
            <p:cNvPr id="1717" name="Google Shape;1717;p175"/>
            <p:cNvPicPr preferRelativeResize="0"/>
            <p:nvPr/>
          </p:nvPicPr>
          <p:blipFill>
            <a:blip r:embed="rId17">
              <a:alphaModFix/>
            </a:blip>
            <a:stretch>
              <a:fillRect/>
            </a:stretch>
          </p:blipFill>
          <p:spPr>
            <a:xfrm>
              <a:off x="4167525" y="2561900"/>
              <a:ext cx="398523" cy="350700"/>
            </a:xfrm>
            <a:prstGeom prst="rect">
              <a:avLst/>
            </a:prstGeom>
            <a:noFill/>
            <a:ln>
              <a:noFill/>
            </a:ln>
          </p:spPr>
        </p:pic>
        <p:pic>
          <p:nvPicPr>
            <p:cNvPr id="1718" name="Google Shape;1718;p175"/>
            <p:cNvPicPr preferRelativeResize="0"/>
            <p:nvPr/>
          </p:nvPicPr>
          <p:blipFill>
            <a:blip r:embed="rId17">
              <a:alphaModFix/>
            </a:blip>
            <a:stretch>
              <a:fillRect/>
            </a:stretch>
          </p:blipFill>
          <p:spPr>
            <a:xfrm>
              <a:off x="4167525" y="2949600"/>
              <a:ext cx="398523" cy="350700"/>
            </a:xfrm>
            <a:prstGeom prst="rect">
              <a:avLst/>
            </a:prstGeom>
            <a:noFill/>
            <a:ln>
              <a:noFill/>
            </a:ln>
          </p:spPr>
        </p:pic>
        <p:pic>
          <p:nvPicPr>
            <p:cNvPr id="1719" name="Google Shape;1719;p175"/>
            <p:cNvPicPr preferRelativeResize="0"/>
            <p:nvPr/>
          </p:nvPicPr>
          <p:blipFill>
            <a:blip r:embed="rId17">
              <a:alphaModFix/>
            </a:blip>
            <a:stretch>
              <a:fillRect/>
            </a:stretch>
          </p:blipFill>
          <p:spPr>
            <a:xfrm>
              <a:off x="4623350" y="2557525"/>
              <a:ext cx="398523" cy="350700"/>
            </a:xfrm>
            <a:prstGeom prst="rect">
              <a:avLst/>
            </a:prstGeom>
            <a:noFill/>
            <a:ln>
              <a:noFill/>
            </a:ln>
          </p:spPr>
        </p:pic>
        <p:pic>
          <p:nvPicPr>
            <p:cNvPr id="1720" name="Google Shape;1720;p175"/>
            <p:cNvPicPr preferRelativeResize="0"/>
            <p:nvPr/>
          </p:nvPicPr>
          <p:blipFill>
            <a:blip r:embed="rId17">
              <a:alphaModFix/>
            </a:blip>
            <a:stretch>
              <a:fillRect/>
            </a:stretch>
          </p:blipFill>
          <p:spPr>
            <a:xfrm>
              <a:off x="4623350" y="2945225"/>
              <a:ext cx="398523" cy="350700"/>
            </a:xfrm>
            <a:prstGeom prst="rect">
              <a:avLst/>
            </a:prstGeom>
            <a:noFill/>
            <a:ln>
              <a:noFill/>
            </a:ln>
          </p:spPr>
        </p:pic>
        <p:pic>
          <p:nvPicPr>
            <p:cNvPr id="1721" name="Google Shape;1721;p175"/>
            <p:cNvPicPr preferRelativeResize="0"/>
            <p:nvPr/>
          </p:nvPicPr>
          <p:blipFill>
            <a:blip r:embed="rId19">
              <a:alphaModFix/>
            </a:blip>
            <a:stretch>
              <a:fillRect/>
            </a:stretch>
          </p:blipFill>
          <p:spPr>
            <a:xfrm>
              <a:off x="4230928" y="2662888"/>
              <a:ext cx="271722" cy="223200"/>
            </a:xfrm>
            <a:prstGeom prst="rect">
              <a:avLst/>
            </a:prstGeom>
            <a:noFill/>
            <a:ln>
              <a:noFill/>
            </a:ln>
          </p:spPr>
        </p:pic>
        <p:pic>
          <p:nvPicPr>
            <p:cNvPr id="1722" name="Google Shape;1722;p175"/>
            <p:cNvPicPr preferRelativeResize="0"/>
            <p:nvPr/>
          </p:nvPicPr>
          <p:blipFill>
            <a:blip r:embed="rId18">
              <a:alphaModFix/>
            </a:blip>
            <a:stretch>
              <a:fillRect/>
            </a:stretch>
          </p:blipFill>
          <p:spPr>
            <a:xfrm>
              <a:off x="4689162" y="3041850"/>
              <a:ext cx="266900" cy="223200"/>
            </a:xfrm>
            <a:prstGeom prst="rect">
              <a:avLst/>
            </a:prstGeom>
            <a:noFill/>
            <a:ln>
              <a:noFill/>
            </a:ln>
          </p:spPr>
        </p:pic>
        <p:pic>
          <p:nvPicPr>
            <p:cNvPr id="1723" name="Google Shape;1723;p175"/>
            <p:cNvPicPr preferRelativeResize="0"/>
            <p:nvPr/>
          </p:nvPicPr>
          <p:blipFill>
            <a:blip r:embed="rId20">
              <a:alphaModFix/>
            </a:blip>
            <a:stretch>
              <a:fillRect/>
            </a:stretch>
          </p:blipFill>
          <p:spPr>
            <a:xfrm>
              <a:off x="4686750" y="2654156"/>
              <a:ext cx="271725" cy="218350"/>
            </a:xfrm>
            <a:prstGeom prst="rect">
              <a:avLst/>
            </a:prstGeom>
            <a:noFill/>
            <a:ln>
              <a:noFill/>
            </a:ln>
          </p:spPr>
        </p:pic>
        <p:pic>
          <p:nvPicPr>
            <p:cNvPr id="1724" name="Google Shape;1724;p175"/>
            <p:cNvPicPr preferRelativeResize="0"/>
            <p:nvPr/>
          </p:nvPicPr>
          <p:blipFill>
            <a:blip r:embed="rId20">
              <a:alphaModFix/>
            </a:blip>
            <a:stretch>
              <a:fillRect/>
            </a:stretch>
          </p:blipFill>
          <p:spPr>
            <a:xfrm>
              <a:off x="4230925" y="3041856"/>
              <a:ext cx="271725" cy="218350"/>
            </a:xfrm>
            <a:prstGeom prst="rect">
              <a:avLst/>
            </a:prstGeom>
            <a:noFill/>
            <a:ln>
              <a:noFill/>
            </a:ln>
          </p:spPr>
        </p:pic>
      </p:grpSp>
      <p:grpSp>
        <p:nvGrpSpPr>
          <p:cNvPr id="1725" name="Google Shape;1725;p175"/>
          <p:cNvGrpSpPr/>
          <p:nvPr/>
        </p:nvGrpSpPr>
        <p:grpSpPr>
          <a:xfrm>
            <a:off x="4581783" y="2590493"/>
            <a:ext cx="851951" cy="984478"/>
            <a:chOff x="5248350" y="2350282"/>
            <a:chExt cx="988916" cy="1142748"/>
          </a:xfrm>
        </p:grpSpPr>
        <p:pic>
          <p:nvPicPr>
            <p:cNvPr id="1726" name="Google Shape;1726;p175"/>
            <p:cNvPicPr preferRelativeResize="0"/>
            <p:nvPr/>
          </p:nvPicPr>
          <p:blipFill>
            <a:blip r:embed="rId16">
              <a:alphaModFix/>
            </a:blip>
            <a:stretch>
              <a:fillRect/>
            </a:stretch>
          </p:blipFill>
          <p:spPr>
            <a:xfrm>
              <a:off x="5248350" y="2350282"/>
              <a:ext cx="988916" cy="1142748"/>
            </a:xfrm>
            <a:prstGeom prst="rect">
              <a:avLst/>
            </a:prstGeom>
            <a:noFill/>
            <a:ln>
              <a:noFill/>
            </a:ln>
          </p:spPr>
        </p:pic>
        <p:pic>
          <p:nvPicPr>
            <p:cNvPr id="1727" name="Google Shape;1727;p175"/>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1728" name="Google Shape;1728;p175"/>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1729" name="Google Shape;1729;p175"/>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1730" name="Google Shape;1730;p175"/>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1731" name="Google Shape;1731;p175"/>
            <p:cNvPicPr preferRelativeResize="0"/>
            <p:nvPr/>
          </p:nvPicPr>
          <p:blipFill>
            <a:blip r:embed="rId20">
              <a:alphaModFix/>
            </a:blip>
            <a:stretch>
              <a:fillRect/>
            </a:stretch>
          </p:blipFill>
          <p:spPr>
            <a:xfrm>
              <a:off x="5386425" y="2654156"/>
              <a:ext cx="271725" cy="218350"/>
            </a:xfrm>
            <a:prstGeom prst="rect">
              <a:avLst/>
            </a:prstGeom>
            <a:noFill/>
            <a:ln>
              <a:noFill/>
            </a:ln>
          </p:spPr>
        </p:pic>
        <p:pic>
          <p:nvPicPr>
            <p:cNvPr id="1732" name="Google Shape;1732;p175"/>
            <p:cNvPicPr preferRelativeResize="0"/>
            <p:nvPr/>
          </p:nvPicPr>
          <p:blipFill>
            <a:blip r:embed="rId20">
              <a:alphaModFix/>
            </a:blip>
            <a:stretch>
              <a:fillRect/>
            </a:stretch>
          </p:blipFill>
          <p:spPr>
            <a:xfrm>
              <a:off x="5842250" y="2654156"/>
              <a:ext cx="271725" cy="218350"/>
            </a:xfrm>
            <a:prstGeom prst="rect">
              <a:avLst/>
            </a:prstGeom>
            <a:noFill/>
            <a:ln>
              <a:noFill/>
            </a:ln>
          </p:spPr>
        </p:pic>
        <p:pic>
          <p:nvPicPr>
            <p:cNvPr id="1733" name="Google Shape;1733;p175"/>
            <p:cNvPicPr preferRelativeResize="0"/>
            <p:nvPr/>
          </p:nvPicPr>
          <p:blipFill>
            <a:blip r:embed="rId19">
              <a:alphaModFix/>
            </a:blip>
            <a:stretch>
              <a:fillRect/>
            </a:stretch>
          </p:blipFill>
          <p:spPr>
            <a:xfrm>
              <a:off x="5842253" y="3031963"/>
              <a:ext cx="271722" cy="223200"/>
            </a:xfrm>
            <a:prstGeom prst="rect">
              <a:avLst/>
            </a:prstGeom>
            <a:noFill/>
            <a:ln>
              <a:noFill/>
            </a:ln>
          </p:spPr>
        </p:pic>
        <p:pic>
          <p:nvPicPr>
            <p:cNvPr id="1734" name="Google Shape;1734;p175"/>
            <p:cNvPicPr preferRelativeResize="0"/>
            <p:nvPr/>
          </p:nvPicPr>
          <p:blipFill>
            <a:blip r:embed="rId18">
              <a:alphaModFix/>
            </a:blip>
            <a:stretch>
              <a:fillRect/>
            </a:stretch>
          </p:blipFill>
          <p:spPr>
            <a:xfrm>
              <a:off x="5388837" y="3039425"/>
              <a:ext cx="266900" cy="223200"/>
            </a:xfrm>
            <a:prstGeom prst="rect">
              <a:avLst/>
            </a:prstGeom>
            <a:noFill/>
            <a:ln>
              <a:noFill/>
            </a:ln>
          </p:spPr>
        </p:pic>
      </p:grpSp>
      <p:grpSp>
        <p:nvGrpSpPr>
          <p:cNvPr id="1735" name="Google Shape;1735;p175"/>
          <p:cNvGrpSpPr/>
          <p:nvPr/>
        </p:nvGrpSpPr>
        <p:grpSpPr>
          <a:xfrm>
            <a:off x="5560175" y="2590493"/>
            <a:ext cx="851951" cy="984478"/>
            <a:chOff x="6384034" y="2350282"/>
            <a:chExt cx="988916" cy="1142748"/>
          </a:xfrm>
        </p:grpSpPr>
        <p:pic>
          <p:nvPicPr>
            <p:cNvPr id="1736" name="Google Shape;1736;p175"/>
            <p:cNvPicPr preferRelativeResize="0"/>
            <p:nvPr/>
          </p:nvPicPr>
          <p:blipFill>
            <a:blip r:embed="rId16">
              <a:alphaModFix/>
            </a:blip>
            <a:stretch>
              <a:fillRect/>
            </a:stretch>
          </p:blipFill>
          <p:spPr>
            <a:xfrm>
              <a:off x="6384034" y="2350282"/>
              <a:ext cx="988916" cy="1142748"/>
            </a:xfrm>
            <a:prstGeom prst="rect">
              <a:avLst/>
            </a:prstGeom>
            <a:noFill/>
            <a:ln>
              <a:noFill/>
            </a:ln>
          </p:spPr>
        </p:pic>
        <p:pic>
          <p:nvPicPr>
            <p:cNvPr id="1737" name="Google Shape;1737;p175"/>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1738" name="Google Shape;1738;p175"/>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1739" name="Google Shape;1739;p175"/>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1740" name="Google Shape;1740;p175"/>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1741" name="Google Shape;1741;p175"/>
            <p:cNvPicPr preferRelativeResize="0"/>
            <p:nvPr/>
          </p:nvPicPr>
          <p:blipFill>
            <a:blip r:embed="rId20">
              <a:alphaModFix/>
            </a:blip>
            <a:stretch>
              <a:fillRect/>
            </a:stretch>
          </p:blipFill>
          <p:spPr>
            <a:xfrm>
              <a:off x="6507788" y="2654156"/>
              <a:ext cx="271725" cy="218350"/>
            </a:xfrm>
            <a:prstGeom prst="rect">
              <a:avLst/>
            </a:prstGeom>
            <a:noFill/>
            <a:ln>
              <a:noFill/>
            </a:ln>
          </p:spPr>
        </p:pic>
        <p:pic>
          <p:nvPicPr>
            <p:cNvPr id="1742" name="Google Shape;1742;p175"/>
            <p:cNvPicPr preferRelativeResize="0"/>
            <p:nvPr/>
          </p:nvPicPr>
          <p:blipFill>
            <a:blip r:embed="rId20">
              <a:alphaModFix/>
            </a:blip>
            <a:stretch>
              <a:fillRect/>
            </a:stretch>
          </p:blipFill>
          <p:spPr>
            <a:xfrm>
              <a:off x="6971538" y="2654156"/>
              <a:ext cx="271725" cy="218350"/>
            </a:xfrm>
            <a:prstGeom prst="rect">
              <a:avLst/>
            </a:prstGeom>
            <a:noFill/>
            <a:ln>
              <a:noFill/>
            </a:ln>
          </p:spPr>
        </p:pic>
        <p:pic>
          <p:nvPicPr>
            <p:cNvPr id="1743" name="Google Shape;1743;p175"/>
            <p:cNvPicPr preferRelativeResize="0"/>
            <p:nvPr/>
          </p:nvPicPr>
          <p:blipFill>
            <a:blip r:embed="rId22">
              <a:alphaModFix/>
            </a:blip>
            <a:stretch>
              <a:fillRect/>
            </a:stretch>
          </p:blipFill>
          <p:spPr>
            <a:xfrm>
              <a:off x="6513394" y="3046651"/>
              <a:ext cx="266925" cy="218393"/>
            </a:xfrm>
            <a:prstGeom prst="rect">
              <a:avLst/>
            </a:prstGeom>
            <a:noFill/>
            <a:ln>
              <a:noFill/>
            </a:ln>
          </p:spPr>
        </p:pic>
        <p:pic>
          <p:nvPicPr>
            <p:cNvPr id="1744" name="Google Shape;1744;p175"/>
            <p:cNvPicPr preferRelativeResize="0"/>
            <p:nvPr/>
          </p:nvPicPr>
          <p:blipFill>
            <a:blip r:embed="rId21">
              <a:alphaModFix/>
            </a:blip>
            <a:stretch>
              <a:fillRect/>
            </a:stretch>
          </p:blipFill>
          <p:spPr>
            <a:xfrm>
              <a:off x="6971550" y="3044249"/>
              <a:ext cx="271725" cy="223210"/>
            </a:xfrm>
            <a:prstGeom prst="rect">
              <a:avLst/>
            </a:prstGeom>
            <a:noFill/>
            <a:ln>
              <a:noFill/>
            </a:ln>
          </p:spPr>
        </p:pic>
      </p:grpSp>
      <p:sp>
        <p:nvSpPr>
          <p:cNvPr id="1745" name="Google Shape;1745;p175"/>
          <p:cNvSpPr/>
          <p:nvPr/>
        </p:nvSpPr>
        <p:spPr>
          <a:xfrm>
            <a:off x="1241800" y="2817050"/>
            <a:ext cx="852000" cy="3636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666666"/>
                </a:solidFill>
                <a:latin typeface="Proxima Nova"/>
                <a:ea typeface="Proxima Nova"/>
                <a:cs typeface="Proxima Nova"/>
                <a:sym typeface="Proxima Nova"/>
              </a:rPr>
              <a:t>EXISTING AUTOMATION TOOLSETS</a:t>
            </a:r>
            <a:endParaRPr b="1" sz="600">
              <a:solidFill>
                <a:srgbClr val="666666"/>
              </a:solidFill>
              <a:latin typeface="Proxima Nova"/>
              <a:ea typeface="Proxima Nova"/>
              <a:cs typeface="Proxima Nova"/>
              <a:sym typeface="Proxima Nova"/>
            </a:endParaRPr>
          </a:p>
        </p:txBody>
      </p:sp>
      <p:cxnSp>
        <p:nvCxnSpPr>
          <p:cNvPr id="1746" name="Google Shape;1746;p175"/>
          <p:cNvCxnSpPr>
            <a:stCxn id="1670" idx="3"/>
            <a:endCxn id="1745" idx="1"/>
          </p:cNvCxnSpPr>
          <p:nvPr/>
        </p:nvCxnSpPr>
        <p:spPr>
          <a:xfrm>
            <a:off x="987840" y="2998802"/>
            <a:ext cx="254100" cy="0"/>
          </a:xfrm>
          <a:prstGeom prst="straightConnector1">
            <a:avLst/>
          </a:prstGeom>
          <a:noFill/>
          <a:ln cap="flat" cmpd="sng" w="9525">
            <a:solidFill>
              <a:schemeClr val="dk2"/>
            </a:solidFill>
            <a:prstDash val="solid"/>
            <a:round/>
            <a:headEnd len="med" w="med" type="oval"/>
            <a:tailEnd len="med" w="med" type="none"/>
          </a:ln>
        </p:spPr>
      </p:cxnSp>
      <p:cxnSp>
        <p:nvCxnSpPr>
          <p:cNvPr id="1747" name="Google Shape;1747;p175"/>
          <p:cNvCxnSpPr/>
          <p:nvPr/>
        </p:nvCxnSpPr>
        <p:spPr>
          <a:xfrm>
            <a:off x="2092569" y="2998765"/>
            <a:ext cx="229200" cy="0"/>
          </a:xfrm>
          <a:prstGeom prst="straightConnector1">
            <a:avLst/>
          </a:prstGeom>
          <a:noFill/>
          <a:ln cap="flat" cmpd="sng" w="9525">
            <a:solidFill>
              <a:schemeClr val="dk2"/>
            </a:solidFill>
            <a:prstDash val="solid"/>
            <a:round/>
            <a:headEnd len="med" w="med" type="none"/>
            <a:tailEnd len="med" w="med" type="none"/>
          </a:ln>
        </p:spPr>
      </p:cxnSp>
      <p:pic>
        <p:nvPicPr>
          <p:cNvPr id="1748" name="Google Shape;1748;p175"/>
          <p:cNvPicPr preferRelativeResize="0"/>
          <p:nvPr/>
        </p:nvPicPr>
        <p:blipFill>
          <a:blip r:embed="rId23">
            <a:alphaModFix/>
          </a:blip>
          <a:stretch>
            <a:fillRect/>
          </a:stretch>
        </p:blipFill>
        <p:spPr>
          <a:xfrm>
            <a:off x="428422" y="1674177"/>
            <a:ext cx="524371" cy="719992"/>
          </a:xfrm>
          <a:prstGeom prst="rect">
            <a:avLst/>
          </a:prstGeom>
          <a:noFill/>
          <a:ln>
            <a:noFill/>
          </a:ln>
        </p:spPr>
      </p:pic>
      <p:sp>
        <p:nvSpPr>
          <p:cNvPr id="1749" name="Google Shape;1749;p175"/>
          <p:cNvSpPr/>
          <p:nvPr/>
        </p:nvSpPr>
        <p:spPr>
          <a:xfrm>
            <a:off x="1241802" y="1611700"/>
            <a:ext cx="852000" cy="3201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666666"/>
                </a:solidFill>
                <a:latin typeface="Proxima Nova"/>
                <a:ea typeface="Proxima Nova"/>
                <a:cs typeface="Proxima Nova"/>
                <a:sym typeface="Proxima Nova"/>
              </a:rPr>
              <a:t>SCM</a:t>
            </a:r>
            <a:endParaRPr b="1" sz="600">
              <a:solidFill>
                <a:srgbClr val="666666"/>
              </a:solidFill>
              <a:latin typeface="Proxima Nova"/>
              <a:ea typeface="Proxima Nova"/>
              <a:cs typeface="Proxima Nova"/>
              <a:sym typeface="Proxima Nova"/>
            </a:endParaRPr>
          </a:p>
          <a:p>
            <a:pPr indent="0" lvl="0" marL="0" rtl="0" algn="ctr">
              <a:spcBef>
                <a:spcPts val="0"/>
              </a:spcBef>
              <a:spcAft>
                <a:spcPts val="0"/>
              </a:spcAft>
              <a:buNone/>
            </a:pPr>
            <a:r>
              <a:rPr b="1" lang="en" sz="600">
                <a:solidFill>
                  <a:srgbClr val="666666"/>
                </a:solidFill>
                <a:latin typeface="Proxima Nova"/>
                <a:ea typeface="Proxima Nova"/>
                <a:cs typeface="Proxima Nova"/>
                <a:sym typeface="Proxima Nova"/>
              </a:rPr>
              <a:t>(GIT)</a:t>
            </a:r>
            <a:endParaRPr b="1" sz="600">
              <a:solidFill>
                <a:srgbClr val="666666"/>
              </a:solidFill>
              <a:latin typeface="Proxima Nova"/>
              <a:ea typeface="Proxima Nova"/>
              <a:cs typeface="Proxima Nova"/>
              <a:sym typeface="Proxima Nova"/>
            </a:endParaRPr>
          </a:p>
        </p:txBody>
      </p:sp>
      <p:sp>
        <p:nvSpPr>
          <p:cNvPr id="1750" name="Google Shape;1750;p175"/>
          <p:cNvSpPr/>
          <p:nvPr/>
        </p:nvSpPr>
        <p:spPr>
          <a:xfrm>
            <a:off x="1241802" y="2141173"/>
            <a:ext cx="852000" cy="3201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666666"/>
                </a:solidFill>
                <a:latin typeface="Proxima Nova"/>
                <a:ea typeface="Proxima Nova"/>
                <a:cs typeface="Proxima Nova"/>
                <a:sym typeface="Proxima Nova"/>
              </a:rPr>
              <a:t>CI/CD</a:t>
            </a:r>
            <a:endParaRPr b="1" sz="600">
              <a:solidFill>
                <a:srgbClr val="666666"/>
              </a:solidFill>
              <a:latin typeface="Proxima Nova"/>
              <a:ea typeface="Proxima Nova"/>
              <a:cs typeface="Proxima Nova"/>
              <a:sym typeface="Proxima Nova"/>
            </a:endParaRPr>
          </a:p>
        </p:txBody>
      </p:sp>
      <p:cxnSp>
        <p:nvCxnSpPr>
          <p:cNvPr id="1751" name="Google Shape;1751;p175"/>
          <p:cNvCxnSpPr>
            <a:stCxn id="1749" idx="2"/>
            <a:endCxn id="1750" idx="0"/>
          </p:cNvCxnSpPr>
          <p:nvPr/>
        </p:nvCxnSpPr>
        <p:spPr>
          <a:xfrm>
            <a:off x="1667802" y="1931800"/>
            <a:ext cx="0" cy="209400"/>
          </a:xfrm>
          <a:prstGeom prst="straightConnector1">
            <a:avLst/>
          </a:prstGeom>
          <a:noFill/>
          <a:ln cap="flat" cmpd="sng" w="9525">
            <a:solidFill>
              <a:schemeClr val="dk2"/>
            </a:solidFill>
            <a:prstDash val="solid"/>
            <a:round/>
            <a:headEnd len="med" w="med" type="none"/>
            <a:tailEnd len="med" w="med" type="triangle"/>
          </a:ln>
        </p:spPr>
      </p:cxnSp>
      <p:cxnSp>
        <p:nvCxnSpPr>
          <p:cNvPr id="1752" name="Google Shape;1752;p175"/>
          <p:cNvCxnSpPr>
            <a:stCxn id="1748" idx="3"/>
            <a:endCxn id="1749" idx="1"/>
          </p:cNvCxnSpPr>
          <p:nvPr/>
        </p:nvCxnSpPr>
        <p:spPr>
          <a:xfrm flipH="1" rot="10800000">
            <a:off x="952792" y="1771673"/>
            <a:ext cx="288900" cy="262500"/>
          </a:xfrm>
          <a:prstGeom prst="bentConnector3">
            <a:avLst>
              <a:gd fmla="val 50019" name="adj1"/>
            </a:avLst>
          </a:prstGeom>
          <a:noFill/>
          <a:ln cap="flat" cmpd="sng" w="9525">
            <a:solidFill>
              <a:schemeClr val="dk2"/>
            </a:solidFill>
            <a:prstDash val="solid"/>
            <a:round/>
            <a:headEnd len="med" w="med" type="oval"/>
            <a:tailEnd len="med" w="med" type="none"/>
          </a:ln>
        </p:spPr>
      </p:cxnSp>
      <p:cxnSp>
        <p:nvCxnSpPr>
          <p:cNvPr id="1753" name="Google Shape;1753;p175"/>
          <p:cNvCxnSpPr>
            <a:stCxn id="1748" idx="3"/>
            <a:endCxn id="1750" idx="1"/>
          </p:cNvCxnSpPr>
          <p:nvPr/>
        </p:nvCxnSpPr>
        <p:spPr>
          <a:xfrm>
            <a:off x="952792" y="2034173"/>
            <a:ext cx="288900" cy="267000"/>
          </a:xfrm>
          <a:prstGeom prst="bentConnector3">
            <a:avLst>
              <a:gd fmla="val 50019" name="adj1"/>
            </a:avLst>
          </a:prstGeom>
          <a:noFill/>
          <a:ln cap="flat" cmpd="sng" w="9525">
            <a:solidFill>
              <a:schemeClr val="dk2"/>
            </a:solidFill>
            <a:prstDash val="solid"/>
            <a:round/>
            <a:headEnd len="med" w="med" type="oval"/>
            <a:tailEnd len="med" w="med" type="none"/>
          </a:ln>
        </p:spPr>
      </p:cxnSp>
      <p:cxnSp>
        <p:nvCxnSpPr>
          <p:cNvPr id="1754" name="Google Shape;1754;p175"/>
          <p:cNvCxnSpPr/>
          <p:nvPr/>
        </p:nvCxnSpPr>
        <p:spPr>
          <a:xfrm>
            <a:off x="2092571" y="1771726"/>
            <a:ext cx="2292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755" name="Google Shape;1755;p175"/>
          <p:cNvCxnSpPr/>
          <p:nvPr/>
        </p:nvCxnSpPr>
        <p:spPr>
          <a:xfrm>
            <a:off x="2092571" y="2301199"/>
            <a:ext cx="229200" cy="600"/>
          </a:xfrm>
          <a:prstGeom prst="straightConnector1">
            <a:avLst/>
          </a:prstGeom>
          <a:noFill/>
          <a:ln cap="flat" cmpd="sng" w="9525">
            <a:solidFill>
              <a:schemeClr val="dk2"/>
            </a:solidFill>
            <a:prstDash val="solid"/>
            <a:round/>
            <a:headEnd len="med" w="med" type="none"/>
            <a:tailEnd len="med" w="med" type="none"/>
          </a:ln>
        </p:spPr>
      </p:cxnSp>
      <p:sp>
        <p:nvSpPr>
          <p:cNvPr id="1756" name="Google Shape;1756;p175"/>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OPENSHIFT ARCHITECTURE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0" name="Shape 1760"/>
        <p:cNvGrpSpPr/>
        <p:nvPr/>
      </p:nvGrpSpPr>
      <p:grpSpPr>
        <a:xfrm>
          <a:off x="0" y="0"/>
          <a:ext cx="0" cy="0"/>
          <a:chOff x="0" y="0"/>
          <a:chExt cx="0" cy="0"/>
        </a:xfrm>
      </p:grpSpPr>
      <p:sp>
        <p:nvSpPr>
          <p:cNvPr id="1761" name="Google Shape;1761;p17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1762" name="Google Shape;1762;p176"/>
          <p:cNvGrpSpPr/>
          <p:nvPr/>
        </p:nvGrpSpPr>
        <p:grpSpPr>
          <a:xfrm>
            <a:off x="2317524" y="4105045"/>
            <a:ext cx="4896163" cy="538530"/>
            <a:chOff x="2619875" y="4085196"/>
            <a:chExt cx="5312101" cy="584279"/>
          </a:xfrm>
        </p:grpSpPr>
        <p:pic>
          <p:nvPicPr>
            <p:cNvPr id="1763" name="Google Shape;1763;p176"/>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764" name="Google Shape;1764;p176"/>
            <p:cNvPicPr preferRelativeResize="0"/>
            <p:nvPr/>
          </p:nvPicPr>
          <p:blipFill>
            <a:blip r:embed="rId4">
              <a:alphaModFix/>
            </a:blip>
            <a:stretch>
              <a:fillRect/>
            </a:stretch>
          </p:blipFill>
          <p:spPr>
            <a:xfrm>
              <a:off x="3725891" y="4177719"/>
              <a:ext cx="3100060" cy="399250"/>
            </a:xfrm>
            <a:prstGeom prst="rect">
              <a:avLst/>
            </a:prstGeom>
            <a:noFill/>
            <a:ln>
              <a:noFill/>
            </a:ln>
          </p:spPr>
        </p:pic>
      </p:grpSp>
      <p:sp>
        <p:nvSpPr>
          <p:cNvPr id="1765" name="Google Shape;1765;p176"/>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YOUR CHOICE OF INFRASTRUCTURE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41"/>
          <p:cNvSpPr txBox="1"/>
          <p:nvPr/>
        </p:nvSpPr>
        <p:spPr>
          <a:xfrm>
            <a:off x="1207650" y="1078450"/>
            <a:ext cx="2808000" cy="755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The Problem</a:t>
            </a:r>
            <a:endParaRPr/>
          </a:p>
        </p:txBody>
      </p:sp>
      <p:sp>
        <p:nvSpPr>
          <p:cNvPr id="793" name="Google Shape;793;p141"/>
          <p:cNvSpPr txBox="1"/>
          <p:nvPr/>
        </p:nvSpPr>
        <p:spPr>
          <a:xfrm>
            <a:off x="1207650" y="1912450"/>
            <a:ext cx="2808000" cy="196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Applications require complicated installation and integration every time they are deployed</a:t>
            </a:r>
            <a:endParaRPr/>
          </a:p>
        </p:txBody>
      </p:sp>
      <p:pic>
        <p:nvPicPr>
          <p:cNvPr descr="packaging.png" id="794" name="Google Shape;794;p141"/>
          <p:cNvPicPr preferRelativeResize="0"/>
          <p:nvPr/>
        </p:nvPicPr>
        <p:blipFill rotWithShape="1">
          <a:blip r:embed="rId3">
            <a:alphaModFix/>
          </a:blip>
          <a:srcRect b="-51010" l="-10081" r="-10081" t="-51010"/>
          <a:stretch/>
        </p:blipFill>
        <p:spPr>
          <a:xfrm>
            <a:off x="4522875" y="27350"/>
            <a:ext cx="3746400" cy="3746400"/>
          </a:xfrm>
          <a:prstGeom prst="ellipse">
            <a:avLst/>
          </a:prstGeom>
          <a:noFill/>
          <a:ln>
            <a:noFill/>
          </a:ln>
        </p:spPr>
      </p:pic>
      <p:sp>
        <p:nvSpPr>
          <p:cNvPr id="795" name="Google Shape;795;p141"/>
          <p:cNvSpPr txBox="1"/>
          <p:nvPr/>
        </p:nvSpPr>
        <p:spPr>
          <a:xfrm>
            <a:off x="4926800" y="2966350"/>
            <a:ext cx="3446100" cy="1448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200"/>
              <a:t>It is not only about</a:t>
            </a:r>
            <a:endParaRPr sz="1200"/>
          </a:p>
          <a:p>
            <a:pPr indent="0" lvl="0" marL="0">
              <a:spcBef>
                <a:spcPts val="0"/>
              </a:spcBef>
              <a:spcAft>
                <a:spcPts val="0"/>
              </a:spcAft>
              <a:buNone/>
            </a:pPr>
            <a:r>
              <a:rPr b="1" lang="en">
                <a:solidFill>
                  <a:srgbClr val="000000"/>
                </a:solidFill>
              </a:rPr>
              <a:t>code</a:t>
            </a:r>
            <a:r>
              <a:rPr lang="en">
                <a:solidFill>
                  <a:srgbClr val="000000"/>
                </a:solidFill>
              </a:rPr>
              <a:t>, </a:t>
            </a:r>
            <a:r>
              <a:rPr b="1" lang="en">
                <a:solidFill>
                  <a:srgbClr val="000000"/>
                </a:solidFill>
              </a:rPr>
              <a:t>build</a:t>
            </a:r>
            <a:r>
              <a:rPr lang="en">
                <a:solidFill>
                  <a:srgbClr val="000000"/>
                </a:solidFill>
              </a:rPr>
              <a:t>, </a:t>
            </a:r>
            <a:r>
              <a:rPr b="1" lang="en">
                <a:solidFill>
                  <a:srgbClr val="000000"/>
                </a:solidFill>
              </a:rPr>
              <a:t>runtime</a:t>
            </a:r>
            <a:r>
              <a:rPr lang="en">
                <a:solidFill>
                  <a:srgbClr val="000000"/>
                </a:solidFill>
              </a:rPr>
              <a:t>, </a:t>
            </a:r>
            <a:r>
              <a:rPr b="1" lang="en">
                <a:solidFill>
                  <a:srgbClr val="000000"/>
                </a:solidFill>
              </a:rPr>
              <a:t>system tools</a:t>
            </a:r>
            <a:r>
              <a:rPr lang="en">
                <a:solidFill>
                  <a:srgbClr val="000000"/>
                </a:solidFill>
              </a:rPr>
              <a:t>, </a:t>
            </a:r>
            <a:r>
              <a:rPr b="1" lang="en">
                <a:solidFill>
                  <a:srgbClr val="000000"/>
                </a:solidFill>
              </a:rPr>
              <a:t>system libraries</a:t>
            </a:r>
            <a:r>
              <a:rPr lang="en">
                <a:solidFill>
                  <a:srgbClr val="000000"/>
                </a:solidFill>
              </a:rPr>
              <a:t>, </a:t>
            </a:r>
            <a:r>
              <a:rPr b="1" lang="en">
                <a:solidFill>
                  <a:srgbClr val="000000"/>
                </a:solidFill>
              </a:rPr>
              <a:t>configuration</a:t>
            </a:r>
            <a:r>
              <a:rPr lang="en">
                <a:solidFill>
                  <a:srgbClr val="000000"/>
                </a:solidFill>
              </a:rPr>
              <a:t>, </a:t>
            </a:r>
            <a:r>
              <a:rPr b="1" lang="en">
                <a:solidFill>
                  <a:srgbClr val="000000"/>
                </a:solidFill>
              </a:rPr>
              <a:t>settings</a:t>
            </a:r>
            <a:r>
              <a:rPr lang="en">
                <a:solidFill>
                  <a:srgbClr val="000000"/>
                </a:solidFill>
              </a:rPr>
              <a:t>, </a:t>
            </a:r>
            <a:r>
              <a:rPr b="1" lang="en">
                <a:solidFill>
                  <a:srgbClr val="000000"/>
                </a:solidFill>
              </a:rPr>
              <a:t>deployment</a:t>
            </a:r>
            <a:r>
              <a:rPr lang="en">
                <a:solidFill>
                  <a:srgbClr val="000000"/>
                </a:solidFill>
              </a:rPr>
              <a:t>, </a:t>
            </a:r>
            <a:r>
              <a:rPr b="1" lang="en">
                <a:solidFill>
                  <a:srgbClr val="000000"/>
                </a:solidFill>
              </a:rPr>
              <a:t>security</a:t>
            </a:r>
            <a:endParaRPr/>
          </a:p>
          <a:p>
            <a:pPr indent="0" lvl="0" marL="0">
              <a:spcBef>
                <a:spcPts val="0"/>
              </a:spcBef>
              <a:spcAft>
                <a:spcPts val="0"/>
              </a:spcAft>
              <a:buClr>
                <a:schemeClr val="dk1"/>
              </a:buClr>
              <a:buSzPts val="1100"/>
              <a:buFont typeface="Arial"/>
              <a:buNone/>
            </a:pPr>
            <a:r>
              <a:rPr lang="en" sz="1100">
                <a:solidFill>
                  <a:schemeClr val="dk1"/>
                </a:solidFill>
              </a:rPr>
              <a:t>But also</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Running applications </a:t>
            </a:r>
            <a:r>
              <a:rPr b="1" lang="en" sz="1100">
                <a:solidFill>
                  <a:schemeClr val="dk1"/>
                </a:solidFill>
              </a:rPr>
              <a:t>securely</a:t>
            </a:r>
            <a:r>
              <a:rPr lang="en" sz="1100">
                <a:solidFill>
                  <a:schemeClr val="dk1"/>
                </a:solidFill>
              </a:rPr>
              <a:t> at </a:t>
            </a:r>
            <a:r>
              <a:rPr b="1" lang="en" sz="1100">
                <a:solidFill>
                  <a:schemeClr val="dk1"/>
                </a:solidFill>
              </a:rPr>
              <a:t>scale</a:t>
            </a:r>
            <a:r>
              <a:rPr lang="en" sz="1100">
                <a:solidFill>
                  <a:schemeClr val="dk1"/>
                </a:solidFill>
              </a:rPr>
              <a:t>!!!</a:t>
            </a:r>
            <a:endParaRPr sz="1600"/>
          </a:p>
        </p:txBody>
      </p:sp>
      <p:sp>
        <p:nvSpPr>
          <p:cNvPr id="796" name="Google Shape;796;p141"/>
          <p:cNvSpPr/>
          <p:nvPr/>
        </p:nvSpPr>
        <p:spPr>
          <a:xfrm>
            <a:off x="3795300" y="917500"/>
            <a:ext cx="1086750" cy="384750"/>
          </a:xfrm>
          <a:prstGeom prst="flowChartTerminator">
            <a:avLst/>
          </a:prstGeom>
          <a:solidFill>
            <a:srgbClr val="CC4125"/>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Availability</a:t>
            </a:r>
            <a:endParaRPr sz="1200"/>
          </a:p>
        </p:txBody>
      </p:sp>
      <p:sp>
        <p:nvSpPr>
          <p:cNvPr id="797" name="Google Shape;797;p141"/>
          <p:cNvSpPr/>
          <p:nvPr/>
        </p:nvSpPr>
        <p:spPr>
          <a:xfrm>
            <a:off x="4253175" y="248200"/>
            <a:ext cx="1086750" cy="384750"/>
          </a:xfrm>
          <a:prstGeom prst="flowChartTerminator">
            <a:avLst/>
          </a:prstGeom>
          <a:solidFill>
            <a:srgbClr val="93C47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Scalability</a:t>
            </a:r>
            <a:endParaRPr sz="1200"/>
          </a:p>
        </p:txBody>
      </p:sp>
      <p:sp>
        <p:nvSpPr>
          <p:cNvPr id="798" name="Google Shape;798;p141"/>
          <p:cNvSpPr/>
          <p:nvPr/>
        </p:nvSpPr>
        <p:spPr>
          <a:xfrm>
            <a:off x="5453925" y="248200"/>
            <a:ext cx="1203390" cy="384750"/>
          </a:xfrm>
          <a:prstGeom prst="flowChartTerminator">
            <a:avLst/>
          </a:prstGeom>
          <a:solidFill>
            <a:srgbClr val="6D9EE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Performance</a:t>
            </a:r>
            <a:endParaRPr sz="1200"/>
          </a:p>
        </p:txBody>
      </p:sp>
      <p:sp>
        <p:nvSpPr>
          <p:cNvPr id="799" name="Google Shape;799;p141"/>
          <p:cNvSpPr/>
          <p:nvPr/>
        </p:nvSpPr>
        <p:spPr>
          <a:xfrm>
            <a:off x="6767175" y="248200"/>
            <a:ext cx="1086750" cy="384750"/>
          </a:xfrm>
          <a:prstGeom prst="flowChartTerminator">
            <a:avLst/>
          </a:prstGeom>
          <a:solidFill>
            <a:srgbClr val="C27BA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Usability</a:t>
            </a:r>
            <a:endParaRPr sz="1200"/>
          </a:p>
        </p:txBody>
      </p:sp>
      <p:sp>
        <p:nvSpPr>
          <p:cNvPr id="800" name="Google Shape;800;p141"/>
          <p:cNvSpPr/>
          <p:nvPr/>
        </p:nvSpPr>
        <p:spPr>
          <a:xfrm>
            <a:off x="7092300" y="917500"/>
            <a:ext cx="1086750" cy="384750"/>
          </a:xfrm>
          <a:prstGeom prst="flowChartTerminator">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Flexibility</a:t>
            </a:r>
            <a:endParaRPr sz="1200"/>
          </a:p>
        </p:txBody>
      </p:sp>
      <p:sp>
        <p:nvSpPr>
          <p:cNvPr id="801" name="Google Shape;801;p141"/>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pic>
        <p:nvPicPr>
          <p:cNvPr id="802" name="Google Shape;802;p141"/>
          <p:cNvPicPr preferRelativeResize="0"/>
          <p:nvPr/>
        </p:nvPicPr>
        <p:blipFill>
          <a:blip r:embed="rId4">
            <a:alphaModFix/>
          </a:blip>
          <a:stretch>
            <a:fillRect/>
          </a:stretch>
        </p:blipFill>
        <p:spPr>
          <a:xfrm>
            <a:off x="1418124" y="3451400"/>
            <a:ext cx="2268880" cy="963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77"/>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NODES RHEL INSTANCES WHERE APPS RUN</a:t>
            </a:r>
            <a:endParaRPr/>
          </a:p>
        </p:txBody>
      </p:sp>
      <p:sp>
        <p:nvSpPr>
          <p:cNvPr id="1771" name="Google Shape;1771;p17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772" name="Google Shape;1772;p177"/>
          <p:cNvPicPr preferRelativeResize="0"/>
          <p:nvPr/>
        </p:nvPicPr>
        <p:blipFill>
          <a:blip r:embed="rId3">
            <a:alphaModFix/>
          </a:blip>
          <a:stretch>
            <a:fillRect/>
          </a:stretch>
        </p:blipFill>
        <p:spPr>
          <a:xfrm>
            <a:off x="2317411" y="1427859"/>
            <a:ext cx="4187706" cy="2206742"/>
          </a:xfrm>
          <a:prstGeom prst="rect">
            <a:avLst/>
          </a:prstGeom>
          <a:noFill/>
          <a:ln>
            <a:noFill/>
          </a:ln>
        </p:spPr>
      </p:pic>
      <p:grpSp>
        <p:nvGrpSpPr>
          <p:cNvPr id="1773" name="Google Shape;1773;p177"/>
          <p:cNvGrpSpPr/>
          <p:nvPr/>
        </p:nvGrpSpPr>
        <p:grpSpPr>
          <a:xfrm>
            <a:off x="2317524" y="4105045"/>
            <a:ext cx="4896163" cy="538530"/>
            <a:chOff x="2619875" y="4085196"/>
            <a:chExt cx="5312101" cy="584279"/>
          </a:xfrm>
        </p:grpSpPr>
        <p:pic>
          <p:nvPicPr>
            <p:cNvPr id="1774" name="Google Shape;1774;p177"/>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5" name="Google Shape;1775;p17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6" name="Google Shape;1776;p177"/>
          <p:cNvPicPr preferRelativeResize="0"/>
          <p:nvPr/>
        </p:nvPicPr>
        <p:blipFill>
          <a:blip r:embed="rId6">
            <a:alphaModFix/>
          </a:blip>
          <a:stretch>
            <a:fillRect/>
          </a:stretch>
        </p:blipFill>
        <p:spPr>
          <a:xfrm>
            <a:off x="3603483" y="1558750"/>
            <a:ext cx="851974" cy="984501"/>
          </a:xfrm>
          <a:prstGeom prst="rect">
            <a:avLst/>
          </a:prstGeom>
          <a:noFill/>
          <a:ln>
            <a:noFill/>
          </a:ln>
        </p:spPr>
      </p:pic>
      <p:pic>
        <p:nvPicPr>
          <p:cNvPr id="1777" name="Google Shape;1777;p177"/>
          <p:cNvPicPr preferRelativeResize="0"/>
          <p:nvPr/>
        </p:nvPicPr>
        <p:blipFill>
          <a:blip r:embed="rId6">
            <a:alphaModFix/>
          </a:blip>
          <a:stretch>
            <a:fillRect/>
          </a:stretch>
        </p:blipFill>
        <p:spPr>
          <a:xfrm>
            <a:off x="5560318" y="1553759"/>
            <a:ext cx="851974" cy="984501"/>
          </a:xfrm>
          <a:prstGeom prst="rect">
            <a:avLst/>
          </a:prstGeom>
          <a:noFill/>
          <a:ln>
            <a:noFill/>
          </a:ln>
        </p:spPr>
      </p:pic>
      <p:pic>
        <p:nvPicPr>
          <p:cNvPr id="1778" name="Google Shape;1778;p177"/>
          <p:cNvPicPr preferRelativeResize="0"/>
          <p:nvPr/>
        </p:nvPicPr>
        <p:blipFill>
          <a:blip r:embed="rId6">
            <a:alphaModFix/>
          </a:blip>
          <a:stretch>
            <a:fillRect/>
          </a:stretch>
        </p:blipFill>
        <p:spPr>
          <a:xfrm>
            <a:off x="4581783" y="1553736"/>
            <a:ext cx="851951" cy="984478"/>
          </a:xfrm>
          <a:prstGeom prst="rect">
            <a:avLst/>
          </a:prstGeom>
          <a:noFill/>
          <a:ln>
            <a:noFill/>
          </a:ln>
        </p:spPr>
      </p:pic>
      <p:pic>
        <p:nvPicPr>
          <p:cNvPr id="1779" name="Google Shape;1779;p177"/>
          <p:cNvPicPr preferRelativeResize="0"/>
          <p:nvPr/>
        </p:nvPicPr>
        <p:blipFill>
          <a:blip r:embed="rId6">
            <a:alphaModFix/>
          </a:blip>
          <a:stretch>
            <a:fillRect/>
          </a:stretch>
        </p:blipFill>
        <p:spPr>
          <a:xfrm>
            <a:off x="3603391" y="2595484"/>
            <a:ext cx="851951" cy="984478"/>
          </a:xfrm>
          <a:prstGeom prst="rect">
            <a:avLst/>
          </a:prstGeom>
          <a:noFill/>
          <a:ln>
            <a:noFill/>
          </a:ln>
        </p:spPr>
      </p:pic>
      <p:pic>
        <p:nvPicPr>
          <p:cNvPr id="1780" name="Google Shape;1780;p177"/>
          <p:cNvPicPr preferRelativeResize="0"/>
          <p:nvPr/>
        </p:nvPicPr>
        <p:blipFill>
          <a:blip r:embed="rId6">
            <a:alphaModFix/>
          </a:blip>
          <a:stretch>
            <a:fillRect/>
          </a:stretch>
        </p:blipFill>
        <p:spPr>
          <a:xfrm>
            <a:off x="4581783" y="2590493"/>
            <a:ext cx="851951" cy="984478"/>
          </a:xfrm>
          <a:prstGeom prst="rect">
            <a:avLst/>
          </a:prstGeom>
          <a:noFill/>
          <a:ln>
            <a:noFill/>
          </a:ln>
        </p:spPr>
      </p:pic>
      <p:pic>
        <p:nvPicPr>
          <p:cNvPr id="1781" name="Google Shape;1781;p177"/>
          <p:cNvPicPr preferRelativeResize="0"/>
          <p:nvPr/>
        </p:nvPicPr>
        <p:blipFill>
          <a:blip r:embed="rId6">
            <a:alphaModFix/>
          </a:blip>
          <a:stretch>
            <a:fillRect/>
          </a:stretch>
        </p:blipFill>
        <p:spPr>
          <a:xfrm>
            <a:off x="5560175" y="2590493"/>
            <a:ext cx="851951" cy="98447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5" name="Shape 1785"/>
        <p:cNvGrpSpPr/>
        <p:nvPr/>
      </p:nvGrpSpPr>
      <p:grpSpPr>
        <a:xfrm>
          <a:off x="0" y="0"/>
          <a:ext cx="0" cy="0"/>
          <a:chOff x="0" y="0"/>
          <a:chExt cx="0" cy="0"/>
        </a:xfrm>
      </p:grpSpPr>
      <p:sp>
        <p:nvSpPr>
          <p:cNvPr id="1786" name="Google Shape;1786;p17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787" name="Google Shape;1787;p178"/>
          <p:cNvPicPr preferRelativeResize="0"/>
          <p:nvPr/>
        </p:nvPicPr>
        <p:blipFill>
          <a:blip r:embed="rId3">
            <a:alphaModFix/>
          </a:blip>
          <a:stretch>
            <a:fillRect/>
          </a:stretch>
        </p:blipFill>
        <p:spPr>
          <a:xfrm>
            <a:off x="2323401" y="1199250"/>
            <a:ext cx="4334126" cy="3201000"/>
          </a:xfrm>
          <a:prstGeom prst="rect">
            <a:avLst/>
          </a:prstGeom>
          <a:noFill/>
          <a:ln>
            <a:noFill/>
          </a:ln>
        </p:spPr>
      </p:pic>
      <p:pic>
        <p:nvPicPr>
          <p:cNvPr id="1788" name="Google Shape;1788;p178"/>
          <p:cNvPicPr preferRelativeResize="0"/>
          <p:nvPr/>
        </p:nvPicPr>
        <p:blipFill>
          <a:blip r:embed="rId4">
            <a:alphaModFix/>
          </a:blip>
          <a:stretch>
            <a:fillRect/>
          </a:stretch>
        </p:blipFill>
        <p:spPr>
          <a:xfrm>
            <a:off x="2448562" y="1389128"/>
            <a:ext cx="1235828" cy="1428068"/>
          </a:xfrm>
          <a:prstGeom prst="rect">
            <a:avLst/>
          </a:prstGeom>
          <a:noFill/>
          <a:ln>
            <a:noFill/>
          </a:ln>
        </p:spPr>
      </p:pic>
      <p:pic>
        <p:nvPicPr>
          <p:cNvPr id="1789" name="Google Shape;1789;p178"/>
          <p:cNvPicPr preferRelativeResize="0"/>
          <p:nvPr/>
        </p:nvPicPr>
        <p:blipFill>
          <a:blip r:embed="rId4">
            <a:alphaModFix/>
          </a:blip>
          <a:stretch>
            <a:fillRect/>
          </a:stretch>
        </p:blipFill>
        <p:spPr>
          <a:xfrm>
            <a:off x="5287043" y="1381888"/>
            <a:ext cx="1235828" cy="1428068"/>
          </a:xfrm>
          <a:prstGeom prst="rect">
            <a:avLst/>
          </a:prstGeom>
          <a:noFill/>
          <a:ln>
            <a:noFill/>
          </a:ln>
        </p:spPr>
      </p:pic>
      <p:grpSp>
        <p:nvGrpSpPr>
          <p:cNvPr id="1790" name="Google Shape;1790;p178"/>
          <p:cNvGrpSpPr/>
          <p:nvPr/>
        </p:nvGrpSpPr>
        <p:grpSpPr>
          <a:xfrm>
            <a:off x="2526663" y="1647152"/>
            <a:ext cx="497994" cy="438235"/>
            <a:chOff x="4175425" y="1359200"/>
            <a:chExt cx="398523" cy="350700"/>
          </a:xfrm>
        </p:grpSpPr>
        <p:pic>
          <p:nvPicPr>
            <p:cNvPr id="1791" name="Google Shape;1791;p178"/>
            <p:cNvPicPr preferRelativeResize="0"/>
            <p:nvPr/>
          </p:nvPicPr>
          <p:blipFill>
            <a:blip r:embed="rId5">
              <a:alphaModFix/>
            </a:blip>
            <a:stretch>
              <a:fillRect/>
            </a:stretch>
          </p:blipFill>
          <p:spPr>
            <a:xfrm>
              <a:off x="4175425" y="1359200"/>
              <a:ext cx="398523" cy="350700"/>
            </a:xfrm>
            <a:prstGeom prst="rect">
              <a:avLst/>
            </a:prstGeom>
            <a:noFill/>
            <a:ln>
              <a:noFill/>
            </a:ln>
          </p:spPr>
        </p:pic>
        <p:pic>
          <p:nvPicPr>
            <p:cNvPr id="1792" name="Google Shape;1792;p178"/>
            <p:cNvPicPr preferRelativeResize="0"/>
            <p:nvPr/>
          </p:nvPicPr>
          <p:blipFill>
            <a:blip r:embed="rId6">
              <a:alphaModFix/>
            </a:blip>
            <a:stretch>
              <a:fillRect/>
            </a:stretch>
          </p:blipFill>
          <p:spPr>
            <a:xfrm>
              <a:off x="4233337" y="1452250"/>
              <a:ext cx="266900" cy="223200"/>
            </a:xfrm>
            <a:prstGeom prst="rect">
              <a:avLst/>
            </a:prstGeom>
            <a:noFill/>
            <a:ln>
              <a:noFill/>
            </a:ln>
          </p:spPr>
        </p:pic>
      </p:grpSp>
      <p:grpSp>
        <p:nvGrpSpPr>
          <p:cNvPr id="1793" name="Google Shape;1793;p178"/>
          <p:cNvGrpSpPr/>
          <p:nvPr/>
        </p:nvGrpSpPr>
        <p:grpSpPr>
          <a:xfrm>
            <a:off x="3096262" y="2126154"/>
            <a:ext cx="497994" cy="438235"/>
            <a:chOff x="4631250" y="1742525"/>
            <a:chExt cx="398523" cy="350700"/>
          </a:xfrm>
        </p:grpSpPr>
        <p:pic>
          <p:nvPicPr>
            <p:cNvPr id="1794" name="Google Shape;1794;p178"/>
            <p:cNvPicPr preferRelativeResize="0"/>
            <p:nvPr/>
          </p:nvPicPr>
          <p:blipFill>
            <a:blip r:embed="rId5">
              <a:alphaModFix/>
            </a:blip>
            <a:stretch>
              <a:fillRect/>
            </a:stretch>
          </p:blipFill>
          <p:spPr>
            <a:xfrm>
              <a:off x="4631250" y="1742525"/>
              <a:ext cx="398523" cy="350700"/>
            </a:xfrm>
            <a:prstGeom prst="rect">
              <a:avLst/>
            </a:prstGeom>
            <a:noFill/>
            <a:ln>
              <a:noFill/>
            </a:ln>
          </p:spPr>
        </p:pic>
        <p:pic>
          <p:nvPicPr>
            <p:cNvPr id="1795" name="Google Shape;1795;p178"/>
            <p:cNvPicPr preferRelativeResize="0"/>
            <p:nvPr/>
          </p:nvPicPr>
          <p:blipFill>
            <a:blip r:embed="rId7">
              <a:alphaModFix/>
            </a:blip>
            <a:stretch>
              <a:fillRect/>
            </a:stretch>
          </p:blipFill>
          <p:spPr>
            <a:xfrm>
              <a:off x="4694653" y="1831688"/>
              <a:ext cx="271722" cy="223200"/>
            </a:xfrm>
            <a:prstGeom prst="rect">
              <a:avLst/>
            </a:prstGeom>
            <a:noFill/>
            <a:ln>
              <a:noFill/>
            </a:ln>
          </p:spPr>
        </p:pic>
      </p:grpSp>
      <p:grpSp>
        <p:nvGrpSpPr>
          <p:cNvPr id="1796" name="Google Shape;1796;p178"/>
          <p:cNvGrpSpPr/>
          <p:nvPr/>
        </p:nvGrpSpPr>
        <p:grpSpPr>
          <a:xfrm>
            <a:off x="2526663" y="2131621"/>
            <a:ext cx="497994" cy="438235"/>
            <a:chOff x="4175425" y="1746900"/>
            <a:chExt cx="398523" cy="350700"/>
          </a:xfrm>
        </p:grpSpPr>
        <p:pic>
          <p:nvPicPr>
            <p:cNvPr id="1797" name="Google Shape;1797;p178"/>
            <p:cNvPicPr preferRelativeResize="0"/>
            <p:nvPr/>
          </p:nvPicPr>
          <p:blipFill>
            <a:blip r:embed="rId5">
              <a:alphaModFix/>
            </a:blip>
            <a:stretch>
              <a:fillRect/>
            </a:stretch>
          </p:blipFill>
          <p:spPr>
            <a:xfrm>
              <a:off x="4175425" y="1746900"/>
              <a:ext cx="398523" cy="350700"/>
            </a:xfrm>
            <a:prstGeom prst="rect">
              <a:avLst/>
            </a:prstGeom>
            <a:noFill/>
            <a:ln>
              <a:noFill/>
            </a:ln>
          </p:spPr>
        </p:pic>
        <p:pic>
          <p:nvPicPr>
            <p:cNvPr id="1798" name="Google Shape;1798;p178"/>
            <p:cNvPicPr preferRelativeResize="0"/>
            <p:nvPr/>
          </p:nvPicPr>
          <p:blipFill>
            <a:blip r:embed="rId8">
              <a:alphaModFix/>
            </a:blip>
            <a:stretch>
              <a:fillRect/>
            </a:stretch>
          </p:blipFill>
          <p:spPr>
            <a:xfrm>
              <a:off x="4238825" y="1836306"/>
              <a:ext cx="271725" cy="218350"/>
            </a:xfrm>
            <a:prstGeom prst="rect">
              <a:avLst/>
            </a:prstGeom>
            <a:noFill/>
            <a:ln>
              <a:noFill/>
            </a:ln>
          </p:spPr>
        </p:pic>
      </p:grpSp>
      <p:grpSp>
        <p:nvGrpSpPr>
          <p:cNvPr id="1799" name="Google Shape;1799;p178"/>
          <p:cNvGrpSpPr/>
          <p:nvPr/>
        </p:nvGrpSpPr>
        <p:grpSpPr>
          <a:xfrm>
            <a:off x="3096262" y="1641685"/>
            <a:ext cx="497994" cy="438235"/>
            <a:chOff x="4631250" y="1354825"/>
            <a:chExt cx="398523" cy="350700"/>
          </a:xfrm>
        </p:grpSpPr>
        <p:pic>
          <p:nvPicPr>
            <p:cNvPr id="1800" name="Google Shape;1800;p178"/>
            <p:cNvPicPr preferRelativeResize="0"/>
            <p:nvPr/>
          </p:nvPicPr>
          <p:blipFill>
            <a:blip r:embed="rId5">
              <a:alphaModFix/>
            </a:blip>
            <a:stretch>
              <a:fillRect/>
            </a:stretch>
          </p:blipFill>
          <p:spPr>
            <a:xfrm>
              <a:off x="4631250" y="1354825"/>
              <a:ext cx="398523" cy="350700"/>
            </a:xfrm>
            <a:prstGeom prst="rect">
              <a:avLst/>
            </a:prstGeom>
            <a:noFill/>
            <a:ln>
              <a:noFill/>
            </a:ln>
          </p:spPr>
        </p:pic>
        <p:pic>
          <p:nvPicPr>
            <p:cNvPr id="1801" name="Google Shape;1801;p178"/>
            <p:cNvPicPr preferRelativeResize="0"/>
            <p:nvPr/>
          </p:nvPicPr>
          <p:blipFill>
            <a:blip r:embed="rId8">
              <a:alphaModFix/>
            </a:blip>
            <a:stretch>
              <a:fillRect/>
            </a:stretch>
          </p:blipFill>
          <p:spPr>
            <a:xfrm>
              <a:off x="4694650" y="1452256"/>
              <a:ext cx="271725" cy="218350"/>
            </a:xfrm>
            <a:prstGeom prst="rect">
              <a:avLst/>
            </a:prstGeom>
            <a:noFill/>
            <a:ln>
              <a:noFill/>
            </a:ln>
          </p:spPr>
        </p:pic>
      </p:grpSp>
      <p:grpSp>
        <p:nvGrpSpPr>
          <p:cNvPr id="1802" name="Google Shape;1802;p178"/>
          <p:cNvGrpSpPr/>
          <p:nvPr/>
        </p:nvGrpSpPr>
        <p:grpSpPr>
          <a:xfrm>
            <a:off x="3867390" y="1381798"/>
            <a:ext cx="1235750" cy="1427978"/>
            <a:chOff x="5248350" y="1146849"/>
            <a:chExt cx="988916" cy="1142748"/>
          </a:xfrm>
        </p:grpSpPr>
        <p:pic>
          <p:nvPicPr>
            <p:cNvPr id="1803" name="Google Shape;1803;p17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804" name="Google Shape;1804;p178"/>
            <p:cNvPicPr preferRelativeResize="0"/>
            <p:nvPr/>
          </p:nvPicPr>
          <p:blipFill>
            <a:blip r:embed="rId5">
              <a:alphaModFix/>
            </a:blip>
            <a:stretch>
              <a:fillRect/>
            </a:stretch>
          </p:blipFill>
          <p:spPr>
            <a:xfrm>
              <a:off x="5315625" y="1351213"/>
              <a:ext cx="398523" cy="350700"/>
            </a:xfrm>
            <a:prstGeom prst="rect">
              <a:avLst/>
            </a:prstGeom>
            <a:noFill/>
            <a:ln>
              <a:noFill/>
            </a:ln>
          </p:spPr>
        </p:pic>
        <p:pic>
          <p:nvPicPr>
            <p:cNvPr id="1805" name="Google Shape;1805;p178"/>
            <p:cNvPicPr preferRelativeResize="0"/>
            <p:nvPr/>
          </p:nvPicPr>
          <p:blipFill>
            <a:blip r:embed="rId5">
              <a:alphaModFix/>
            </a:blip>
            <a:stretch>
              <a:fillRect/>
            </a:stretch>
          </p:blipFill>
          <p:spPr>
            <a:xfrm>
              <a:off x="5315625" y="1738913"/>
              <a:ext cx="398523" cy="350700"/>
            </a:xfrm>
            <a:prstGeom prst="rect">
              <a:avLst/>
            </a:prstGeom>
            <a:noFill/>
            <a:ln>
              <a:noFill/>
            </a:ln>
          </p:spPr>
        </p:pic>
        <p:pic>
          <p:nvPicPr>
            <p:cNvPr id="1806" name="Google Shape;1806;p178"/>
            <p:cNvPicPr preferRelativeResize="0"/>
            <p:nvPr/>
          </p:nvPicPr>
          <p:blipFill>
            <a:blip r:embed="rId5">
              <a:alphaModFix/>
            </a:blip>
            <a:stretch>
              <a:fillRect/>
            </a:stretch>
          </p:blipFill>
          <p:spPr>
            <a:xfrm>
              <a:off x="5771450" y="1346838"/>
              <a:ext cx="398523" cy="350700"/>
            </a:xfrm>
            <a:prstGeom prst="rect">
              <a:avLst/>
            </a:prstGeom>
            <a:noFill/>
            <a:ln>
              <a:noFill/>
            </a:ln>
          </p:spPr>
        </p:pic>
        <p:pic>
          <p:nvPicPr>
            <p:cNvPr id="1807" name="Google Shape;1807;p178"/>
            <p:cNvPicPr preferRelativeResize="0"/>
            <p:nvPr/>
          </p:nvPicPr>
          <p:blipFill>
            <a:blip r:embed="rId5">
              <a:alphaModFix/>
            </a:blip>
            <a:stretch>
              <a:fillRect/>
            </a:stretch>
          </p:blipFill>
          <p:spPr>
            <a:xfrm>
              <a:off x="5771450" y="1734538"/>
              <a:ext cx="398523" cy="350700"/>
            </a:xfrm>
            <a:prstGeom prst="rect">
              <a:avLst/>
            </a:prstGeom>
            <a:noFill/>
            <a:ln>
              <a:noFill/>
            </a:ln>
          </p:spPr>
        </p:pic>
        <p:pic>
          <p:nvPicPr>
            <p:cNvPr id="1808" name="Google Shape;1808;p178"/>
            <p:cNvPicPr preferRelativeResize="0"/>
            <p:nvPr/>
          </p:nvPicPr>
          <p:blipFill>
            <a:blip r:embed="rId6">
              <a:alphaModFix/>
            </a:blip>
            <a:stretch>
              <a:fillRect/>
            </a:stretch>
          </p:blipFill>
          <p:spPr>
            <a:xfrm>
              <a:off x="5380062" y="1440000"/>
              <a:ext cx="266900" cy="223200"/>
            </a:xfrm>
            <a:prstGeom prst="rect">
              <a:avLst/>
            </a:prstGeom>
            <a:noFill/>
            <a:ln>
              <a:noFill/>
            </a:ln>
          </p:spPr>
        </p:pic>
        <p:pic>
          <p:nvPicPr>
            <p:cNvPr id="1809" name="Google Shape;1809;p178"/>
            <p:cNvPicPr preferRelativeResize="0"/>
            <p:nvPr/>
          </p:nvPicPr>
          <p:blipFill>
            <a:blip r:embed="rId7">
              <a:alphaModFix/>
            </a:blip>
            <a:stretch>
              <a:fillRect/>
            </a:stretch>
          </p:blipFill>
          <p:spPr>
            <a:xfrm>
              <a:off x="5376503" y="1838813"/>
              <a:ext cx="271722" cy="223200"/>
            </a:xfrm>
            <a:prstGeom prst="rect">
              <a:avLst/>
            </a:prstGeom>
            <a:noFill/>
            <a:ln>
              <a:noFill/>
            </a:ln>
          </p:spPr>
        </p:pic>
        <p:pic>
          <p:nvPicPr>
            <p:cNvPr id="1810" name="Google Shape;1810;p178"/>
            <p:cNvPicPr preferRelativeResize="0"/>
            <p:nvPr/>
          </p:nvPicPr>
          <p:blipFill>
            <a:blip r:embed="rId8">
              <a:alphaModFix/>
            </a:blip>
            <a:stretch>
              <a:fillRect/>
            </a:stretch>
          </p:blipFill>
          <p:spPr>
            <a:xfrm>
              <a:off x="5842238" y="1832631"/>
              <a:ext cx="271725" cy="218350"/>
            </a:xfrm>
            <a:prstGeom prst="rect">
              <a:avLst/>
            </a:prstGeom>
            <a:noFill/>
            <a:ln>
              <a:noFill/>
            </a:ln>
          </p:spPr>
        </p:pic>
        <p:pic>
          <p:nvPicPr>
            <p:cNvPr id="1811" name="Google Shape;1811;p178"/>
            <p:cNvPicPr preferRelativeResize="0"/>
            <p:nvPr/>
          </p:nvPicPr>
          <p:blipFill>
            <a:blip r:embed="rId8">
              <a:alphaModFix/>
            </a:blip>
            <a:stretch>
              <a:fillRect/>
            </a:stretch>
          </p:blipFill>
          <p:spPr>
            <a:xfrm>
              <a:off x="5834850" y="1442431"/>
              <a:ext cx="271725" cy="218350"/>
            </a:xfrm>
            <a:prstGeom prst="rect">
              <a:avLst/>
            </a:prstGeom>
            <a:noFill/>
            <a:ln>
              <a:noFill/>
            </a:ln>
          </p:spPr>
        </p:pic>
      </p:grpSp>
      <p:grpSp>
        <p:nvGrpSpPr>
          <p:cNvPr id="1812" name="Google Shape;1812;p178"/>
          <p:cNvGrpSpPr/>
          <p:nvPr/>
        </p:nvGrpSpPr>
        <p:grpSpPr>
          <a:xfrm>
            <a:off x="5920015" y="2116158"/>
            <a:ext cx="497994" cy="438235"/>
            <a:chOff x="6890975" y="1734525"/>
            <a:chExt cx="398523" cy="350700"/>
          </a:xfrm>
        </p:grpSpPr>
        <p:pic>
          <p:nvPicPr>
            <p:cNvPr id="1813" name="Google Shape;1813;p178"/>
            <p:cNvPicPr preferRelativeResize="0"/>
            <p:nvPr/>
          </p:nvPicPr>
          <p:blipFill>
            <a:blip r:embed="rId5">
              <a:alphaModFix/>
            </a:blip>
            <a:stretch>
              <a:fillRect/>
            </a:stretch>
          </p:blipFill>
          <p:spPr>
            <a:xfrm>
              <a:off x="6890975" y="1734525"/>
              <a:ext cx="398523" cy="350700"/>
            </a:xfrm>
            <a:prstGeom prst="rect">
              <a:avLst/>
            </a:prstGeom>
            <a:noFill/>
            <a:ln>
              <a:noFill/>
            </a:ln>
          </p:spPr>
        </p:pic>
        <p:pic>
          <p:nvPicPr>
            <p:cNvPr id="1814" name="Google Shape;1814;p178"/>
            <p:cNvPicPr preferRelativeResize="0"/>
            <p:nvPr/>
          </p:nvPicPr>
          <p:blipFill>
            <a:blip r:embed="rId9">
              <a:alphaModFix/>
            </a:blip>
            <a:stretch>
              <a:fillRect/>
            </a:stretch>
          </p:blipFill>
          <p:spPr>
            <a:xfrm>
              <a:off x="6954375" y="1833011"/>
              <a:ext cx="271725" cy="223210"/>
            </a:xfrm>
            <a:prstGeom prst="rect">
              <a:avLst/>
            </a:prstGeom>
            <a:noFill/>
            <a:ln>
              <a:noFill/>
            </a:ln>
          </p:spPr>
        </p:pic>
      </p:grpSp>
      <p:grpSp>
        <p:nvGrpSpPr>
          <p:cNvPr id="1815" name="Google Shape;1815;p178"/>
          <p:cNvGrpSpPr/>
          <p:nvPr/>
        </p:nvGrpSpPr>
        <p:grpSpPr>
          <a:xfrm>
            <a:off x="5350416" y="1637155"/>
            <a:ext cx="497994" cy="438235"/>
            <a:chOff x="6435150" y="1351200"/>
            <a:chExt cx="398523" cy="350700"/>
          </a:xfrm>
        </p:grpSpPr>
        <p:pic>
          <p:nvPicPr>
            <p:cNvPr id="1816" name="Google Shape;1816;p178"/>
            <p:cNvPicPr preferRelativeResize="0"/>
            <p:nvPr/>
          </p:nvPicPr>
          <p:blipFill>
            <a:blip r:embed="rId5">
              <a:alphaModFix/>
            </a:blip>
            <a:stretch>
              <a:fillRect/>
            </a:stretch>
          </p:blipFill>
          <p:spPr>
            <a:xfrm>
              <a:off x="6435150" y="1351200"/>
              <a:ext cx="398523" cy="350700"/>
            </a:xfrm>
            <a:prstGeom prst="rect">
              <a:avLst/>
            </a:prstGeom>
            <a:noFill/>
            <a:ln>
              <a:noFill/>
            </a:ln>
          </p:spPr>
        </p:pic>
        <p:pic>
          <p:nvPicPr>
            <p:cNvPr id="1817" name="Google Shape;1817;p178"/>
            <p:cNvPicPr preferRelativeResize="0"/>
            <p:nvPr/>
          </p:nvPicPr>
          <p:blipFill>
            <a:blip r:embed="rId10">
              <a:alphaModFix/>
            </a:blip>
            <a:stretch>
              <a:fillRect/>
            </a:stretch>
          </p:blipFill>
          <p:spPr>
            <a:xfrm>
              <a:off x="6500944" y="1442401"/>
              <a:ext cx="266925" cy="218393"/>
            </a:xfrm>
            <a:prstGeom prst="rect">
              <a:avLst/>
            </a:prstGeom>
            <a:noFill/>
            <a:ln>
              <a:noFill/>
            </a:ln>
          </p:spPr>
        </p:pic>
      </p:grpSp>
      <p:grpSp>
        <p:nvGrpSpPr>
          <p:cNvPr id="1818" name="Google Shape;1818;p178"/>
          <p:cNvGrpSpPr/>
          <p:nvPr/>
        </p:nvGrpSpPr>
        <p:grpSpPr>
          <a:xfrm>
            <a:off x="5350416" y="2121625"/>
            <a:ext cx="497994" cy="438235"/>
            <a:chOff x="6435150" y="1738900"/>
            <a:chExt cx="398523" cy="350700"/>
          </a:xfrm>
        </p:grpSpPr>
        <p:pic>
          <p:nvPicPr>
            <p:cNvPr id="1819" name="Google Shape;1819;p178"/>
            <p:cNvPicPr preferRelativeResize="0"/>
            <p:nvPr/>
          </p:nvPicPr>
          <p:blipFill>
            <a:blip r:embed="rId5">
              <a:alphaModFix/>
            </a:blip>
            <a:stretch>
              <a:fillRect/>
            </a:stretch>
          </p:blipFill>
          <p:spPr>
            <a:xfrm>
              <a:off x="6435150" y="1738900"/>
              <a:ext cx="398523" cy="350700"/>
            </a:xfrm>
            <a:prstGeom prst="rect">
              <a:avLst/>
            </a:prstGeom>
            <a:noFill/>
            <a:ln>
              <a:noFill/>
            </a:ln>
          </p:spPr>
        </p:pic>
        <p:pic>
          <p:nvPicPr>
            <p:cNvPr id="1820" name="Google Shape;1820;p178"/>
            <p:cNvPicPr preferRelativeResize="0"/>
            <p:nvPr/>
          </p:nvPicPr>
          <p:blipFill>
            <a:blip r:embed="rId8">
              <a:alphaModFix/>
            </a:blip>
            <a:stretch>
              <a:fillRect/>
            </a:stretch>
          </p:blipFill>
          <p:spPr>
            <a:xfrm>
              <a:off x="6498538" y="1837631"/>
              <a:ext cx="271725" cy="218350"/>
            </a:xfrm>
            <a:prstGeom prst="rect">
              <a:avLst/>
            </a:prstGeom>
            <a:noFill/>
            <a:ln>
              <a:noFill/>
            </a:ln>
          </p:spPr>
        </p:pic>
      </p:grpSp>
      <p:grpSp>
        <p:nvGrpSpPr>
          <p:cNvPr id="1821" name="Google Shape;1821;p178"/>
          <p:cNvGrpSpPr/>
          <p:nvPr/>
        </p:nvGrpSpPr>
        <p:grpSpPr>
          <a:xfrm>
            <a:off x="5920015" y="1631688"/>
            <a:ext cx="497994" cy="438235"/>
            <a:chOff x="6890975" y="1346825"/>
            <a:chExt cx="398523" cy="350700"/>
          </a:xfrm>
        </p:grpSpPr>
        <p:pic>
          <p:nvPicPr>
            <p:cNvPr id="1822" name="Google Shape;1822;p178"/>
            <p:cNvPicPr preferRelativeResize="0"/>
            <p:nvPr/>
          </p:nvPicPr>
          <p:blipFill>
            <a:blip r:embed="rId5">
              <a:alphaModFix/>
            </a:blip>
            <a:stretch>
              <a:fillRect/>
            </a:stretch>
          </p:blipFill>
          <p:spPr>
            <a:xfrm>
              <a:off x="6890975" y="1346825"/>
              <a:ext cx="398523" cy="350700"/>
            </a:xfrm>
            <a:prstGeom prst="rect">
              <a:avLst/>
            </a:prstGeom>
            <a:noFill/>
            <a:ln>
              <a:noFill/>
            </a:ln>
          </p:spPr>
        </p:pic>
        <p:pic>
          <p:nvPicPr>
            <p:cNvPr id="1823" name="Google Shape;1823;p178"/>
            <p:cNvPicPr preferRelativeResize="0"/>
            <p:nvPr/>
          </p:nvPicPr>
          <p:blipFill>
            <a:blip r:embed="rId8">
              <a:alphaModFix/>
            </a:blip>
            <a:stretch>
              <a:fillRect/>
            </a:stretch>
          </p:blipFill>
          <p:spPr>
            <a:xfrm>
              <a:off x="6954363" y="1442431"/>
              <a:ext cx="271725" cy="218350"/>
            </a:xfrm>
            <a:prstGeom prst="rect">
              <a:avLst/>
            </a:prstGeom>
            <a:noFill/>
            <a:ln>
              <a:noFill/>
            </a:ln>
          </p:spPr>
        </p:pic>
      </p:grpSp>
      <p:grpSp>
        <p:nvGrpSpPr>
          <p:cNvPr id="1824" name="Google Shape;1824;p178"/>
          <p:cNvGrpSpPr/>
          <p:nvPr/>
        </p:nvGrpSpPr>
        <p:grpSpPr>
          <a:xfrm>
            <a:off x="2448239" y="2892848"/>
            <a:ext cx="1235750" cy="1427978"/>
            <a:chOff x="4112666" y="2356076"/>
            <a:chExt cx="988916" cy="1142748"/>
          </a:xfrm>
        </p:grpSpPr>
        <p:pic>
          <p:nvPicPr>
            <p:cNvPr id="1825" name="Google Shape;1825;p178"/>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826" name="Google Shape;1826;p178"/>
            <p:cNvPicPr preferRelativeResize="0"/>
            <p:nvPr/>
          </p:nvPicPr>
          <p:blipFill>
            <a:blip r:embed="rId5">
              <a:alphaModFix/>
            </a:blip>
            <a:stretch>
              <a:fillRect/>
            </a:stretch>
          </p:blipFill>
          <p:spPr>
            <a:xfrm>
              <a:off x="4167525" y="2561900"/>
              <a:ext cx="398523" cy="350700"/>
            </a:xfrm>
            <a:prstGeom prst="rect">
              <a:avLst/>
            </a:prstGeom>
            <a:noFill/>
            <a:ln>
              <a:noFill/>
            </a:ln>
          </p:spPr>
        </p:pic>
        <p:pic>
          <p:nvPicPr>
            <p:cNvPr id="1827" name="Google Shape;1827;p178"/>
            <p:cNvPicPr preferRelativeResize="0"/>
            <p:nvPr/>
          </p:nvPicPr>
          <p:blipFill>
            <a:blip r:embed="rId5">
              <a:alphaModFix/>
            </a:blip>
            <a:stretch>
              <a:fillRect/>
            </a:stretch>
          </p:blipFill>
          <p:spPr>
            <a:xfrm>
              <a:off x="4167525" y="2949600"/>
              <a:ext cx="398523" cy="350700"/>
            </a:xfrm>
            <a:prstGeom prst="rect">
              <a:avLst/>
            </a:prstGeom>
            <a:noFill/>
            <a:ln>
              <a:noFill/>
            </a:ln>
          </p:spPr>
        </p:pic>
        <p:pic>
          <p:nvPicPr>
            <p:cNvPr id="1828" name="Google Shape;1828;p178"/>
            <p:cNvPicPr preferRelativeResize="0"/>
            <p:nvPr/>
          </p:nvPicPr>
          <p:blipFill>
            <a:blip r:embed="rId5">
              <a:alphaModFix/>
            </a:blip>
            <a:stretch>
              <a:fillRect/>
            </a:stretch>
          </p:blipFill>
          <p:spPr>
            <a:xfrm>
              <a:off x="4623350" y="2557525"/>
              <a:ext cx="398523" cy="350700"/>
            </a:xfrm>
            <a:prstGeom prst="rect">
              <a:avLst/>
            </a:prstGeom>
            <a:noFill/>
            <a:ln>
              <a:noFill/>
            </a:ln>
          </p:spPr>
        </p:pic>
        <p:pic>
          <p:nvPicPr>
            <p:cNvPr id="1829" name="Google Shape;1829;p178"/>
            <p:cNvPicPr preferRelativeResize="0"/>
            <p:nvPr/>
          </p:nvPicPr>
          <p:blipFill>
            <a:blip r:embed="rId5">
              <a:alphaModFix/>
            </a:blip>
            <a:stretch>
              <a:fillRect/>
            </a:stretch>
          </p:blipFill>
          <p:spPr>
            <a:xfrm>
              <a:off x="4623350" y="2945225"/>
              <a:ext cx="398523" cy="350700"/>
            </a:xfrm>
            <a:prstGeom prst="rect">
              <a:avLst/>
            </a:prstGeom>
            <a:noFill/>
            <a:ln>
              <a:noFill/>
            </a:ln>
          </p:spPr>
        </p:pic>
        <p:pic>
          <p:nvPicPr>
            <p:cNvPr id="1830" name="Google Shape;1830;p178"/>
            <p:cNvPicPr preferRelativeResize="0"/>
            <p:nvPr/>
          </p:nvPicPr>
          <p:blipFill>
            <a:blip r:embed="rId7">
              <a:alphaModFix/>
            </a:blip>
            <a:stretch>
              <a:fillRect/>
            </a:stretch>
          </p:blipFill>
          <p:spPr>
            <a:xfrm>
              <a:off x="4230928" y="2662888"/>
              <a:ext cx="271722" cy="223200"/>
            </a:xfrm>
            <a:prstGeom prst="rect">
              <a:avLst/>
            </a:prstGeom>
            <a:noFill/>
            <a:ln>
              <a:noFill/>
            </a:ln>
          </p:spPr>
        </p:pic>
        <p:pic>
          <p:nvPicPr>
            <p:cNvPr id="1831" name="Google Shape;1831;p178"/>
            <p:cNvPicPr preferRelativeResize="0"/>
            <p:nvPr/>
          </p:nvPicPr>
          <p:blipFill>
            <a:blip r:embed="rId6">
              <a:alphaModFix/>
            </a:blip>
            <a:stretch>
              <a:fillRect/>
            </a:stretch>
          </p:blipFill>
          <p:spPr>
            <a:xfrm>
              <a:off x="4689162" y="3041850"/>
              <a:ext cx="266900" cy="223200"/>
            </a:xfrm>
            <a:prstGeom prst="rect">
              <a:avLst/>
            </a:prstGeom>
            <a:noFill/>
            <a:ln>
              <a:noFill/>
            </a:ln>
          </p:spPr>
        </p:pic>
        <p:pic>
          <p:nvPicPr>
            <p:cNvPr id="1832" name="Google Shape;1832;p178"/>
            <p:cNvPicPr preferRelativeResize="0"/>
            <p:nvPr/>
          </p:nvPicPr>
          <p:blipFill>
            <a:blip r:embed="rId8">
              <a:alphaModFix/>
            </a:blip>
            <a:stretch>
              <a:fillRect/>
            </a:stretch>
          </p:blipFill>
          <p:spPr>
            <a:xfrm>
              <a:off x="4686750" y="2654156"/>
              <a:ext cx="271725" cy="218350"/>
            </a:xfrm>
            <a:prstGeom prst="rect">
              <a:avLst/>
            </a:prstGeom>
            <a:noFill/>
            <a:ln>
              <a:noFill/>
            </a:ln>
          </p:spPr>
        </p:pic>
        <p:pic>
          <p:nvPicPr>
            <p:cNvPr id="1833" name="Google Shape;1833;p178"/>
            <p:cNvPicPr preferRelativeResize="0"/>
            <p:nvPr/>
          </p:nvPicPr>
          <p:blipFill>
            <a:blip r:embed="rId8">
              <a:alphaModFix/>
            </a:blip>
            <a:stretch>
              <a:fillRect/>
            </a:stretch>
          </p:blipFill>
          <p:spPr>
            <a:xfrm>
              <a:off x="4230925" y="3041856"/>
              <a:ext cx="271725" cy="218350"/>
            </a:xfrm>
            <a:prstGeom prst="rect">
              <a:avLst/>
            </a:prstGeom>
            <a:noFill/>
            <a:ln>
              <a:noFill/>
            </a:ln>
          </p:spPr>
        </p:pic>
      </p:grpSp>
      <p:grpSp>
        <p:nvGrpSpPr>
          <p:cNvPr id="1834" name="Google Shape;1834;p178"/>
          <p:cNvGrpSpPr/>
          <p:nvPr/>
        </p:nvGrpSpPr>
        <p:grpSpPr>
          <a:xfrm>
            <a:off x="3867390" y="2885608"/>
            <a:ext cx="1235750" cy="1427978"/>
            <a:chOff x="5248350" y="2350282"/>
            <a:chExt cx="988916" cy="1142748"/>
          </a:xfrm>
        </p:grpSpPr>
        <p:pic>
          <p:nvPicPr>
            <p:cNvPr id="1835" name="Google Shape;1835;p178"/>
            <p:cNvPicPr preferRelativeResize="0"/>
            <p:nvPr/>
          </p:nvPicPr>
          <p:blipFill>
            <a:blip r:embed="rId4">
              <a:alphaModFix/>
            </a:blip>
            <a:stretch>
              <a:fillRect/>
            </a:stretch>
          </p:blipFill>
          <p:spPr>
            <a:xfrm>
              <a:off x="5248350" y="2350282"/>
              <a:ext cx="988916" cy="1142748"/>
            </a:xfrm>
            <a:prstGeom prst="rect">
              <a:avLst/>
            </a:prstGeom>
            <a:noFill/>
            <a:ln>
              <a:noFill/>
            </a:ln>
          </p:spPr>
        </p:pic>
        <p:pic>
          <p:nvPicPr>
            <p:cNvPr id="1836" name="Google Shape;1836;p178"/>
            <p:cNvPicPr preferRelativeResize="0"/>
            <p:nvPr/>
          </p:nvPicPr>
          <p:blipFill>
            <a:blip r:embed="rId5">
              <a:alphaModFix/>
            </a:blip>
            <a:stretch>
              <a:fillRect/>
            </a:stretch>
          </p:blipFill>
          <p:spPr>
            <a:xfrm>
              <a:off x="5323025" y="2558950"/>
              <a:ext cx="398523" cy="350700"/>
            </a:xfrm>
            <a:prstGeom prst="rect">
              <a:avLst/>
            </a:prstGeom>
            <a:noFill/>
            <a:ln>
              <a:noFill/>
            </a:ln>
          </p:spPr>
        </p:pic>
        <p:pic>
          <p:nvPicPr>
            <p:cNvPr id="1837" name="Google Shape;1837;p178"/>
            <p:cNvPicPr preferRelativeResize="0"/>
            <p:nvPr/>
          </p:nvPicPr>
          <p:blipFill>
            <a:blip r:embed="rId5">
              <a:alphaModFix/>
            </a:blip>
            <a:stretch>
              <a:fillRect/>
            </a:stretch>
          </p:blipFill>
          <p:spPr>
            <a:xfrm>
              <a:off x="5323025" y="2946650"/>
              <a:ext cx="398523" cy="350700"/>
            </a:xfrm>
            <a:prstGeom prst="rect">
              <a:avLst/>
            </a:prstGeom>
            <a:noFill/>
            <a:ln>
              <a:noFill/>
            </a:ln>
          </p:spPr>
        </p:pic>
        <p:pic>
          <p:nvPicPr>
            <p:cNvPr id="1838" name="Google Shape;1838;p178"/>
            <p:cNvPicPr preferRelativeResize="0"/>
            <p:nvPr/>
          </p:nvPicPr>
          <p:blipFill>
            <a:blip r:embed="rId5">
              <a:alphaModFix/>
            </a:blip>
            <a:stretch>
              <a:fillRect/>
            </a:stretch>
          </p:blipFill>
          <p:spPr>
            <a:xfrm>
              <a:off x="5778850" y="2554575"/>
              <a:ext cx="398523" cy="350700"/>
            </a:xfrm>
            <a:prstGeom prst="rect">
              <a:avLst/>
            </a:prstGeom>
            <a:noFill/>
            <a:ln>
              <a:noFill/>
            </a:ln>
          </p:spPr>
        </p:pic>
        <p:pic>
          <p:nvPicPr>
            <p:cNvPr id="1839" name="Google Shape;1839;p178"/>
            <p:cNvPicPr preferRelativeResize="0"/>
            <p:nvPr/>
          </p:nvPicPr>
          <p:blipFill>
            <a:blip r:embed="rId5">
              <a:alphaModFix/>
            </a:blip>
            <a:stretch>
              <a:fillRect/>
            </a:stretch>
          </p:blipFill>
          <p:spPr>
            <a:xfrm>
              <a:off x="5778850" y="2942275"/>
              <a:ext cx="398523" cy="350700"/>
            </a:xfrm>
            <a:prstGeom prst="rect">
              <a:avLst/>
            </a:prstGeom>
            <a:noFill/>
            <a:ln>
              <a:noFill/>
            </a:ln>
          </p:spPr>
        </p:pic>
        <p:pic>
          <p:nvPicPr>
            <p:cNvPr id="1840" name="Google Shape;1840;p178"/>
            <p:cNvPicPr preferRelativeResize="0"/>
            <p:nvPr/>
          </p:nvPicPr>
          <p:blipFill>
            <a:blip r:embed="rId8">
              <a:alphaModFix/>
            </a:blip>
            <a:stretch>
              <a:fillRect/>
            </a:stretch>
          </p:blipFill>
          <p:spPr>
            <a:xfrm>
              <a:off x="5386425" y="2654156"/>
              <a:ext cx="271725" cy="218350"/>
            </a:xfrm>
            <a:prstGeom prst="rect">
              <a:avLst/>
            </a:prstGeom>
            <a:noFill/>
            <a:ln>
              <a:noFill/>
            </a:ln>
          </p:spPr>
        </p:pic>
        <p:pic>
          <p:nvPicPr>
            <p:cNvPr id="1841" name="Google Shape;1841;p178"/>
            <p:cNvPicPr preferRelativeResize="0"/>
            <p:nvPr/>
          </p:nvPicPr>
          <p:blipFill>
            <a:blip r:embed="rId8">
              <a:alphaModFix/>
            </a:blip>
            <a:stretch>
              <a:fillRect/>
            </a:stretch>
          </p:blipFill>
          <p:spPr>
            <a:xfrm>
              <a:off x="5842250" y="2654156"/>
              <a:ext cx="271725" cy="218350"/>
            </a:xfrm>
            <a:prstGeom prst="rect">
              <a:avLst/>
            </a:prstGeom>
            <a:noFill/>
            <a:ln>
              <a:noFill/>
            </a:ln>
          </p:spPr>
        </p:pic>
        <p:pic>
          <p:nvPicPr>
            <p:cNvPr id="1842" name="Google Shape;1842;p178"/>
            <p:cNvPicPr preferRelativeResize="0"/>
            <p:nvPr/>
          </p:nvPicPr>
          <p:blipFill>
            <a:blip r:embed="rId7">
              <a:alphaModFix/>
            </a:blip>
            <a:stretch>
              <a:fillRect/>
            </a:stretch>
          </p:blipFill>
          <p:spPr>
            <a:xfrm>
              <a:off x="5842253" y="3031963"/>
              <a:ext cx="271722" cy="223200"/>
            </a:xfrm>
            <a:prstGeom prst="rect">
              <a:avLst/>
            </a:prstGeom>
            <a:noFill/>
            <a:ln>
              <a:noFill/>
            </a:ln>
          </p:spPr>
        </p:pic>
        <p:pic>
          <p:nvPicPr>
            <p:cNvPr id="1843" name="Google Shape;1843;p178"/>
            <p:cNvPicPr preferRelativeResize="0"/>
            <p:nvPr/>
          </p:nvPicPr>
          <p:blipFill>
            <a:blip r:embed="rId6">
              <a:alphaModFix/>
            </a:blip>
            <a:stretch>
              <a:fillRect/>
            </a:stretch>
          </p:blipFill>
          <p:spPr>
            <a:xfrm>
              <a:off x="5388837" y="3039425"/>
              <a:ext cx="266900" cy="223200"/>
            </a:xfrm>
            <a:prstGeom prst="rect">
              <a:avLst/>
            </a:prstGeom>
            <a:noFill/>
            <a:ln>
              <a:noFill/>
            </a:ln>
          </p:spPr>
        </p:pic>
      </p:grpSp>
      <p:grpSp>
        <p:nvGrpSpPr>
          <p:cNvPr id="1844" name="Google Shape;1844;p178"/>
          <p:cNvGrpSpPr/>
          <p:nvPr/>
        </p:nvGrpSpPr>
        <p:grpSpPr>
          <a:xfrm>
            <a:off x="5286541" y="2885608"/>
            <a:ext cx="1235750" cy="1427978"/>
            <a:chOff x="6384034" y="2350282"/>
            <a:chExt cx="988916" cy="1142748"/>
          </a:xfrm>
        </p:grpSpPr>
        <p:pic>
          <p:nvPicPr>
            <p:cNvPr id="1845" name="Google Shape;1845;p17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846" name="Google Shape;1846;p178"/>
            <p:cNvPicPr preferRelativeResize="0"/>
            <p:nvPr/>
          </p:nvPicPr>
          <p:blipFill>
            <a:blip r:embed="rId5">
              <a:alphaModFix/>
            </a:blip>
            <a:stretch>
              <a:fillRect/>
            </a:stretch>
          </p:blipFill>
          <p:spPr>
            <a:xfrm>
              <a:off x="6452325" y="2564550"/>
              <a:ext cx="398523" cy="350700"/>
            </a:xfrm>
            <a:prstGeom prst="rect">
              <a:avLst/>
            </a:prstGeom>
            <a:noFill/>
            <a:ln>
              <a:noFill/>
            </a:ln>
          </p:spPr>
        </p:pic>
        <p:pic>
          <p:nvPicPr>
            <p:cNvPr id="1847" name="Google Shape;1847;p178"/>
            <p:cNvPicPr preferRelativeResize="0"/>
            <p:nvPr/>
          </p:nvPicPr>
          <p:blipFill>
            <a:blip r:embed="rId5">
              <a:alphaModFix/>
            </a:blip>
            <a:stretch>
              <a:fillRect/>
            </a:stretch>
          </p:blipFill>
          <p:spPr>
            <a:xfrm>
              <a:off x="6452325" y="2952250"/>
              <a:ext cx="398523" cy="350700"/>
            </a:xfrm>
            <a:prstGeom prst="rect">
              <a:avLst/>
            </a:prstGeom>
            <a:noFill/>
            <a:ln>
              <a:noFill/>
            </a:ln>
          </p:spPr>
        </p:pic>
        <p:pic>
          <p:nvPicPr>
            <p:cNvPr id="1848" name="Google Shape;1848;p178"/>
            <p:cNvPicPr preferRelativeResize="0"/>
            <p:nvPr/>
          </p:nvPicPr>
          <p:blipFill>
            <a:blip r:embed="rId5">
              <a:alphaModFix/>
            </a:blip>
            <a:stretch>
              <a:fillRect/>
            </a:stretch>
          </p:blipFill>
          <p:spPr>
            <a:xfrm>
              <a:off x="6908150" y="2560175"/>
              <a:ext cx="398523" cy="350700"/>
            </a:xfrm>
            <a:prstGeom prst="rect">
              <a:avLst/>
            </a:prstGeom>
            <a:noFill/>
            <a:ln>
              <a:noFill/>
            </a:ln>
          </p:spPr>
        </p:pic>
        <p:pic>
          <p:nvPicPr>
            <p:cNvPr id="1849" name="Google Shape;1849;p178"/>
            <p:cNvPicPr preferRelativeResize="0"/>
            <p:nvPr/>
          </p:nvPicPr>
          <p:blipFill>
            <a:blip r:embed="rId5">
              <a:alphaModFix/>
            </a:blip>
            <a:stretch>
              <a:fillRect/>
            </a:stretch>
          </p:blipFill>
          <p:spPr>
            <a:xfrm>
              <a:off x="6908150" y="2947875"/>
              <a:ext cx="398523" cy="350700"/>
            </a:xfrm>
            <a:prstGeom prst="rect">
              <a:avLst/>
            </a:prstGeom>
            <a:noFill/>
            <a:ln>
              <a:noFill/>
            </a:ln>
          </p:spPr>
        </p:pic>
        <p:pic>
          <p:nvPicPr>
            <p:cNvPr id="1850" name="Google Shape;1850;p178"/>
            <p:cNvPicPr preferRelativeResize="0"/>
            <p:nvPr/>
          </p:nvPicPr>
          <p:blipFill>
            <a:blip r:embed="rId8">
              <a:alphaModFix/>
            </a:blip>
            <a:stretch>
              <a:fillRect/>
            </a:stretch>
          </p:blipFill>
          <p:spPr>
            <a:xfrm>
              <a:off x="6507788" y="2654156"/>
              <a:ext cx="271725" cy="218350"/>
            </a:xfrm>
            <a:prstGeom prst="rect">
              <a:avLst/>
            </a:prstGeom>
            <a:noFill/>
            <a:ln>
              <a:noFill/>
            </a:ln>
          </p:spPr>
        </p:pic>
        <p:pic>
          <p:nvPicPr>
            <p:cNvPr id="1851" name="Google Shape;1851;p178"/>
            <p:cNvPicPr preferRelativeResize="0"/>
            <p:nvPr/>
          </p:nvPicPr>
          <p:blipFill>
            <a:blip r:embed="rId8">
              <a:alphaModFix/>
            </a:blip>
            <a:stretch>
              <a:fillRect/>
            </a:stretch>
          </p:blipFill>
          <p:spPr>
            <a:xfrm>
              <a:off x="6971538" y="2654156"/>
              <a:ext cx="271725" cy="218350"/>
            </a:xfrm>
            <a:prstGeom prst="rect">
              <a:avLst/>
            </a:prstGeom>
            <a:noFill/>
            <a:ln>
              <a:noFill/>
            </a:ln>
          </p:spPr>
        </p:pic>
        <p:pic>
          <p:nvPicPr>
            <p:cNvPr id="1852" name="Google Shape;1852;p178"/>
            <p:cNvPicPr preferRelativeResize="0"/>
            <p:nvPr/>
          </p:nvPicPr>
          <p:blipFill>
            <a:blip r:embed="rId10">
              <a:alphaModFix/>
            </a:blip>
            <a:stretch>
              <a:fillRect/>
            </a:stretch>
          </p:blipFill>
          <p:spPr>
            <a:xfrm>
              <a:off x="6513394" y="3046651"/>
              <a:ext cx="266925" cy="218393"/>
            </a:xfrm>
            <a:prstGeom prst="rect">
              <a:avLst/>
            </a:prstGeom>
            <a:noFill/>
            <a:ln>
              <a:noFill/>
            </a:ln>
          </p:spPr>
        </p:pic>
        <p:pic>
          <p:nvPicPr>
            <p:cNvPr id="1853" name="Google Shape;1853;p178"/>
            <p:cNvPicPr preferRelativeResize="0"/>
            <p:nvPr/>
          </p:nvPicPr>
          <p:blipFill>
            <a:blip r:embed="rId9">
              <a:alphaModFix/>
            </a:blip>
            <a:stretch>
              <a:fillRect/>
            </a:stretch>
          </p:blipFill>
          <p:spPr>
            <a:xfrm>
              <a:off x="6971550" y="3044249"/>
              <a:ext cx="271725" cy="223210"/>
            </a:xfrm>
            <a:prstGeom prst="rect">
              <a:avLst/>
            </a:prstGeom>
            <a:noFill/>
            <a:ln>
              <a:noFill/>
            </a:ln>
          </p:spPr>
        </p:pic>
      </p:grpSp>
      <p:sp>
        <p:nvSpPr>
          <p:cNvPr id="1854" name="Google Shape;1854;p178"/>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PODS ARE THE UNIT OF ORCHESTRATION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179"/>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APPS RUN IN CONTAINERS</a:t>
            </a:r>
            <a:endParaRPr/>
          </a:p>
        </p:txBody>
      </p:sp>
      <p:sp>
        <p:nvSpPr>
          <p:cNvPr id="1860" name="Google Shape;1860;p17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861" name="Google Shape;1861;p179"/>
          <p:cNvPicPr preferRelativeResize="0"/>
          <p:nvPr/>
        </p:nvPicPr>
        <p:blipFill>
          <a:blip r:embed="rId3">
            <a:alphaModFix/>
          </a:blip>
          <a:stretch>
            <a:fillRect/>
          </a:stretch>
        </p:blipFill>
        <p:spPr>
          <a:xfrm>
            <a:off x="4426750" y="1405125"/>
            <a:ext cx="3370199" cy="2571850"/>
          </a:xfrm>
          <a:prstGeom prst="rect">
            <a:avLst/>
          </a:prstGeom>
          <a:noFill/>
          <a:ln>
            <a:noFill/>
          </a:ln>
        </p:spPr>
      </p:pic>
      <p:pic>
        <p:nvPicPr>
          <p:cNvPr id="1862" name="Google Shape;1862;p179"/>
          <p:cNvPicPr preferRelativeResize="0"/>
          <p:nvPr/>
        </p:nvPicPr>
        <p:blipFill>
          <a:blip r:embed="rId4">
            <a:alphaModFix/>
          </a:blip>
          <a:stretch>
            <a:fillRect/>
          </a:stretch>
        </p:blipFill>
        <p:spPr>
          <a:xfrm>
            <a:off x="4536400" y="1557693"/>
            <a:ext cx="992924" cy="1147375"/>
          </a:xfrm>
          <a:prstGeom prst="rect">
            <a:avLst/>
          </a:prstGeom>
          <a:noFill/>
          <a:ln>
            <a:noFill/>
          </a:ln>
        </p:spPr>
      </p:pic>
      <p:pic>
        <p:nvPicPr>
          <p:cNvPr id="1863" name="Google Shape;1863;p179"/>
          <p:cNvPicPr preferRelativeResize="0"/>
          <p:nvPr/>
        </p:nvPicPr>
        <p:blipFill>
          <a:blip r:embed="rId4">
            <a:alphaModFix/>
          </a:blip>
          <a:stretch>
            <a:fillRect/>
          </a:stretch>
        </p:blipFill>
        <p:spPr>
          <a:xfrm>
            <a:off x="6664572" y="1551876"/>
            <a:ext cx="992924" cy="1147375"/>
          </a:xfrm>
          <a:prstGeom prst="rect">
            <a:avLst/>
          </a:prstGeom>
          <a:noFill/>
          <a:ln>
            <a:noFill/>
          </a:ln>
        </p:spPr>
      </p:pic>
      <p:grpSp>
        <p:nvGrpSpPr>
          <p:cNvPr id="1864" name="Google Shape;1864;p179"/>
          <p:cNvGrpSpPr/>
          <p:nvPr/>
        </p:nvGrpSpPr>
        <p:grpSpPr>
          <a:xfrm>
            <a:off x="5056843" y="2149879"/>
            <a:ext cx="400117" cy="352103"/>
            <a:chOff x="4631250" y="1742525"/>
            <a:chExt cx="398523" cy="350700"/>
          </a:xfrm>
        </p:grpSpPr>
        <p:pic>
          <p:nvPicPr>
            <p:cNvPr id="1865" name="Google Shape;1865;p179"/>
            <p:cNvPicPr preferRelativeResize="0"/>
            <p:nvPr/>
          </p:nvPicPr>
          <p:blipFill>
            <a:blip r:embed="rId5">
              <a:alphaModFix/>
            </a:blip>
            <a:stretch>
              <a:fillRect/>
            </a:stretch>
          </p:blipFill>
          <p:spPr>
            <a:xfrm>
              <a:off x="4631250" y="1742525"/>
              <a:ext cx="398523" cy="350700"/>
            </a:xfrm>
            <a:prstGeom prst="rect">
              <a:avLst/>
            </a:prstGeom>
            <a:noFill/>
            <a:ln>
              <a:noFill/>
            </a:ln>
          </p:spPr>
        </p:pic>
        <p:pic>
          <p:nvPicPr>
            <p:cNvPr id="1866" name="Google Shape;1866;p179"/>
            <p:cNvPicPr preferRelativeResize="0"/>
            <p:nvPr/>
          </p:nvPicPr>
          <p:blipFill>
            <a:blip r:embed="rId6">
              <a:alphaModFix/>
            </a:blip>
            <a:stretch>
              <a:fillRect/>
            </a:stretch>
          </p:blipFill>
          <p:spPr>
            <a:xfrm>
              <a:off x="4694653" y="1831688"/>
              <a:ext cx="271722" cy="223200"/>
            </a:xfrm>
            <a:prstGeom prst="rect">
              <a:avLst/>
            </a:prstGeom>
            <a:noFill/>
            <a:ln>
              <a:noFill/>
            </a:ln>
          </p:spPr>
        </p:pic>
      </p:grpSp>
      <p:grpSp>
        <p:nvGrpSpPr>
          <p:cNvPr id="1867" name="Google Shape;1867;p179"/>
          <p:cNvGrpSpPr/>
          <p:nvPr/>
        </p:nvGrpSpPr>
        <p:grpSpPr>
          <a:xfrm>
            <a:off x="4599195" y="2154272"/>
            <a:ext cx="400117" cy="352103"/>
            <a:chOff x="4175425" y="1746900"/>
            <a:chExt cx="398523" cy="350700"/>
          </a:xfrm>
        </p:grpSpPr>
        <p:pic>
          <p:nvPicPr>
            <p:cNvPr id="1868" name="Google Shape;1868;p179"/>
            <p:cNvPicPr preferRelativeResize="0"/>
            <p:nvPr/>
          </p:nvPicPr>
          <p:blipFill>
            <a:blip r:embed="rId5">
              <a:alphaModFix/>
            </a:blip>
            <a:stretch>
              <a:fillRect/>
            </a:stretch>
          </p:blipFill>
          <p:spPr>
            <a:xfrm>
              <a:off x="4175425" y="1746900"/>
              <a:ext cx="398523" cy="350700"/>
            </a:xfrm>
            <a:prstGeom prst="rect">
              <a:avLst/>
            </a:prstGeom>
            <a:noFill/>
            <a:ln>
              <a:noFill/>
            </a:ln>
          </p:spPr>
        </p:pic>
        <p:pic>
          <p:nvPicPr>
            <p:cNvPr id="1869" name="Google Shape;1869;p179"/>
            <p:cNvPicPr preferRelativeResize="0"/>
            <p:nvPr/>
          </p:nvPicPr>
          <p:blipFill>
            <a:blip r:embed="rId7">
              <a:alphaModFix/>
            </a:blip>
            <a:stretch>
              <a:fillRect/>
            </a:stretch>
          </p:blipFill>
          <p:spPr>
            <a:xfrm>
              <a:off x="4238825" y="1836306"/>
              <a:ext cx="271725" cy="218350"/>
            </a:xfrm>
            <a:prstGeom prst="rect">
              <a:avLst/>
            </a:prstGeom>
            <a:noFill/>
            <a:ln>
              <a:noFill/>
            </a:ln>
          </p:spPr>
        </p:pic>
      </p:grpSp>
      <p:grpSp>
        <p:nvGrpSpPr>
          <p:cNvPr id="1870" name="Google Shape;1870;p179"/>
          <p:cNvGrpSpPr/>
          <p:nvPr/>
        </p:nvGrpSpPr>
        <p:grpSpPr>
          <a:xfrm>
            <a:off x="5056843" y="1760628"/>
            <a:ext cx="400117" cy="352103"/>
            <a:chOff x="4631250" y="1354825"/>
            <a:chExt cx="398523" cy="350700"/>
          </a:xfrm>
        </p:grpSpPr>
        <p:pic>
          <p:nvPicPr>
            <p:cNvPr id="1871" name="Google Shape;1871;p179"/>
            <p:cNvPicPr preferRelativeResize="0"/>
            <p:nvPr/>
          </p:nvPicPr>
          <p:blipFill>
            <a:blip r:embed="rId5">
              <a:alphaModFix/>
            </a:blip>
            <a:stretch>
              <a:fillRect/>
            </a:stretch>
          </p:blipFill>
          <p:spPr>
            <a:xfrm>
              <a:off x="4631250" y="1354825"/>
              <a:ext cx="398523" cy="350700"/>
            </a:xfrm>
            <a:prstGeom prst="rect">
              <a:avLst/>
            </a:prstGeom>
            <a:noFill/>
            <a:ln>
              <a:noFill/>
            </a:ln>
          </p:spPr>
        </p:pic>
        <p:pic>
          <p:nvPicPr>
            <p:cNvPr id="1872" name="Google Shape;1872;p179"/>
            <p:cNvPicPr preferRelativeResize="0"/>
            <p:nvPr/>
          </p:nvPicPr>
          <p:blipFill>
            <a:blip r:embed="rId7">
              <a:alphaModFix/>
            </a:blip>
            <a:stretch>
              <a:fillRect/>
            </a:stretch>
          </p:blipFill>
          <p:spPr>
            <a:xfrm>
              <a:off x="4694650" y="1452256"/>
              <a:ext cx="271725" cy="218350"/>
            </a:xfrm>
            <a:prstGeom prst="rect">
              <a:avLst/>
            </a:prstGeom>
            <a:noFill/>
            <a:ln>
              <a:noFill/>
            </a:ln>
          </p:spPr>
        </p:pic>
      </p:grpSp>
      <p:grpSp>
        <p:nvGrpSpPr>
          <p:cNvPr id="1873" name="Google Shape;1873;p179"/>
          <p:cNvGrpSpPr/>
          <p:nvPr/>
        </p:nvGrpSpPr>
        <p:grpSpPr>
          <a:xfrm>
            <a:off x="5676411" y="1551820"/>
            <a:ext cx="992872" cy="1147319"/>
            <a:chOff x="5248350" y="1146849"/>
            <a:chExt cx="988916" cy="1142748"/>
          </a:xfrm>
        </p:grpSpPr>
        <p:pic>
          <p:nvPicPr>
            <p:cNvPr id="1874" name="Google Shape;1874;p179"/>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875" name="Google Shape;1875;p179"/>
            <p:cNvPicPr preferRelativeResize="0"/>
            <p:nvPr/>
          </p:nvPicPr>
          <p:blipFill>
            <a:blip r:embed="rId5">
              <a:alphaModFix/>
            </a:blip>
            <a:stretch>
              <a:fillRect/>
            </a:stretch>
          </p:blipFill>
          <p:spPr>
            <a:xfrm>
              <a:off x="5315625" y="1351213"/>
              <a:ext cx="398523" cy="350700"/>
            </a:xfrm>
            <a:prstGeom prst="rect">
              <a:avLst/>
            </a:prstGeom>
            <a:noFill/>
            <a:ln>
              <a:noFill/>
            </a:ln>
          </p:spPr>
        </p:pic>
        <p:pic>
          <p:nvPicPr>
            <p:cNvPr id="1876" name="Google Shape;1876;p179"/>
            <p:cNvPicPr preferRelativeResize="0"/>
            <p:nvPr/>
          </p:nvPicPr>
          <p:blipFill>
            <a:blip r:embed="rId5">
              <a:alphaModFix/>
            </a:blip>
            <a:stretch>
              <a:fillRect/>
            </a:stretch>
          </p:blipFill>
          <p:spPr>
            <a:xfrm>
              <a:off x="5315625" y="1738913"/>
              <a:ext cx="398523" cy="350700"/>
            </a:xfrm>
            <a:prstGeom prst="rect">
              <a:avLst/>
            </a:prstGeom>
            <a:noFill/>
            <a:ln>
              <a:noFill/>
            </a:ln>
          </p:spPr>
        </p:pic>
        <p:pic>
          <p:nvPicPr>
            <p:cNvPr id="1877" name="Google Shape;1877;p179"/>
            <p:cNvPicPr preferRelativeResize="0"/>
            <p:nvPr/>
          </p:nvPicPr>
          <p:blipFill>
            <a:blip r:embed="rId5">
              <a:alphaModFix/>
            </a:blip>
            <a:stretch>
              <a:fillRect/>
            </a:stretch>
          </p:blipFill>
          <p:spPr>
            <a:xfrm>
              <a:off x="5771450" y="1346838"/>
              <a:ext cx="398523" cy="350700"/>
            </a:xfrm>
            <a:prstGeom prst="rect">
              <a:avLst/>
            </a:prstGeom>
            <a:noFill/>
            <a:ln>
              <a:noFill/>
            </a:ln>
          </p:spPr>
        </p:pic>
        <p:pic>
          <p:nvPicPr>
            <p:cNvPr id="1878" name="Google Shape;1878;p179"/>
            <p:cNvPicPr preferRelativeResize="0"/>
            <p:nvPr/>
          </p:nvPicPr>
          <p:blipFill>
            <a:blip r:embed="rId5">
              <a:alphaModFix/>
            </a:blip>
            <a:stretch>
              <a:fillRect/>
            </a:stretch>
          </p:blipFill>
          <p:spPr>
            <a:xfrm>
              <a:off x="5771450" y="1734538"/>
              <a:ext cx="398523" cy="350700"/>
            </a:xfrm>
            <a:prstGeom prst="rect">
              <a:avLst/>
            </a:prstGeom>
            <a:noFill/>
            <a:ln>
              <a:noFill/>
            </a:ln>
          </p:spPr>
        </p:pic>
        <p:pic>
          <p:nvPicPr>
            <p:cNvPr id="1879" name="Google Shape;1879;p179"/>
            <p:cNvPicPr preferRelativeResize="0"/>
            <p:nvPr/>
          </p:nvPicPr>
          <p:blipFill>
            <a:blip r:embed="rId8">
              <a:alphaModFix/>
            </a:blip>
            <a:stretch>
              <a:fillRect/>
            </a:stretch>
          </p:blipFill>
          <p:spPr>
            <a:xfrm>
              <a:off x="5380062" y="1440000"/>
              <a:ext cx="266900" cy="223200"/>
            </a:xfrm>
            <a:prstGeom prst="rect">
              <a:avLst/>
            </a:prstGeom>
            <a:noFill/>
            <a:ln>
              <a:noFill/>
            </a:ln>
          </p:spPr>
        </p:pic>
        <p:pic>
          <p:nvPicPr>
            <p:cNvPr id="1880" name="Google Shape;1880;p179"/>
            <p:cNvPicPr preferRelativeResize="0"/>
            <p:nvPr/>
          </p:nvPicPr>
          <p:blipFill>
            <a:blip r:embed="rId6">
              <a:alphaModFix/>
            </a:blip>
            <a:stretch>
              <a:fillRect/>
            </a:stretch>
          </p:blipFill>
          <p:spPr>
            <a:xfrm>
              <a:off x="5376503" y="1838813"/>
              <a:ext cx="271722" cy="223200"/>
            </a:xfrm>
            <a:prstGeom prst="rect">
              <a:avLst/>
            </a:prstGeom>
            <a:noFill/>
            <a:ln>
              <a:noFill/>
            </a:ln>
          </p:spPr>
        </p:pic>
        <p:pic>
          <p:nvPicPr>
            <p:cNvPr id="1881" name="Google Shape;1881;p179"/>
            <p:cNvPicPr preferRelativeResize="0"/>
            <p:nvPr/>
          </p:nvPicPr>
          <p:blipFill>
            <a:blip r:embed="rId7">
              <a:alphaModFix/>
            </a:blip>
            <a:stretch>
              <a:fillRect/>
            </a:stretch>
          </p:blipFill>
          <p:spPr>
            <a:xfrm>
              <a:off x="5842238" y="1832631"/>
              <a:ext cx="271725" cy="218350"/>
            </a:xfrm>
            <a:prstGeom prst="rect">
              <a:avLst/>
            </a:prstGeom>
            <a:noFill/>
            <a:ln>
              <a:noFill/>
            </a:ln>
          </p:spPr>
        </p:pic>
        <p:pic>
          <p:nvPicPr>
            <p:cNvPr id="1882" name="Google Shape;1882;p179"/>
            <p:cNvPicPr preferRelativeResize="0"/>
            <p:nvPr/>
          </p:nvPicPr>
          <p:blipFill>
            <a:blip r:embed="rId7">
              <a:alphaModFix/>
            </a:blip>
            <a:stretch>
              <a:fillRect/>
            </a:stretch>
          </p:blipFill>
          <p:spPr>
            <a:xfrm>
              <a:off x="5834850" y="1442431"/>
              <a:ext cx="271725" cy="218350"/>
            </a:xfrm>
            <a:prstGeom prst="rect">
              <a:avLst/>
            </a:prstGeom>
            <a:noFill/>
            <a:ln>
              <a:noFill/>
            </a:ln>
          </p:spPr>
        </p:pic>
      </p:grpSp>
      <p:grpSp>
        <p:nvGrpSpPr>
          <p:cNvPr id="1883" name="Google Shape;1883;p179"/>
          <p:cNvGrpSpPr/>
          <p:nvPr/>
        </p:nvGrpSpPr>
        <p:grpSpPr>
          <a:xfrm>
            <a:off x="7257480" y="2402393"/>
            <a:ext cx="343327" cy="302128"/>
            <a:chOff x="6890975" y="1734525"/>
            <a:chExt cx="398523" cy="350700"/>
          </a:xfrm>
        </p:grpSpPr>
        <p:pic>
          <p:nvPicPr>
            <p:cNvPr id="1884" name="Google Shape;1884;p179"/>
            <p:cNvPicPr preferRelativeResize="0"/>
            <p:nvPr/>
          </p:nvPicPr>
          <p:blipFill>
            <a:blip r:embed="rId5">
              <a:alphaModFix/>
            </a:blip>
            <a:stretch>
              <a:fillRect/>
            </a:stretch>
          </p:blipFill>
          <p:spPr>
            <a:xfrm>
              <a:off x="6890975" y="1734525"/>
              <a:ext cx="398523" cy="350700"/>
            </a:xfrm>
            <a:prstGeom prst="rect">
              <a:avLst/>
            </a:prstGeom>
            <a:noFill/>
            <a:ln>
              <a:noFill/>
            </a:ln>
          </p:spPr>
        </p:pic>
        <p:pic>
          <p:nvPicPr>
            <p:cNvPr id="1885" name="Google Shape;1885;p179"/>
            <p:cNvPicPr preferRelativeResize="0"/>
            <p:nvPr/>
          </p:nvPicPr>
          <p:blipFill>
            <a:blip r:embed="rId9">
              <a:alphaModFix/>
            </a:blip>
            <a:stretch>
              <a:fillRect/>
            </a:stretch>
          </p:blipFill>
          <p:spPr>
            <a:xfrm>
              <a:off x="6954375" y="1833011"/>
              <a:ext cx="271725" cy="223210"/>
            </a:xfrm>
            <a:prstGeom prst="rect">
              <a:avLst/>
            </a:prstGeom>
            <a:noFill/>
            <a:ln>
              <a:noFill/>
            </a:ln>
          </p:spPr>
        </p:pic>
      </p:grpSp>
      <p:grpSp>
        <p:nvGrpSpPr>
          <p:cNvPr id="1886" name="Google Shape;1886;p179"/>
          <p:cNvGrpSpPr/>
          <p:nvPr/>
        </p:nvGrpSpPr>
        <p:grpSpPr>
          <a:xfrm>
            <a:off x="6715559" y="1756989"/>
            <a:ext cx="400117" cy="352103"/>
            <a:chOff x="6435150" y="1351200"/>
            <a:chExt cx="398523" cy="350700"/>
          </a:xfrm>
        </p:grpSpPr>
        <p:pic>
          <p:nvPicPr>
            <p:cNvPr id="1887" name="Google Shape;1887;p179"/>
            <p:cNvPicPr preferRelativeResize="0"/>
            <p:nvPr/>
          </p:nvPicPr>
          <p:blipFill>
            <a:blip r:embed="rId5">
              <a:alphaModFix/>
            </a:blip>
            <a:stretch>
              <a:fillRect/>
            </a:stretch>
          </p:blipFill>
          <p:spPr>
            <a:xfrm>
              <a:off x="6435150" y="1351200"/>
              <a:ext cx="398523" cy="350700"/>
            </a:xfrm>
            <a:prstGeom prst="rect">
              <a:avLst/>
            </a:prstGeom>
            <a:noFill/>
            <a:ln>
              <a:noFill/>
            </a:ln>
          </p:spPr>
        </p:pic>
        <p:pic>
          <p:nvPicPr>
            <p:cNvPr id="1888" name="Google Shape;1888;p179"/>
            <p:cNvPicPr preferRelativeResize="0"/>
            <p:nvPr/>
          </p:nvPicPr>
          <p:blipFill>
            <a:blip r:embed="rId10">
              <a:alphaModFix/>
            </a:blip>
            <a:stretch>
              <a:fillRect/>
            </a:stretch>
          </p:blipFill>
          <p:spPr>
            <a:xfrm>
              <a:off x="6500944" y="1442401"/>
              <a:ext cx="266925" cy="218393"/>
            </a:xfrm>
            <a:prstGeom prst="rect">
              <a:avLst/>
            </a:prstGeom>
            <a:noFill/>
            <a:ln>
              <a:noFill/>
            </a:ln>
          </p:spPr>
        </p:pic>
      </p:grpSp>
      <p:grpSp>
        <p:nvGrpSpPr>
          <p:cNvPr id="1889" name="Google Shape;1889;p179"/>
          <p:cNvGrpSpPr/>
          <p:nvPr/>
        </p:nvGrpSpPr>
        <p:grpSpPr>
          <a:xfrm>
            <a:off x="6715559" y="2146240"/>
            <a:ext cx="400117" cy="352103"/>
            <a:chOff x="6435150" y="1738900"/>
            <a:chExt cx="398523" cy="350700"/>
          </a:xfrm>
        </p:grpSpPr>
        <p:pic>
          <p:nvPicPr>
            <p:cNvPr id="1890" name="Google Shape;1890;p179"/>
            <p:cNvPicPr preferRelativeResize="0"/>
            <p:nvPr/>
          </p:nvPicPr>
          <p:blipFill>
            <a:blip r:embed="rId5">
              <a:alphaModFix/>
            </a:blip>
            <a:stretch>
              <a:fillRect/>
            </a:stretch>
          </p:blipFill>
          <p:spPr>
            <a:xfrm>
              <a:off x="6435150" y="1738900"/>
              <a:ext cx="398523" cy="350700"/>
            </a:xfrm>
            <a:prstGeom prst="rect">
              <a:avLst/>
            </a:prstGeom>
            <a:noFill/>
            <a:ln>
              <a:noFill/>
            </a:ln>
          </p:spPr>
        </p:pic>
        <p:pic>
          <p:nvPicPr>
            <p:cNvPr id="1891" name="Google Shape;1891;p179"/>
            <p:cNvPicPr preferRelativeResize="0"/>
            <p:nvPr/>
          </p:nvPicPr>
          <p:blipFill>
            <a:blip r:embed="rId7">
              <a:alphaModFix/>
            </a:blip>
            <a:stretch>
              <a:fillRect/>
            </a:stretch>
          </p:blipFill>
          <p:spPr>
            <a:xfrm>
              <a:off x="6498538" y="1837631"/>
              <a:ext cx="271725" cy="218350"/>
            </a:xfrm>
            <a:prstGeom prst="rect">
              <a:avLst/>
            </a:prstGeom>
            <a:noFill/>
            <a:ln>
              <a:noFill/>
            </a:ln>
          </p:spPr>
        </p:pic>
      </p:grpSp>
      <p:grpSp>
        <p:nvGrpSpPr>
          <p:cNvPr id="1892" name="Google Shape;1892;p179"/>
          <p:cNvGrpSpPr/>
          <p:nvPr/>
        </p:nvGrpSpPr>
        <p:grpSpPr>
          <a:xfrm>
            <a:off x="7257480" y="2068390"/>
            <a:ext cx="343327" cy="302128"/>
            <a:chOff x="6890975" y="1346825"/>
            <a:chExt cx="398523" cy="350700"/>
          </a:xfrm>
        </p:grpSpPr>
        <p:pic>
          <p:nvPicPr>
            <p:cNvPr id="1893" name="Google Shape;1893;p179"/>
            <p:cNvPicPr preferRelativeResize="0"/>
            <p:nvPr/>
          </p:nvPicPr>
          <p:blipFill>
            <a:blip r:embed="rId5">
              <a:alphaModFix/>
            </a:blip>
            <a:stretch>
              <a:fillRect/>
            </a:stretch>
          </p:blipFill>
          <p:spPr>
            <a:xfrm>
              <a:off x="6890975" y="1346825"/>
              <a:ext cx="398523" cy="350700"/>
            </a:xfrm>
            <a:prstGeom prst="rect">
              <a:avLst/>
            </a:prstGeom>
            <a:noFill/>
            <a:ln>
              <a:noFill/>
            </a:ln>
          </p:spPr>
        </p:pic>
        <p:pic>
          <p:nvPicPr>
            <p:cNvPr id="1894" name="Google Shape;1894;p179"/>
            <p:cNvPicPr preferRelativeResize="0"/>
            <p:nvPr/>
          </p:nvPicPr>
          <p:blipFill>
            <a:blip r:embed="rId7">
              <a:alphaModFix/>
            </a:blip>
            <a:stretch>
              <a:fillRect/>
            </a:stretch>
          </p:blipFill>
          <p:spPr>
            <a:xfrm>
              <a:off x="6954363" y="1442431"/>
              <a:ext cx="271725" cy="218350"/>
            </a:xfrm>
            <a:prstGeom prst="rect">
              <a:avLst/>
            </a:prstGeom>
            <a:noFill/>
            <a:ln>
              <a:noFill/>
            </a:ln>
          </p:spPr>
        </p:pic>
      </p:grpSp>
      <p:grpSp>
        <p:nvGrpSpPr>
          <p:cNvPr id="1895" name="Google Shape;1895;p179"/>
          <p:cNvGrpSpPr/>
          <p:nvPr/>
        </p:nvGrpSpPr>
        <p:grpSpPr>
          <a:xfrm>
            <a:off x="4536185" y="2765884"/>
            <a:ext cx="992872" cy="1147319"/>
            <a:chOff x="4112666" y="2356076"/>
            <a:chExt cx="988916" cy="1142748"/>
          </a:xfrm>
        </p:grpSpPr>
        <p:pic>
          <p:nvPicPr>
            <p:cNvPr id="1896" name="Google Shape;1896;p17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897" name="Google Shape;1897;p179"/>
            <p:cNvPicPr preferRelativeResize="0"/>
            <p:nvPr/>
          </p:nvPicPr>
          <p:blipFill>
            <a:blip r:embed="rId5">
              <a:alphaModFix/>
            </a:blip>
            <a:stretch>
              <a:fillRect/>
            </a:stretch>
          </p:blipFill>
          <p:spPr>
            <a:xfrm>
              <a:off x="4167525" y="2561900"/>
              <a:ext cx="398523" cy="350700"/>
            </a:xfrm>
            <a:prstGeom prst="rect">
              <a:avLst/>
            </a:prstGeom>
            <a:noFill/>
            <a:ln>
              <a:noFill/>
            </a:ln>
          </p:spPr>
        </p:pic>
        <p:pic>
          <p:nvPicPr>
            <p:cNvPr id="1898" name="Google Shape;1898;p179"/>
            <p:cNvPicPr preferRelativeResize="0"/>
            <p:nvPr/>
          </p:nvPicPr>
          <p:blipFill>
            <a:blip r:embed="rId5">
              <a:alphaModFix/>
            </a:blip>
            <a:stretch>
              <a:fillRect/>
            </a:stretch>
          </p:blipFill>
          <p:spPr>
            <a:xfrm>
              <a:off x="4167525" y="2949600"/>
              <a:ext cx="398523" cy="350700"/>
            </a:xfrm>
            <a:prstGeom prst="rect">
              <a:avLst/>
            </a:prstGeom>
            <a:noFill/>
            <a:ln>
              <a:noFill/>
            </a:ln>
          </p:spPr>
        </p:pic>
        <p:pic>
          <p:nvPicPr>
            <p:cNvPr id="1899" name="Google Shape;1899;p179"/>
            <p:cNvPicPr preferRelativeResize="0"/>
            <p:nvPr/>
          </p:nvPicPr>
          <p:blipFill>
            <a:blip r:embed="rId5">
              <a:alphaModFix/>
            </a:blip>
            <a:stretch>
              <a:fillRect/>
            </a:stretch>
          </p:blipFill>
          <p:spPr>
            <a:xfrm>
              <a:off x="4623350" y="2557525"/>
              <a:ext cx="398523" cy="350700"/>
            </a:xfrm>
            <a:prstGeom prst="rect">
              <a:avLst/>
            </a:prstGeom>
            <a:noFill/>
            <a:ln>
              <a:noFill/>
            </a:ln>
          </p:spPr>
        </p:pic>
        <p:pic>
          <p:nvPicPr>
            <p:cNvPr id="1900" name="Google Shape;1900;p179"/>
            <p:cNvPicPr preferRelativeResize="0"/>
            <p:nvPr/>
          </p:nvPicPr>
          <p:blipFill>
            <a:blip r:embed="rId5">
              <a:alphaModFix/>
            </a:blip>
            <a:stretch>
              <a:fillRect/>
            </a:stretch>
          </p:blipFill>
          <p:spPr>
            <a:xfrm>
              <a:off x="4623350" y="2945225"/>
              <a:ext cx="398523" cy="350700"/>
            </a:xfrm>
            <a:prstGeom prst="rect">
              <a:avLst/>
            </a:prstGeom>
            <a:noFill/>
            <a:ln>
              <a:noFill/>
            </a:ln>
          </p:spPr>
        </p:pic>
        <p:pic>
          <p:nvPicPr>
            <p:cNvPr id="1901" name="Google Shape;1901;p179"/>
            <p:cNvPicPr preferRelativeResize="0"/>
            <p:nvPr/>
          </p:nvPicPr>
          <p:blipFill>
            <a:blip r:embed="rId6">
              <a:alphaModFix/>
            </a:blip>
            <a:stretch>
              <a:fillRect/>
            </a:stretch>
          </p:blipFill>
          <p:spPr>
            <a:xfrm>
              <a:off x="4230928" y="2662888"/>
              <a:ext cx="271722" cy="223200"/>
            </a:xfrm>
            <a:prstGeom prst="rect">
              <a:avLst/>
            </a:prstGeom>
            <a:noFill/>
            <a:ln>
              <a:noFill/>
            </a:ln>
          </p:spPr>
        </p:pic>
        <p:pic>
          <p:nvPicPr>
            <p:cNvPr id="1902" name="Google Shape;1902;p179"/>
            <p:cNvPicPr preferRelativeResize="0"/>
            <p:nvPr/>
          </p:nvPicPr>
          <p:blipFill>
            <a:blip r:embed="rId8">
              <a:alphaModFix/>
            </a:blip>
            <a:stretch>
              <a:fillRect/>
            </a:stretch>
          </p:blipFill>
          <p:spPr>
            <a:xfrm>
              <a:off x="4689162" y="3041850"/>
              <a:ext cx="266900" cy="223200"/>
            </a:xfrm>
            <a:prstGeom prst="rect">
              <a:avLst/>
            </a:prstGeom>
            <a:noFill/>
            <a:ln>
              <a:noFill/>
            </a:ln>
          </p:spPr>
        </p:pic>
        <p:pic>
          <p:nvPicPr>
            <p:cNvPr id="1903" name="Google Shape;1903;p179"/>
            <p:cNvPicPr preferRelativeResize="0"/>
            <p:nvPr/>
          </p:nvPicPr>
          <p:blipFill>
            <a:blip r:embed="rId7">
              <a:alphaModFix/>
            </a:blip>
            <a:stretch>
              <a:fillRect/>
            </a:stretch>
          </p:blipFill>
          <p:spPr>
            <a:xfrm>
              <a:off x="4686750" y="2654156"/>
              <a:ext cx="271725" cy="218350"/>
            </a:xfrm>
            <a:prstGeom prst="rect">
              <a:avLst/>
            </a:prstGeom>
            <a:noFill/>
            <a:ln>
              <a:noFill/>
            </a:ln>
          </p:spPr>
        </p:pic>
        <p:pic>
          <p:nvPicPr>
            <p:cNvPr id="1904" name="Google Shape;1904;p179"/>
            <p:cNvPicPr preferRelativeResize="0"/>
            <p:nvPr/>
          </p:nvPicPr>
          <p:blipFill>
            <a:blip r:embed="rId7">
              <a:alphaModFix/>
            </a:blip>
            <a:stretch>
              <a:fillRect/>
            </a:stretch>
          </p:blipFill>
          <p:spPr>
            <a:xfrm>
              <a:off x="4230925" y="3041856"/>
              <a:ext cx="271725" cy="218350"/>
            </a:xfrm>
            <a:prstGeom prst="rect">
              <a:avLst/>
            </a:prstGeom>
            <a:noFill/>
            <a:ln>
              <a:noFill/>
            </a:ln>
          </p:spPr>
        </p:pic>
      </p:grpSp>
      <p:grpSp>
        <p:nvGrpSpPr>
          <p:cNvPr id="1905" name="Google Shape;1905;p179"/>
          <p:cNvGrpSpPr/>
          <p:nvPr/>
        </p:nvGrpSpPr>
        <p:grpSpPr>
          <a:xfrm>
            <a:off x="5676411" y="2760067"/>
            <a:ext cx="992872" cy="1147319"/>
            <a:chOff x="5248350" y="2350282"/>
            <a:chExt cx="988916" cy="1142748"/>
          </a:xfrm>
        </p:grpSpPr>
        <p:pic>
          <p:nvPicPr>
            <p:cNvPr id="1906" name="Google Shape;1906;p179"/>
            <p:cNvPicPr preferRelativeResize="0"/>
            <p:nvPr/>
          </p:nvPicPr>
          <p:blipFill>
            <a:blip r:embed="rId4">
              <a:alphaModFix/>
            </a:blip>
            <a:stretch>
              <a:fillRect/>
            </a:stretch>
          </p:blipFill>
          <p:spPr>
            <a:xfrm>
              <a:off x="5248350" y="2350282"/>
              <a:ext cx="988916" cy="1142748"/>
            </a:xfrm>
            <a:prstGeom prst="rect">
              <a:avLst/>
            </a:prstGeom>
            <a:noFill/>
            <a:ln>
              <a:noFill/>
            </a:ln>
          </p:spPr>
        </p:pic>
        <p:pic>
          <p:nvPicPr>
            <p:cNvPr id="1907" name="Google Shape;1907;p179"/>
            <p:cNvPicPr preferRelativeResize="0"/>
            <p:nvPr/>
          </p:nvPicPr>
          <p:blipFill>
            <a:blip r:embed="rId5">
              <a:alphaModFix/>
            </a:blip>
            <a:stretch>
              <a:fillRect/>
            </a:stretch>
          </p:blipFill>
          <p:spPr>
            <a:xfrm>
              <a:off x="5323025" y="2558950"/>
              <a:ext cx="398523" cy="350700"/>
            </a:xfrm>
            <a:prstGeom prst="rect">
              <a:avLst/>
            </a:prstGeom>
            <a:noFill/>
            <a:ln>
              <a:noFill/>
            </a:ln>
          </p:spPr>
        </p:pic>
        <p:pic>
          <p:nvPicPr>
            <p:cNvPr id="1908" name="Google Shape;1908;p179"/>
            <p:cNvPicPr preferRelativeResize="0"/>
            <p:nvPr/>
          </p:nvPicPr>
          <p:blipFill>
            <a:blip r:embed="rId5">
              <a:alphaModFix/>
            </a:blip>
            <a:stretch>
              <a:fillRect/>
            </a:stretch>
          </p:blipFill>
          <p:spPr>
            <a:xfrm>
              <a:off x="5323025" y="2946650"/>
              <a:ext cx="398523" cy="350700"/>
            </a:xfrm>
            <a:prstGeom prst="rect">
              <a:avLst/>
            </a:prstGeom>
            <a:noFill/>
            <a:ln>
              <a:noFill/>
            </a:ln>
          </p:spPr>
        </p:pic>
        <p:pic>
          <p:nvPicPr>
            <p:cNvPr id="1909" name="Google Shape;1909;p179"/>
            <p:cNvPicPr preferRelativeResize="0"/>
            <p:nvPr/>
          </p:nvPicPr>
          <p:blipFill>
            <a:blip r:embed="rId5">
              <a:alphaModFix/>
            </a:blip>
            <a:stretch>
              <a:fillRect/>
            </a:stretch>
          </p:blipFill>
          <p:spPr>
            <a:xfrm>
              <a:off x="5778850" y="2554575"/>
              <a:ext cx="398523" cy="350700"/>
            </a:xfrm>
            <a:prstGeom prst="rect">
              <a:avLst/>
            </a:prstGeom>
            <a:noFill/>
            <a:ln>
              <a:noFill/>
            </a:ln>
          </p:spPr>
        </p:pic>
        <p:pic>
          <p:nvPicPr>
            <p:cNvPr id="1910" name="Google Shape;1910;p179"/>
            <p:cNvPicPr preferRelativeResize="0"/>
            <p:nvPr/>
          </p:nvPicPr>
          <p:blipFill>
            <a:blip r:embed="rId5">
              <a:alphaModFix/>
            </a:blip>
            <a:stretch>
              <a:fillRect/>
            </a:stretch>
          </p:blipFill>
          <p:spPr>
            <a:xfrm>
              <a:off x="5778850" y="2942275"/>
              <a:ext cx="398523" cy="350700"/>
            </a:xfrm>
            <a:prstGeom prst="rect">
              <a:avLst/>
            </a:prstGeom>
            <a:noFill/>
            <a:ln>
              <a:noFill/>
            </a:ln>
          </p:spPr>
        </p:pic>
        <p:pic>
          <p:nvPicPr>
            <p:cNvPr id="1911" name="Google Shape;1911;p179"/>
            <p:cNvPicPr preferRelativeResize="0"/>
            <p:nvPr/>
          </p:nvPicPr>
          <p:blipFill>
            <a:blip r:embed="rId7">
              <a:alphaModFix/>
            </a:blip>
            <a:stretch>
              <a:fillRect/>
            </a:stretch>
          </p:blipFill>
          <p:spPr>
            <a:xfrm>
              <a:off x="5386425" y="2654156"/>
              <a:ext cx="271725" cy="218350"/>
            </a:xfrm>
            <a:prstGeom prst="rect">
              <a:avLst/>
            </a:prstGeom>
            <a:noFill/>
            <a:ln>
              <a:noFill/>
            </a:ln>
          </p:spPr>
        </p:pic>
        <p:pic>
          <p:nvPicPr>
            <p:cNvPr id="1912" name="Google Shape;1912;p179"/>
            <p:cNvPicPr preferRelativeResize="0"/>
            <p:nvPr/>
          </p:nvPicPr>
          <p:blipFill>
            <a:blip r:embed="rId7">
              <a:alphaModFix/>
            </a:blip>
            <a:stretch>
              <a:fillRect/>
            </a:stretch>
          </p:blipFill>
          <p:spPr>
            <a:xfrm>
              <a:off x="5842250" y="2654156"/>
              <a:ext cx="271725" cy="218350"/>
            </a:xfrm>
            <a:prstGeom prst="rect">
              <a:avLst/>
            </a:prstGeom>
            <a:noFill/>
            <a:ln>
              <a:noFill/>
            </a:ln>
          </p:spPr>
        </p:pic>
        <p:pic>
          <p:nvPicPr>
            <p:cNvPr id="1913" name="Google Shape;1913;p179"/>
            <p:cNvPicPr preferRelativeResize="0"/>
            <p:nvPr/>
          </p:nvPicPr>
          <p:blipFill>
            <a:blip r:embed="rId6">
              <a:alphaModFix/>
            </a:blip>
            <a:stretch>
              <a:fillRect/>
            </a:stretch>
          </p:blipFill>
          <p:spPr>
            <a:xfrm>
              <a:off x="5842253" y="3031963"/>
              <a:ext cx="271722" cy="223200"/>
            </a:xfrm>
            <a:prstGeom prst="rect">
              <a:avLst/>
            </a:prstGeom>
            <a:noFill/>
            <a:ln>
              <a:noFill/>
            </a:ln>
          </p:spPr>
        </p:pic>
        <p:pic>
          <p:nvPicPr>
            <p:cNvPr id="1914" name="Google Shape;1914;p179"/>
            <p:cNvPicPr preferRelativeResize="0"/>
            <p:nvPr/>
          </p:nvPicPr>
          <p:blipFill>
            <a:blip r:embed="rId8">
              <a:alphaModFix/>
            </a:blip>
            <a:stretch>
              <a:fillRect/>
            </a:stretch>
          </p:blipFill>
          <p:spPr>
            <a:xfrm>
              <a:off x="5388837" y="3039425"/>
              <a:ext cx="266900" cy="223200"/>
            </a:xfrm>
            <a:prstGeom prst="rect">
              <a:avLst/>
            </a:prstGeom>
            <a:noFill/>
            <a:ln>
              <a:noFill/>
            </a:ln>
          </p:spPr>
        </p:pic>
      </p:grpSp>
      <p:grpSp>
        <p:nvGrpSpPr>
          <p:cNvPr id="1915" name="Google Shape;1915;p179"/>
          <p:cNvGrpSpPr/>
          <p:nvPr/>
        </p:nvGrpSpPr>
        <p:grpSpPr>
          <a:xfrm>
            <a:off x="6664238" y="2760067"/>
            <a:ext cx="992872" cy="1147319"/>
            <a:chOff x="6384034" y="2350282"/>
            <a:chExt cx="988916" cy="1142748"/>
          </a:xfrm>
        </p:grpSpPr>
        <p:pic>
          <p:nvPicPr>
            <p:cNvPr id="1916" name="Google Shape;1916;p179"/>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917" name="Google Shape;1917;p179"/>
            <p:cNvPicPr preferRelativeResize="0"/>
            <p:nvPr/>
          </p:nvPicPr>
          <p:blipFill>
            <a:blip r:embed="rId5">
              <a:alphaModFix/>
            </a:blip>
            <a:stretch>
              <a:fillRect/>
            </a:stretch>
          </p:blipFill>
          <p:spPr>
            <a:xfrm>
              <a:off x="6452325" y="2564550"/>
              <a:ext cx="398523" cy="350700"/>
            </a:xfrm>
            <a:prstGeom prst="rect">
              <a:avLst/>
            </a:prstGeom>
            <a:noFill/>
            <a:ln>
              <a:noFill/>
            </a:ln>
          </p:spPr>
        </p:pic>
        <p:pic>
          <p:nvPicPr>
            <p:cNvPr id="1918" name="Google Shape;1918;p179"/>
            <p:cNvPicPr preferRelativeResize="0"/>
            <p:nvPr/>
          </p:nvPicPr>
          <p:blipFill>
            <a:blip r:embed="rId5">
              <a:alphaModFix/>
            </a:blip>
            <a:stretch>
              <a:fillRect/>
            </a:stretch>
          </p:blipFill>
          <p:spPr>
            <a:xfrm>
              <a:off x="6452325" y="2952250"/>
              <a:ext cx="398523" cy="350700"/>
            </a:xfrm>
            <a:prstGeom prst="rect">
              <a:avLst/>
            </a:prstGeom>
            <a:noFill/>
            <a:ln>
              <a:noFill/>
            </a:ln>
          </p:spPr>
        </p:pic>
        <p:pic>
          <p:nvPicPr>
            <p:cNvPr id="1919" name="Google Shape;1919;p179"/>
            <p:cNvPicPr preferRelativeResize="0"/>
            <p:nvPr/>
          </p:nvPicPr>
          <p:blipFill>
            <a:blip r:embed="rId5">
              <a:alphaModFix/>
            </a:blip>
            <a:stretch>
              <a:fillRect/>
            </a:stretch>
          </p:blipFill>
          <p:spPr>
            <a:xfrm>
              <a:off x="6908150" y="2560175"/>
              <a:ext cx="398523" cy="350700"/>
            </a:xfrm>
            <a:prstGeom prst="rect">
              <a:avLst/>
            </a:prstGeom>
            <a:noFill/>
            <a:ln>
              <a:noFill/>
            </a:ln>
          </p:spPr>
        </p:pic>
        <p:pic>
          <p:nvPicPr>
            <p:cNvPr id="1920" name="Google Shape;1920;p179"/>
            <p:cNvPicPr preferRelativeResize="0"/>
            <p:nvPr/>
          </p:nvPicPr>
          <p:blipFill>
            <a:blip r:embed="rId5">
              <a:alphaModFix/>
            </a:blip>
            <a:stretch>
              <a:fillRect/>
            </a:stretch>
          </p:blipFill>
          <p:spPr>
            <a:xfrm>
              <a:off x="6908150" y="2947875"/>
              <a:ext cx="398523" cy="350700"/>
            </a:xfrm>
            <a:prstGeom prst="rect">
              <a:avLst/>
            </a:prstGeom>
            <a:noFill/>
            <a:ln>
              <a:noFill/>
            </a:ln>
          </p:spPr>
        </p:pic>
        <p:pic>
          <p:nvPicPr>
            <p:cNvPr id="1921" name="Google Shape;1921;p179"/>
            <p:cNvPicPr preferRelativeResize="0"/>
            <p:nvPr/>
          </p:nvPicPr>
          <p:blipFill>
            <a:blip r:embed="rId7">
              <a:alphaModFix/>
            </a:blip>
            <a:stretch>
              <a:fillRect/>
            </a:stretch>
          </p:blipFill>
          <p:spPr>
            <a:xfrm>
              <a:off x="6507788" y="2654156"/>
              <a:ext cx="271725" cy="218350"/>
            </a:xfrm>
            <a:prstGeom prst="rect">
              <a:avLst/>
            </a:prstGeom>
            <a:noFill/>
            <a:ln>
              <a:noFill/>
            </a:ln>
          </p:spPr>
        </p:pic>
        <p:pic>
          <p:nvPicPr>
            <p:cNvPr id="1922" name="Google Shape;1922;p179"/>
            <p:cNvPicPr preferRelativeResize="0"/>
            <p:nvPr/>
          </p:nvPicPr>
          <p:blipFill>
            <a:blip r:embed="rId7">
              <a:alphaModFix/>
            </a:blip>
            <a:stretch>
              <a:fillRect/>
            </a:stretch>
          </p:blipFill>
          <p:spPr>
            <a:xfrm>
              <a:off x="6971538" y="2654156"/>
              <a:ext cx="271725" cy="218350"/>
            </a:xfrm>
            <a:prstGeom prst="rect">
              <a:avLst/>
            </a:prstGeom>
            <a:noFill/>
            <a:ln>
              <a:noFill/>
            </a:ln>
          </p:spPr>
        </p:pic>
        <p:pic>
          <p:nvPicPr>
            <p:cNvPr id="1923" name="Google Shape;1923;p179"/>
            <p:cNvPicPr preferRelativeResize="0"/>
            <p:nvPr/>
          </p:nvPicPr>
          <p:blipFill>
            <a:blip r:embed="rId10">
              <a:alphaModFix/>
            </a:blip>
            <a:stretch>
              <a:fillRect/>
            </a:stretch>
          </p:blipFill>
          <p:spPr>
            <a:xfrm>
              <a:off x="6513394" y="3046651"/>
              <a:ext cx="266925" cy="218393"/>
            </a:xfrm>
            <a:prstGeom prst="rect">
              <a:avLst/>
            </a:prstGeom>
            <a:noFill/>
            <a:ln>
              <a:noFill/>
            </a:ln>
          </p:spPr>
        </p:pic>
        <p:pic>
          <p:nvPicPr>
            <p:cNvPr id="1924" name="Google Shape;1924;p179"/>
            <p:cNvPicPr preferRelativeResize="0"/>
            <p:nvPr/>
          </p:nvPicPr>
          <p:blipFill>
            <a:blip r:embed="rId9">
              <a:alphaModFix/>
            </a:blip>
            <a:stretch>
              <a:fillRect/>
            </a:stretch>
          </p:blipFill>
          <p:spPr>
            <a:xfrm>
              <a:off x="6971550" y="3044249"/>
              <a:ext cx="271725" cy="223210"/>
            </a:xfrm>
            <a:prstGeom prst="rect">
              <a:avLst/>
            </a:prstGeom>
            <a:noFill/>
            <a:ln>
              <a:noFill/>
            </a:ln>
          </p:spPr>
        </p:pic>
      </p:grpSp>
      <p:sp>
        <p:nvSpPr>
          <p:cNvPr id="1925" name="Google Shape;1925;p179"/>
          <p:cNvSpPr/>
          <p:nvPr/>
        </p:nvSpPr>
        <p:spPr>
          <a:xfrm>
            <a:off x="4426750" y="1400650"/>
            <a:ext cx="3370200" cy="2576400"/>
          </a:xfrm>
          <a:prstGeom prst="rect">
            <a:avLst/>
          </a:prstGeom>
          <a:solidFill>
            <a:srgbClr val="B3B3B3">
              <a:alpha val="869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926" name="Google Shape;1926;p179"/>
          <p:cNvGrpSpPr/>
          <p:nvPr/>
        </p:nvGrpSpPr>
        <p:grpSpPr>
          <a:xfrm>
            <a:off x="4599195" y="1765021"/>
            <a:ext cx="400117" cy="352103"/>
            <a:chOff x="4175425" y="1359200"/>
            <a:chExt cx="398523" cy="350700"/>
          </a:xfrm>
        </p:grpSpPr>
        <p:pic>
          <p:nvPicPr>
            <p:cNvPr id="1927" name="Google Shape;1927;p179"/>
            <p:cNvPicPr preferRelativeResize="0"/>
            <p:nvPr/>
          </p:nvPicPr>
          <p:blipFill>
            <a:blip r:embed="rId5">
              <a:alphaModFix/>
            </a:blip>
            <a:stretch>
              <a:fillRect/>
            </a:stretch>
          </p:blipFill>
          <p:spPr>
            <a:xfrm>
              <a:off x="4175425" y="1359200"/>
              <a:ext cx="398523" cy="350700"/>
            </a:xfrm>
            <a:prstGeom prst="rect">
              <a:avLst/>
            </a:prstGeom>
            <a:noFill/>
            <a:ln>
              <a:noFill/>
            </a:ln>
          </p:spPr>
        </p:pic>
        <p:pic>
          <p:nvPicPr>
            <p:cNvPr id="1928" name="Google Shape;1928;p179"/>
            <p:cNvPicPr preferRelativeResize="0"/>
            <p:nvPr/>
          </p:nvPicPr>
          <p:blipFill>
            <a:blip r:embed="rId8">
              <a:alphaModFix/>
            </a:blip>
            <a:stretch>
              <a:fillRect/>
            </a:stretch>
          </p:blipFill>
          <p:spPr>
            <a:xfrm>
              <a:off x="4233337" y="1452250"/>
              <a:ext cx="266900" cy="223200"/>
            </a:xfrm>
            <a:prstGeom prst="rect">
              <a:avLst/>
            </a:prstGeom>
            <a:noFill/>
            <a:ln>
              <a:noFill/>
            </a:ln>
          </p:spPr>
        </p:pic>
      </p:grpSp>
      <p:sp>
        <p:nvSpPr>
          <p:cNvPr id="1929" name="Google Shape;1929;p179"/>
          <p:cNvSpPr/>
          <p:nvPr/>
        </p:nvSpPr>
        <p:spPr>
          <a:xfrm>
            <a:off x="4499336" y="1645484"/>
            <a:ext cx="598500" cy="598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CC0000"/>
              </a:solidFill>
            </a:endParaRPr>
          </a:p>
        </p:txBody>
      </p:sp>
      <p:sp>
        <p:nvSpPr>
          <p:cNvPr id="1930" name="Google Shape;1930;p179"/>
          <p:cNvSpPr/>
          <p:nvPr/>
        </p:nvSpPr>
        <p:spPr>
          <a:xfrm>
            <a:off x="1298050" y="1405137"/>
            <a:ext cx="2240100" cy="2571900"/>
          </a:xfrm>
          <a:prstGeom prst="rect">
            <a:avLst/>
          </a:prstGeom>
          <a:solidFill>
            <a:srgbClr val="6E6F71"/>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31" name="Google Shape;1931;p179"/>
          <p:cNvPicPr preferRelativeResize="0"/>
          <p:nvPr/>
        </p:nvPicPr>
        <p:blipFill>
          <a:blip r:embed="rId11">
            <a:alphaModFix/>
          </a:blip>
          <a:stretch>
            <a:fillRect/>
          </a:stretch>
        </p:blipFill>
        <p:spPr>
          <a:xfrm>
            <a:off x="2656000" y="2488502"/>
            <a:ext cx="528234" cy="524036"/>
          </a:xfrm>
          <a:prstGeom prst="rect">
            <a:avLst/>
          </a:prstGeom>
          <a:noFill/>
          <a:ln>
            <a:noFill/>
          </a:ln>
        </p:spPr>
      </p:pic>
      <p:pic>
        <p:nvPicPr>
          <p:cNvPr id="1932" name="Google Shape;1932;p179"/>
          <p:cNvPicPr preferRelativeResize="0"/>
          <p:nvPr/>
        </p:nvPicPr>
        <p:blipFill>
          <a:blip r:embed="rId12">
            <a:alphaModFix/>
          </a:blip>
          <a:stretch>
            <a:fillRect/>
          </a:stretch>
        </p:blipFill>
        <p:spPr>
          <a:xfrm>
            <a:off x="2620826" y="1645479"/>
            <a:ext cx="598570" cy="639556"/>
          </a:xfrm>
          <a:prstGeom prst="rect">
            <a:avLst/>
          </a:prstGeom>
          <a:noFill/>
          <a:ln>
            <a:noFill/>
          </a:ln>
        </p:spPr>
      </p:pic>
      <p:pic>
        <p:nvPicPr>
          <p:cNvPr id="1933" name="Google Shape;1933;p179"/>
          <p:cNvPicPr preferRelativeResize="0"/>
          <p:nvPr/>
        </p:nvPicPr>
        <p:blipFill>
          <a:blip r:embed="rId11">
            <a:alphaModFix/>
          </a:blip>
          <a:stretch>
            <a:fillRect/>
          </a:stretch>
        </p:blipFill>
        <p:spPr>
          <a:xfrm>
            <a:off x="2711519" y="3309988"/>
            <a:ext cx="354927" cy="352108"/>
          </a:xfrm>
          <a:prstGeom prst="rect">
            <a:avLst/>
          </a:prstGeom>
          <a:noFill/>
          <a:ln>
            <a:noFill/>
          </a:ln>
        </p:spPr>
      </p:pic>
      <p:sp>
        <p:nvSpPr>
          <p:cNvPr id="1934" name="Google Shape;1934;p179"/>
          <p:cNvSpPr/>
          <p:nvPr/>
        </p:nvSpPr>
        <p:spPr>
          <a:xfrm>
            <a:off x="2655961" y="3215994"/>
            <a:ext cx="528300" cy="528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5" name="Google Shape;1935;p179"/>
          <p:cNvSpPr txBox="1"/>
          <p:nvPr/>
        </p:nvSpPr>
        <p:spPr>
          <a:xfrm>
            <a:off x="1512091" y="1631137"/>
            <a:ext cx="1404900" cy="59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Proxima Nova"/>
                <a:ea typeface="Proxima Nova"/>
                <a:cs typeface="Proxima Nova"/>
                <a:sym typeface="Proxima Nova"/>
              </a:rPr>
              <a:t>Container </a:t>
            </a:r>
            <a:br>
              <a:rPr lang="en">
                <a:solidFill>
                  <a:srgbClr val="FFFFFF"/>
                </a:solidFill>
                <a:latin typeface="Proxima Nova"/>
                <a:ea typeface="Proxima Nova"/>
                <a:cs typeface="Proxima Nova"/>
                <a:sym typeface="Proxima Nova"/>
              </a:rPr>
            </a:br>
            <a:r>
              <a:rPr lang="en">
                <a:solidFill>
                  <a:srgbClr val="FFFFFF"/>
                </a:solidFill>
                <a:latin typeface="Proxima Nova"/>
                <a:ea typeface="Proxima Nova"/>
                <a:cs typeface="Proxima Nova"/>
                <a:sym typeface="Proxima Nova"/>
              </a:rPr>
              <a:t>Image</a:t>
            </a:r>
            <a:endParaRPr>
              <a:solidFill>
                <a:srgbClr val="FFFFFF"/>
              </a:solidFill>
              <a:latin typeface="Proxima Nova"/>
              <a:ea typeface="Proxima Nova"/>
              <a:cs typeface="Proxima Nova"/>
              <a:sym typeface="Proxima Nova"/>
            </a:endParaRPr>
          </a:p>
        </p:txBody>
      </p:sp>
      <p:sp>
        <p:nvSpPr>
          <p:cNvPr id="1936" name="Google Shape;1936;p179"/>
          <p:cNvSpPr txBox="1"/>
          <p:nvPr/>
        </p:nvSpPr>
        <p:spPr>
          <a:xfrm>
            <a:off x="1512091" y="2528269"/>
            <a:ext cx="1257000" cy="59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Proxima Nova"/>
                <a:ea typeface="Proxima Nova"/>
                <a:cs typeface="Proxima Nova"/>
                <a:sym typeface="Proxima Nova"/>
              </a:rPr>
              <a:t>Container </a:t>
            </a:r>
            <a:endParaRPr>
              <a:solidFill>
                <a:srgbClr val="FFFFFF"/>
              </a:solidFill>
              <a:latin typeface="Proxima Nova"/>
              <a:ea typeface="Proxima Nova"/>
              <a:cs typeface="Proxima Nova"/>
              <a:sym typeface="Proxima Nova"/>
            </a:endParaRPr>
          </a:p>
        </p:txBody>
      </p:sp>
      <p:sp>
        <p:nvSpPr>
          <p:cNvPr id="1937" name="Google Shape;1937;p179"/>
          <p:cNvSpPr txBox="1"/>
          <p:nvPr/>
        </p:nvSpPr>
        <p:spPr>
          <a:xfrm>
            <a:off x="1512091" y="3238722"/>
            <a:ext cx="1257000" cy="59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Proxima Nova"/>
                <a:ea typeface="Proxima Nova"/>
                <a:cs typeface="Proxima Nova"/>
                <a:sym typeface="Proxima Nova"/>
              </a:rPr>
              <a:t>Pod</a:t>
            </a:r>
            <a:endParaRPr>
              <a:solidFill>
                <a:srgbClr val="FFFFFF"/>
              </a:solidFill>
              <a:latin typeface="Proxima Nova"/>
              <a:ea typeface="Proxima Nova"/>
              <a:cs typeface="Proxima Nova"/>
              <a:sym typeface="Proxima Nova"/>
            </a:endParaRPr>
          </a:p>
        </p:txBody>
      </p:sp>
      <p:cxnSp>
        <p:nvCxnSpPr>
          <p:cNvPr id="1938" name="Google Shape;1938;p179"/>
          <p:cNvCxnSpPr/>
          <p:nvPr/>
        </p:nvCxnSpPr>
        <p:spPr>
          <a:xfrm rot="10800000">
            <a:off x="3465786" y="1944769"/>
            <a:ext cx="1106100" cy="0"/>
          </a:xfrm>
          <a:prstGeom prst="straightConnector1">
            <a:avLst/>
          </a:prstGeom>
          <a:noFill/>
          <a:ln cap="flat" cmpd="sng" w="28575">
            <a:solidFill>
              <a:srgbClr val="CC0000"/>
            </a:solidFill>
            <a:prstDash val="solid"/>
            <a:round/>
            <a:headEnd len="med" w="med" type="oval"/>
            <a:tailEnd len="med" w="med" type="oval"/>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2" name="Shape 1942"/>
        <p:cNvGrpSpPr/>
        <p:nvPr/>
      </p:nvGrpSpPr>
      <p:grpSpPr>
        <a:xfrm>
          <a:off x="0" y="0"/>
          <a:ext cx="0" cy="0"/>
          <a:chOff x="0" y="0"/>
          <a:chExt cx="0" cy="0"/>
        </a:xfrm>
      </p:grpSpPr>
      <p:sp>
        <p:nvSpPr>
          <p:cNvPr id="1943" name="Google Shape;1943;p18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944" name="Google Shape;1944;p180"/>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1945" name="Google Shape;1945;p180"/>
          <p:cNvPicPr preferRelativeResize="0"/>
          <p:nvPr/>
        </p:nvPicPr>
        <p:blipFill>
          <a:blip r:embed="rId4">
            <a:alphaModFix/>
          </a:blip>
          <a:stretch>
            <a:fillRect/>
          </a:stretch>
        </p:blipFill>
        <p:spPr>
          <a:xfrm>
            <a:off x="2388661" y="1558776"/>
            <a:ext cx="1129482" cy="2016323"/>
          </a:xfrm>
          <a:prstGeom prst="rect">
            <a:avLst/>
          </a:prstGeom>
          <a:noFill/>
          <a:ln>
            <a:noFill/>
          </a:ln>
        </p:spPr>
      </p:pic>
      <p:grpSp>
        <p:nvGrpSpPr>
          <p:cNvPr id="1946" name="Google Shape;1946;p180"/>
          <p:cNvGrpSpPr/>
          <p:nvPr/>
        </p:nvGrpSpPr>
        <p:grpSpPr>
          <a:xfrm>
            <a:off x="2317524" y="4105045"/>
            <a:ext cx="4896163" cy="538530"/>
            <a:chOff x="2619875" y="4085196"/>
            <a:chExt cx="5312101" cy="584279"/>
          </a:xfrm>
        </p:grpSpPr>
        <p:pic>
          <p:nvPicPr>
            <p:cNvPr id="1947" name="Google Shape;1947;p18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948" name="Google Shape;1948;p1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949" name="Google Shape;1949;p180"/>
          <p:cNvPicPr preferRelativeResize="0"/>
          <p:nvPr/>
        </p:nvPicPr>
        <p:blipFill>
          <a:blip r:embed="rId7">
            <a:alphaModFix/>
          </a:blip>
          <a:stretch>
            <a:fillRect/>
          </a:stretch>
        </p:blipFill>
        <p:spPr>
          <a:xfrm>
            <a:off x="3603483" y="1558750"/>
            <a:ext cx="851974" cy="984501"/>
          </a:xfrm>
          <a:prstGeom prst="rect">
            <a:avLst/>
          </a:prstGeom>
          <a:noFill/>
          <a:ln>
            <a:noFill/>
          </a:ln>
        </p:spPr>
      </p:pic>
      <p:pic>
        <p:nvPicPr>
          <p:cNvPr id="1950" name="Google Shape;1950;p180"/>
          <p:cNvPicPr preferRelativeResize="0"/>
          <p:nvPr/>
        </p:nvPicPr>
        <p:blipFill>
          <a:blip r:embed="rId7">
            <a:alphaModFix/>
          </a:blip>
          <a:stretch>
            <a:fillRect/>
          </a:stretch>
        </p:blipFill>
        <p:spPr>
          <a:xfrm>
            <a:off x="5560318" y="1553759"/>
            <a:ext cx="851974" cy="984501"/>
          </a:xfrm>
          <a:prstGeom prst="rect">
            <a:avLst/>
          </a:prstGeom>
          <a:noFill/>
          <a:ln>
            <a:noFill/>
          </a:ln>
        </p:spPr>
      </p:pic>
      <p:pic>
        <p:nvPicPr>
          <p:cNvPr id="1951" name="Google Shape;1951;p180"/>
          <p:cNvPicPr preferRelativeResize="0"/>
          <p:nvPr/>
        </p:nvPicPr>
        <p:blipFill>
          <a:blip r:embed="rId7">
            <a:alphaModFix/>
          </a:blip>
          <a:stretch>
            <a:fillRect/>
          </a:stretch>
        </p:blipFill>
        <p:spPr>
          <a:xfrm>
            <a:off x="4581783" y="2590493"/>
            <a:ext cx="851951" cy="984478"/>
          </a:xfrm>
          <a:prstGeom prst="rect">
            <a:avLst/>
          </a:prstGeom>
          <a:noFill/>
          <a:ln>
            <a:noFill/>
          </a:ln>
        </p:spPr>
      </p:pic>
      <p:sp>
        <p:nvSpPr>
          <p:cNvPr id="1952" name="Google Shape;1952;p180"/>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MASTERS ARE THE CONTROL PLANE</a:t>
            </a:r>
            <a:endParaRPr/>
          </a:p>
        </p:txBody>
      </p:sp>
      <p:pic>
        <p:nvPicPr>
          <p:cNvPr id="1953" name="Google Shape;1953;p180"/>
          <p:cNvPicPr preferRelativeResize="0"/>
          <p:nvPr/>
        </p:nvPicPr>
        <p:blipFill>
          <a:blip r:embed="rId7">
            <a:alphaModFix/>
          </a:blip>
          <a:stretch>
            <a:fillRect/>
          </a:stretch>
        </p:blipFill>
        <p:spPr>
          <a:xfrm>
            <a:off x="3603483" y="2588257"/>
            <a:ext cx="851974" cy="984501"/>
          </a:xfrm>
          <a:prstGeom prst="rect">
            <a:avLst/>
          </a:prstGeom>
          <a:noFill/>
          <a:ln>
            <a:noFill/>
          </a:ln>
        </p:spPr>
      </p:pic>
      <p:pic>
        <p:nvPicPr>
          <p:cNvPr id="1954" name="Google Shape;1954;p180"/>
          <p:cNvPicPr preferRelativeResize="0"/>
          <p:nvPr/>
        </p:nvPicPr>
        <p:blipFill>
          <a:blip r:embed="rId7">
            <a:alphaModFix/>
          </a:blip>
          <a:stretch>
            <a:fillRect/>
          </a:stretch>
        </p:blipFill>
        <p:spPr>
          <a:xfrm>
            <a:off x="5556820" y="2590493"/>
            <a:ext cx="851952" cy="984478"/>
          </a:xfrm>
          <a:prstGeom prst="rect">
            <a:avLst/>
          </a:prstGeom>
          <a:noFill/>
          <a:ln>
            <a:noFill/>
          </a:ln>
        </p:spPr>
      </p:pic>
      <p:pic>
        <p:nvPicPr>
          <p:cNvPr id="1955" name="Google Shape;1955;p180"/>
          <p:cNvPicPr preferRelativeResize="0"/>
          <p:nvPr/>
        </p:nvPicPr>
        <p:blipFill>
          <a:blip r:embed="rId7">
            <a:alphaModFix/>
          </a:blip>
          <a:stretch>
            <a:fillRect/>
          </a:stretch>
        </p:blipFill>
        <p:spPr>
          <a:xfrm>
            <a:off x="4566220" y="1547037"/>
            <a:ext cx="851952" cy="98447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Google Shape;1960;p18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961" name="Google Shape;1961;p181"/>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1962" name="Google Shape;1962;p181"/>
          <p:cNvPicPr preferRelativeResize="0"/>
          <p:nvPr/>
        </p:nvPicPr>
        <p:blipFill>
          <a:blip r:embed="rId4">
            <a:alphaModFix/>
          </a:blip>
          <a:stretch>
            <a:fillRect/>
          </a:stretch>
        </p:blipFill>
        <p:spPr>
          <a:xfrm>
            <a:off x="2388661" y="1558776"/>
            <a:ext cx="1129482" cy="2016323"/>
          </a:xfrm>
          <a:prstGeom prst="rect">
            <a:avLst/>
          </a:prstGeom>
          <a:noFill/>
          <a:ln>
            <a:noFill/>
          </a:ln>
        </p:spPr>
      </p:pic>
      <p:grpSp>
        <p:nvGrpSpPr>
          <p:cNvPr id="1963" name="Google Shape;1963;p181"/>
          <p:cNvGrpSpPr/>
          <p:nvPr/>
        </p:nvGrpSpPr>
        <p:grpSpPr>
          <a:xfrm>
            <a:off x="2317524" y="4105045"/>
            <a:ext cx="4896163" cy="538530"/>
            <a:chOff x="2619875" y="4085196"/>
            <a:chExt cx="5312101" cy="584279"/>
          </a:xfrm>
        </p:grpSpPr>
        <p:pic>
          <p:nvPicPr>
            <p:cNvPr id="1964" name="Google Shape;1964;p181"/>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965" name="Google Shape;1965;p18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966" name="Google Shape;1966;p181"/>
          <p:cNvPicPr preferRelativeResize="0"/>
          <p:nvPr/>
        </p:nvPicPr>
        <p:blipFill>
          <a:blip r:embed="rId7">
            <a:alphaModFix/>
          </a:blip>
          <a:stretch>
            <a:fillRect/>
          </a:stretch>
        </p:blipFill>
        <p:spPr>
          <a:xfrm>
            <a:off x="3603483" y="1558750"/>
            <a:ext cx="851974" cy="984501"/>
          </a:xfrm>
          <a:prstGeom prst="rect">
            <a:avLst/>
          </a:prstGeom>
          <a:noFill/>
          <a:ln>
            <a:noFill/>
          </a:ln>
        </p:spPr>
      </p:pic>
      <p:pic>
        <p:nvPicPr>
          <p:cNvPr id="1967" name="Google Shape;1967;p181"/>
          <p:cNvPicPr preferRelativeResize="0"/>
          <p:nvPr/>
        </p:nvPicPr>
        <p:blipFill>
          <a:blip r:embed="rId7">
            <a:alphaModFix/>
          </a:blip>
          <a:stretch>
            <a:fillRect/>
          </a:stretch>
        </p:blipFill>
        <p:spPr>
          <a:xfrm>
            <a:off x="5560318" y="1553759"/>
            <a:ext cx="851974" cy="984501"/>
          </a:xfrm>
          <a:prstGeom prst="rect">
            <a:avLst/>
          </a:prstGeom>
          <a:noFill/>
          <a:ln>
            <a:noFill/>
          </a:ln>
        </p:spPr>
      </p:pic>
      <p:pic>
        <p:nvPicPr>
          <p:cNvPr id="1968" name="Google Shape;1968;p181"/>
          <p:cNvPicPr preferRelativeResize="0"/>
          <p:nvPr/>
        </p:nvPicPr>
        <p:blipFill>
          <a:blip r:embed="rId7">
            <a:alphaModFix/>
          </a:blip>
          <a:stretch>
            <a:fillRect/>
          </a:stretch>
        </p:blipFill>
        <p:spPr>
          <a:xfrm>
            <a:off x="4581783" y="2590493"/>
            <a:ext cx="851952" cy="984478"/>
          </a:xfrm>
          <a:prstGeom prst="rect">
            <a:avLst/>
          </a:prstGeom>
          <a:noFill/>
          <a:ln>
            <a:noFill/>
          </a:ln>
        </p:spPr>
      </p:pic>
      <p:sp>
        <p:nvSpPr>
          <p:cNvPr id="1969" name="Google Shape;1969;p181"/>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API AND AUTHENTICATION</a:t>
            </a:r>
            <a:endParaRPr/>
          </a:p>
        </p:txBody>
      </p:sp>
      <p:pic>
        <p:nvPicPr>
          <p:cNvPr id="1970" name="Google Shape;1970;p181"/>
          <p:cNvPicPr preferRelativeResize="0"/>
          <p:nvPr/>
        </p:nvPicPr>
        <p:blipFill>
          <a:blip r:embed="rId7">
            <a:alphaModFix/>
          </a:blip>
          <a:stretch>
            <a:fillRect/>
          </a:stretch>
        </p:blipFill>
        <p:spPr>
          <a:xfrm>
            <a:off x="3603483" y="2588257"/>
            <a:ext cx="851974" cy="984501"/>
          </a:xfrm>
          <a:prstGeom prst="rect">
            <a:avLst/>
          </a:prstGeom>
          <a:noFill/>
          <a:ln>
            <a:noFill/>
          </a:ln>
        </p:spPr>
      </p:pic>
      <p:pic>
        <p:nvPicPr>
          <p:cNvPr id="1971" name="Google Shape;1971;p181"/>
          <p:cNvPicPr preferRelativeResize="0"/>
          <p:nvPr/>
        </p:nvPicPr>
        <p:blipFill>
          <a:blip r:embed="rId7">
            <a:alphaModFix/>
          </a:blip>
          <a:stretch>
            <a:fillRect/>
          </a:stretch>
        </p:blipFill>
        <p:spPr>
          <a:xfrm>
            <a:off x="5556820" y="2590493"/>
            <a:ext cx="851952" cy="984478"/>
          </a:xfrm>
          <a:prstGeom prst="rect">
            <a:avLst/>
          </a:prstGeom>
          <a:noFill/>
          <a:ln>
            <a:noFill/>
          </a:ln>
        </p:spPr>
      </p:pic>
      <p:pic>
        <p:nvPicPr>
          <p:cNvPr id="1972" name="Google Shape;1972;p181"/>
          <p:cNvPicPr preferRelativeResize="0"/>
          <p:nvPr/>
        </p:nvPicPr>
        <p:blipFill>
          <a:blip r:embed="rId7">
            <a:alphaModFix/>
          </a:blip>
          <a:stretch>
            <a:fillRect/>
          </a:stretch>
        </p:blipFill>
        <p:spPr>
          <a:xfrm>
            <a:off x="4566220" y="1547037"/>
            <a:ext cx="851952" cy="984478"/>
          </a:xfrm>
          <a:prstGeom prst="rect">
            <a:avLst/>
          </a:prstGeom>
          <a:noFill/>
          <a:ln>
            <a:noFill/>
          </a:ln>
        </p:spPr>
      </p:pic>
      <p:pic>
        <p:nvPicPr>
          <p:cNvPr id="1973" name="Google Shape;1973;p181"/>
          <p:cNvPicPr preferRelativeResize="0"/>
          <p:nvPr/>
        </p:nvPicPr>
        <p:blipFill>
          <a:blip r:embed="rId8">
            <a:alphaModFix/>
          </a:blip>
          <a:stretch>
            <a:fillRect/>
          </a:stretch>
        </p:blipFill>
        <p:spPr>
          <a:xfrm>
            <a:off x="2446806" y="1843388"/>
            <a:ext cx="1013276" cy="27263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7" name="Shape 1977"/>
        <p:cNvGrpSpPr/>
        <p:nvPr/>
      </p:nvGrpSpPr>
      <p:grpSpPr>
        <a:xfrm>
          <a:off x="0" y="0"/>
          <a:ext cx="0" cy="0"/>
          <a:chOff x="0" y="0"/>
          <a:chExt cx="0" cy="0"/>
        </a:xfrm>
      </p:grpSpPr>
      <p:sp>
        <p:nvSpPr>
          <p:cNvPr id="1978" name="Google Shape;1978;p18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979" name="Google Shape;1979;p182"/>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1980" name="Google Shape;1980;p182"/>
          <p:cNvPicPr preferRelativeResize="0"/>
          <p:nvPr/>
        </p:nvPicPr>
        <p:blipFill>
          <a:blip r:embed="rId4">
            <a:alphaModFix/>
          </a:blip>
          <a:stretch>
            <a:fillRect/>
          </a:stretch>
        </p:blipFill>
        <p:spPr>
          <a:xfrm>
            <a:off x="2388661" y="1558776"/>
            <a:ext cx="1129482" cy="2016323"/>
          </a:xfrm>
          <a:prstGeom prst="rect">
            <a:avLst/>
          </a:prstGeom>
          <a:noFill/>
          <a:ln>
            <a:noFill/>
          </a:ln>
        </p:spPr>
      </p:pic>
      <p:grpSp>
        <p:nvGrpSpPr>
          <p:cNvPr id="1981" name="Google Shape;1981;p182"/>
          <p:cNvGrpSpPr/>
          <p:nvPr/>
        </p:nvGrpSpPr>
        <p:grpSpPr>
          <a:xfrm>
            <a:off x="2317524" y="4105045"/>
            <a:ext cx="4896163" cy="538530"/>
            <a:chOff x="2619875" y="4085196"/>
            <a:chExt cx="5312101" cy="584279"/>
          </a:xfrm>
        </p:grpSpPr>
        <p:pic>
          <p:nvPicPr>
            <p:cNvPr id="1982" name="Google Shape;1982;p18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983" name="Google Shape;1983;p182"/>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984" name="Google Shape;1984;p182"/>
          <p:cNvPicPr preferRelativeResize="0"/>
          <p:nvPr/>
        </p:nvPicPr>
        <p:blipFill>
          <a:blip r:embed="rId7">
            <a:alphaModFix/>
          </a:blip>
          <a:stretch>
            <a:fillRect/>
          </a:stretch>
        </p:blipFill>
        <p:spPr>
          <a:xfrm>
            <a:off x="3603483" y="1558750"/>
            <a:ext cx="851974" cy="984501"/>
          </a:xfrm>
          <a:prstGeom prst="rect">
            <a:avLst/>
          </a:prstGeom>
          <a:noFill/>
          <a:ln>
            <a:noFill/>
          </a:ln>
        </p:spPr>
      </p:pic>
      <p:pic>
        <p:nvPicPr>
          <p:cNvPr id="1985" name="Google Shape;1985;p182"/>
          <p:cNvPicPr preferRelativeResize="0"/>
          <p:nvPr/>
        </p:nvPicPr>
        <p:blipFill>
          <a:blip r:embed="rId7">
            <a:alphaModFix/>
          </a:blip>
          <a:stretch>
            <a:fillRect/>
          </a:stretch>
        </p:blipFill>
        <p:spPr>
          <a:xfrm>
            <a:off x="5560318" y="1553759"/>
            <a:ext cx="851974" cy="984501"/>
          </a:xfrm>
          <a:prstGeom prst="rect">
            <a:avLst/>
          </a:prstGeom>
          <a:noFill/>
          <a:ln>
            <a:noFill/>
          </a:ln>
        </p:spPr>
      </p:pic>
      <p:pic>
        <p:nvPicPr>
          <p:cNvPr id="1986" name="Google Shape;1986;p182"/>
          <p:cNvPicPr preferRelativeResize="0"/>
          <p:nvPr/>
        </p:nvPicPr>
        <p:blipFill>
          <a:blip r:embed="rId7">
            <a:alphaModFix/>
          </a:blip>
          <a:stretch>
            <a:fillRect/>
          </a:stretch>
        </p:blipFill>
        <p:spPr>
          <a:xfrm>
            <a:off x="4581783" y="2590493"/>
            <a:ext cx="851952" cy="984478"/>
          </a:xfrm>
          <a:prstGeom prst="rect">
            <a:avLst/>
          </a:prstGeom>
          <a:noFill/>
          <a:ln>
            <a:noFill/>
          </a:ln>
        </p:spPr>
      </p:pic>
      <p:sp>
        <p:nvSpPr>
          <p:cNvPr id="1987" name="Google Shape;1987;p182"/>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DESIRED AND CURRENT STATE</a:t>
            </a:r>
            <a:endParaRPr/>
          </a:p>
        </p:txBody>
      </p:sp>
      <p:pic>
        <p:nvPicPr>
          <p:cNvPr id="1988" name="Google Shape;1988;p182"/>
          <p:cNvPicPr preferRelativeResize="0"/>
          <p:nvPr/>
        </p:nvPicPr>
        <p:blipFill>
          <a:blip r:embed="rId7">
            <a:alphaModFix/>
          </a:blip>
          <a:stretch>
            <a:fillRect/>
          </a:stretch>
        </p:blipFill>
        <p:spPr>
          <a:xfrm>
            <a:off x="3603483" y="2588257"/>
            <a:ext cx="851974" cy="984501"/>
          </a:xfrm>
          <a:prstGeom prst="rect">
            <a:avLst/>
          </a:prstGeom>
          <a:noFill/>
          <a:ln>
            <a:noFill/>
          </a:ln>
        </p:spPr>
      </p:pic>
      <p:pic>
        <p:nvPicPr>
          <p:cNvPr id="1989" name="Google Shape;1989;p182"/>
          <p:cNvPicPr preferRelativeResize="0"/>
          <p:nvPr/>
        </p:nvPicPr>
        <p:blipFill>
          <a:blip r:embed="rId7">
            <a:alphaModFix/>
          </a:blip>
          <a:stretch>
            <a:fillRect/>
          </a:stretch>
        </p:blipFill>
        <p:spPr>
          <a:xfrm>
            <a:off x="5556820" y="2590493"/>
            <a:ext cx="851952" cy="984478"/>
          </a:xfrm>
          <a:prstGeom prst="rect">
            <a:avLst/>
          </a:prstGeom>
          <a:noFill/>
          <a:ln>
            <a:noFill/>
          </a:ln>
        </p:spPr>
      </p:pic>
      <p:pic>
        <p:nvPicPr>
          <p:cNvPr id="1990" name="Google Shape;1990;p182"/>
          <p:cNvPicPr preferRelativeResize="0"/>
          <p:nvPr/>
        </p:nvPicPr>
        <p:blipFill>
          <a:blip r:embed="rId7">
            <a:alphaModFix/>
          </a:blip>
          <a:stretch>
            <a:fillRect/>
          </a:stretch>
        </p:blipFill>
        <p:spPr>
          <a:xfrm>
            <a:off x="4566220" y="1547037"/>
            <a:ext cx="851952" cy="984478"/>
          </a:xfrm>
          <a:prstGeom prst="rect">
            <a:avLst/>
          </a:prstGeom>
          <a:noFill/>
          <a:ln>
            <a:noFill/>
          </a:ln>
        </p:spPr>
      </p:pic>
      <p:pic>
        <p:nvPicPr>
          <p:cNvPr id="1991" name="Google Shape;1991;p182"/>
          <p:cNvPicPr preferRelativeResize="0"/>
          <p:nvPr/>
        </p:nvPicPr>
        <p:blipFill>
          <a:blip r:embed="rId8">
            <a:alphaModFix/>
          </a:blip>
          <a:stretch>
            <a:fillRect/>
          </a:stretch>
        </p:blipFill>
        <p:spPr>
          <a:xfrm>
            <a:off x="2446806" y="1843388"/>
            <a:ext cx="1013276" cy="272630"/>
          </a:xfrm>
          <a:prstGeom prst="rect">
            <a:avLst/>
          </a:prstGeom>
          <a:noFill/>
          <a:ln>
            <a:noFill/>
          </a:ln>
        </p:spPr>
      </p:pic>
      <p:pic>
        <p:nvPicPr>
          <p:cNvPr id="1992" name="Google Shape;1992;p182"/>
          <p:cNvPicPr preferRelativeResize="0"/>
          <p:nvPr/>
        </p:nvPicPr>
        <p:blipFill>
          <a:blip r:embed="rId9">
            <a:alphaModFix/>
          </a:blip>
          <a:stretch>
            <a:fillRect/>
          </a:stretch>
        </p:blipFill>
        <p:spPr>
          <a:xfrm>
            <a:off x="2446801" y="2198964"/>
            <a:ext cx="1013202" cy="27260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Google Shape;1997;p18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998" name="Google Shape;1998;p183"/>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1999" name="Google Shape;1999;p183"/>
          <p:cNvPicPr preferRelativeResize="0"/>
          <p:nvPr/>
        </p:nvPicPr>
        <p:blipFill>
          <a:blip r:embed="rId4">
            <a:alphaModFix/>
          </a:blip>
          <a:stretch>
            <a:fillRect/>
          </a:stretch>
        </p:blipFill>
        <p:spPr>
          <a:xfrm>
            <a:off x="2388661" y="1558776"/>
            <a:ext cx="1129482" cy="2016323"/>
          </a:xfrm>
          <a:prstGeom prst="rect">
            <a:avLst/>
          </a:prstGeom>
          <a:noFill/>
          <a:ln>
            <a:noFill/>
          </a:ln>
        </p:spPr>
      </p:pic>
      <p:grpSp>
        <p:nvGrpSpPr>
          <p:cNvPr id="2000" name="Google Shape;2000;p183"/>
          <p:cNvGrpSpPr/>
          <p:nvPr/>
        </p:nvGrpSpPr>
        <p:grpSpPr>
          <a:xfrm>
            <a:off x="2317524" y="4105045"/>
            <a:ext cx="4896163" cy="538530"/>
            <a:chOff x="2619875" y="4085196"/>
            <a:chExt cx="5312101" cy="584279"/>
          </a:xfrm>
        </p:grpSpPr>
        <p:pic>
          <p:nvPicPr>
            <p:cNvPr id="2001" name="Google Shape;2001;p183"/>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2002" name="Google Shape;2002;p18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2003" name="Google Shape;2003;p183"/>
          <p:cNvPicPr preferRelativeResize="0"/>
          <p:nvPr/>
        </p:nvPicPr>
        <p:blipFill>
          <a:blip r:embed="rId7">
            <a:alphaModFix/>
          </a:blip>
          <a:stretch>
            <a:fillRect/>
          </a:stretch>
        </p:blipFill>
        <p:spPr>
          <a:xfrm>
            <a:off x="3603483" y="1558750"/>
            <a:ext cx="851974" cy="984501"/>
          </a:xfrm>
          <a:prstGeom prst="rect">
            <a:avLst/>
          </a:prstGeom>
          <a:noFill/>
          <a:ln>
            <a:noFill/>
          </a:ln>
        </p:spPr>
      </p:pic>
      <p:pic>
        <p:nvPicPr>
          <p:cNvPr id="2004" name="Google Shape;2004;p183"/>
          <p:cNvPicPr preferRelativeResize="0"/>
          <p:nvPr/>
        </p:nvPicPr>
        <p:blipFill>
          <a:blip r:embed="rId7">
            <a:alphaModFix/>
          </a:blip>
          <a:stretch>
            <a:fillRect/>
          </a:stretch>
        </p:blipFill>
        <p:spPr>
          <a:xfrm>
            <a:off x="5560318" y="1553759"/>
            <a:ext cx="851974" cy="984501"/>
          </a:xfrm>
          <a:prstGeom prst="rect">
            <a:avLst/>
          </a:prstGeom>
          <a:noFill/>
          <a:ln>
            <a:noFill/>
          </a:ln>
        </p:spPr>
      </p:pic>
      <p:pic>
        <p:nvPicPr>
          <p:cNvPr id="2005" name="Google Shape;2005;p183"/>
          <p:cNvPicPr preferRelativeResize="0"/>
          <p:nvPr/>
        </p:nvPicPr>
        <p:blipFill>
          <a:blip r:embed="rId7">
            <a:alphaModFix/>
          </a:blip>
          <a:stretch>
            <a:fillRect/>
          </a:stretch>
        </p:blipFill>
        <p:spPr>
          <a:xfrm>
            <a:off x="4581783" y="2590493"/>
            <a:ext cx="851952" cy="984478"/>
          </a:xfrm>
          <a:prstGeom prst="rect">
            <a:avLst/>
          </a:prstGeom>
          <a:noFill/>
          <a:ln>
            <a:noFill/>
          </a:ln>
        </p:spPr>
      </p:pic>
      <p:sp>
        <p:nvSpPr>
          <p:cNvPr id="2006" name="Google Shape;2006;p183"/>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ORCHESTRATION AND SCHEDULING</a:t>
            </a:r>
            <a:endParaRPr/>
          </a:p>
        </p:txBody>
      </p:sp>
      <p:pic>
        <p:nvPicPr>
          <p:cNvPr id="2007" name="Google Shape;2007;p183"/>
          <p:cNvPicPr preferRelativeResize="0"/>
          <p:nvPr/>
        </p:nvPicPr>
        <p:blipFill>
          <a:blip r:embed="rId7">
            <a:alphaModFix/>
          </a:blip>
          <a:stretch>
            <a:fillRect/>
          </a:stretch>
        </p:blipFill>
        <p:spPr>
          <a:xfrm>
            <a:off x="3603483" y="2588257"/>
            <a:ext cx="851974" cy="984501"/>
          </a:xfrm>
          <a:prstGeom prst="rect">
            <a:avLst/>
          </a:prstGeom>
          <a:noFill/>
          <a:ln>
            <a:noFill/>
          </a:ln>
        </p:spPr>
      </p:pic>
      <p:pic>
        <p:nvPicPr>
          <p:cNvPr id="2008" name="Google Shape;2008;p183"/>
          <p:cNvPicPr preferRelativeResize="0"/>
          <p:nvPr/>
        </p:nvPicPr>
        <p:blipFill>
          <a:blip r:embed="rId7">
            <a:alphaModFix/>
          </a:blip>
          <a:stretch>
            <a:fillRect/>
          </a:stretch>
        </p:blipFill>
        <p:spPr>
          <a:xfrm>
            <a:off x="5556820" y="2590493"/>
            <a:ext cx="851952" cy="984478"/>
          </a:xfrm>
          <a:prstGeom prst="rect">
            <a:avLst/>
          </a:prstGeom>
          <a:noFill/>
          <a:ln>
            <a:noFill/>
          </a:ln>
        </p:spPr>
      </p:pic>
      <p:pic>
        <p:nvPicPr>
          <p:cNvPr id="2009" name="Google Shape;2009;p183"/>
          <p:cNvPicPr preferRelativeResize="0"/>
          <p:nvPr/>
        </p:nvPicPr>
        <p:blipFill>
          <a:blip r:embed="rId7">
            <a:alphaModFix/>
          </a:blip>
          <a:stretch>
            <a:fillRect/>
          </a:stretch>
        </p:blipFill>
        <p:spPr>
          <a:xfrm>
            <a:off x="4566220" y="1547037"/>
            <a:ext cx="851952" cy="984478"/>
          </a:xfrm>
          <a:prstGeom prst="rect">
            <a:avLst/>
          </a:prstGeom>
          <a:noFill/>
          <a:ln>
            <a:noFill/>
          </a:ln>
        </p:spPr>
      </p:pic>
      <p:pic>
        <p:nvPicPr>
          <p:cNvPr id="2010" name="Google Shape;2010;p183"/>
          <p:cNvPicPr preferRelativeResize="0"/>
          <p:nvPr/>
        </p:nvPicPr>
        <p:blipFill>
          <a:blip r:embed="rId8">
            <a:alphaModFix/>
          </a:blip>
          <a:stretch>
            <a:fillRect/>
          </a:stretch>
        </p:blipFill>
        <p:spPr>
          <a:xfrm>
            <a:off x="2446806" y="1843388"/>
            <a:ext cx="1013276" cy="272630"/>
          </a:xfrm>
          <a:prstGeom prst="rect">
            <a:avLst/>
          </a:prstGeom>
          <a:noFill/>
          <a:ln>
            <a:noFill/>
          </a:ln>
        </p:spPr>
      </p:pic>
      <p:pic>
        <p:nvPicPr>
          <p:cNvPr id="2011" name="Google Shape;2011;p183"/>
          <p:cNvPicPr preferRelativeResize="0"/>
          <p:nvPr/>
        </p:nvPicPr>
        <p:blipFill>
          <a:blip r:embed="rId9">
            <a:alphaModFix/>
          </a:blip>
          <a:stretch>
            <a:fillRect/>
          </a:stretch>
        </p:blipFill>
        <p:spPr>
          <a:xfrm>
            <a:off x="2446801" y="2198964"/>
            <a:ext cx="1013202" cy="272607"/>
          </a:xfrm>
          <a:prstGeom prst="rect">
            <a:avLst/>
          </a:prstGeom>
          <a:noFill/>
          <a:ln>
            <a:noFill/>
          </a:ln>
        </p:spPr>
      </p:pic>
      <p:pic>
        <p:nvPicPr>
          <p:cNvPr id="2012" name="Google Shape;2012;p183"/>
          <p:cNvPicPr preferRelativeResize="0"/>
          <p:nvPr/>
        </p:nvPicPr>
        <p:blipFill rotWithShape="1">
          <a:blip r:embed="rId10">
            <a:alphaModFix/>
          </a:blip>
          <a:srcRect b="0" l="0" r="6085" t="0"/>
          <a:stretch/>
        </p:blipFill>
        <p:spPr>
          <a:xfrm>
            <a:off x="6568852" y="2538951"/>
            <a:ext cx="644483" cy="1086937"/>
          </a:xfrm>
          <a:prstGeom prst="rect">
            <a:avLst/>
          </a:prstGeom>
          <a:noFill/>
          <a:ln>
            <a:noFill/>
          </a:ln>
        </p:spPr>
      </p:pic>
      <p:pic>
        <p:nvPicPr>
          <p:cNvPr id="2013" name="Google Shape;2013;p183"/>
          <p:cNvPicPr preferRelativeResize="0"/>
          <p:nvPr/>
        </p:nvPicPr>
        <p:blipFill>
          <a:blip r:embed="rId11">
            <a:alphaModFix/>
          </a:blip>
          <a:stretch>
            <a:fillRect/>
          </a:stretch>
        </p:blipFill>
        <p:spPr>
          <a:xfrm>
            <a:off x="2446806" y="2554472"/>
            <a:ext cx="1013190" cy="272607"/>
          </a:xfrm>
          <a:prstGeom prst="rect">
            <a:avLst/>
          </a:prstGeom>
          <a:noFill/>
          <a:ln>
            <a:noFill/>
          </a:ln>
        </p:spPr>
      </p:pic>
      <p:grpSp>
        <p:nvGrpSpPr>
          <p:cNvPr id="2014" name="Google Shape;2014;p183"/>
          <p:cNvGrpSpPr/>
          <p:nvPr/>
        </p:nvGrpSpPr>
        <p:grpSpPr>
          <a:xfrm>
            <a:off x="3657459" y="1736676"/>
            <a:ext cx="343327" cy="302128"/>
            <a:chOff x="4175425" y="1359200"/>
            <a:chExt cx="398523" cy="350700"/>
          </a:xfrm>
        </p:grpSpPr>
        <p:pic>
          <p:nvPicPr>
            <p:cNvPr id="2015" name="Google Shape;2015;p18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2016" name="Google Shape;2016;p183"/>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2017" name="Google Shape;2017;p183"/>
          <p:cNvGrpSpPr/>
          <p:nvPr/>
        </p:nvGrpSpPr>
        <p:grpSpPr>
          <a:xfrm>
            <a:off x="4050152" y="2066910"/>
            <a:ext cx="343327" cy="302128"/>
            <a:chOff x="4631250" y="1742525"/>
            <a:chExt cx="398523" cy="350700"/>
          </a:xfrm>
        </p:grpSpPr>
        <p:pic>
          <p:nvPicPr>
            <p:cNvPr id="2018" name="Google Shape;2018;p183"/>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2019" name="Google Shape;2019;p183"/>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3" name="Shape 2023"/>
        <p:cNvGrpSpPr/>
        <p:nvPr/>
      </p:nvGrpSpPr>
      <p:grpSpPr>
        <a:xfrm>
          <a:off x="0" y="0"/>
          <a:ext cx="0" cy="0"/>
          <a:chOff x="0" y="0"/>
          <a:chExt cx="0" cy="0"/>
        </a:xfrm>
      </p:grpSpPr>
      <p:sp>
        <p:nvSpPr>
          <p:cNvPr id="2024" name="Google Shape;2024;p18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025" name="Google Shape;2025;p184"/>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2026" name="Google Shape;2026;p184"/>
          <p:cNvPicPr preferRelativeResize="0"/>
          <p:nvPr/>
        </p:nvPicPr>
        <p:blipFill>
          <a:blip r:embed="rId4">
            <a:alphaModFix/>
          </a:blip>
          <a:stretch>
            <a:fillRect/>
          </a:stretch>
        </p:blipFill>
        <p:spPr>
          <a:xfrm>
            <a:off x="2388661" y="1558776"/>
            <a:ext cx="1129482" cy="2016323"/>
          </a:xfrm>
          <a:prstGeom prst="rect">
            <a:avLst/>
          </a:prstGeom>
          <a:noFill/>
          <a:ln>
            <a:noFill/>
          </a:ln>
        </p:spPr>
      </p:pic>
      <p:grpSp>
        <p:nvGrpSpPr>
          <p:cNvPr id="2027" name="Google Shape;2027;p184"/>
          <p:cNvGrpSpPr/>
          <p:nvPr/>
        </p:nvGrpSpPr>
        <p:grpSpPr>
          <a:xfrm>
            <a:off x="2317524" y="4105045"/>
            <a:ext cx="4896163" cy="538530"/>
            <a:chOff x="2619875" y="4085196"/>
            <a:chExt cx="5312101" cy="584279"/>
          </a:xfrm>
        </p:grpSpPr>
        <p:pic>
          <p:nvPicPr>
            <p:cNvPr id="2028" name="Google Shape;2028;p184"/>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2029" name="Google Shape;2029;p184"/>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2030" name="Google Shape;2030;p184"/>
          <p:cNvPicPr preferRelativeResize="0"/>
          <p:nvPr/>
        </p:nvPicPr>
        <p:blipFill>
          <a:blip r:embed="rId7">
            <a:alphaModFix/>
          </a:blip>
          <a:stretch>
            <a:fillRect/>
          </a:stretch>
        </p:blipFill>
        <p:spPr>
          <a:xfrm>
            <a:off x="3603483" y="1558750"/>
            <a:ext cx="851974" cy="984501"/>
          </a:xfrm>
          <a:prstGeom prst="rect">
            <a:avLst/>
          </a:prstGeom>
          <a:noFill/>
          <a:ln>
            <a:noFill/>
          </a:ln>
        </p:spPr>
      </p:pic>
      <p:pic>
        <p:nvPicPr>
          <p:cNvPr id="2031" name="Google Shape;2031;p184"/>
          <p:cNvPicPr preferRelativeResize="0"/>
          <p:nvPr/>
        </p:nvPicPr>
        <p:blipFill>
          <a:blip r:embed="rId7">
            <a:alphaModFix/>
          </a:blip>
          <a:stretch>
            <a:fillRect/>
          </a:stretch>
        </p:blipFill>
        <p:spPr>
          <a:xfrm>
            <a:off x="5560318" y="1553759"/>
            <a:ext cx="851974" cy="984501"/>
          </a:xfrm>
          <a:prstGeom prst="rect">
            <a:avLst/>
          </a:prstGeom>
          <a:noFill/>
          <a:ln>
            <a:noFill/>
          </a:ln>
        </p:spPr>
      </p:pic>
      <p:pic>
        <p:nvPicPr>
          <p:cNvPr id="2032" name="Google Shape;2032;p184"/>
          <p:cNvPicPr preferRelativeResize="0"/>
          <p:nvPr/>
        </p:nvPicPr>
        <p:blipFill>
          <a:blip r:embed="rId7">
            <a:alphaModFix/>
          </a:blip>
          <a:stretch>
            <a:fillRect/>
          </a:stretch>
        </p:blipFill>
        <p:spPr>
          <a:xfrm>
            <a:off x="4581783" y="2590493"/>
            <a:ext cx="851952" cy="984478"/>
          </a:xfrm>
          <a:prstGeom prst="rect">
            <a:avLst/>
          </a:prstGeom>
          <a:noFill/>
          <a:ln>
            <a:noFill/>
          </a:ln>
        </p:spPr>
      </p:pic>
      <p:sp>
        <p:nvSpPr>
          <p:cNvPr id="2033" name="Google Shape;2033;p184"/>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PLACEMENT BY POLICY</a:t>
            </a:r>
            <a:endParaRPr/>
          </a:p>
        </p:txBody>
      </p:sp>
      <p:pic>
        <p:nvPicPr>
          <p:cNvPr id="2034" name="Google Shape;2034;p184"/>
          <p:cNvPicPr preferRelativeResize="0"/>
          <p:nvPr/>
        </p:nvPicPr>
        <p:blipFill>
          <a:blip r:embed="rId7">
            <a:alphaModFix/>
          </a:blip>
          <a:stretch>
            <a:fillRect/>
          </a:stretch>
        </p:blipFill>
        <p:spPr>
          <a:xfrm>
            <a:off x="3603483" y="2588257"/>
            <a:ext cx="851974" cy="984501"/>
          </a:xfrm>
          <a:prstGeom prst="rect">
            <a:avLst/>
          </a:prstGeom>
          <a:noFill/>
          <a:ln>
            <a:noFill/>
          </a:ln>
        </p:spPr>
      </p:pic>
      <p:pic>
        <p:nvPicPr>
          <p:cNvPr id="2035" name="Google Shape;2035;p184"/>
          <p:cNvPicPr preferRelativeResize="0"/>
          <p:nvPr/>
        </p:nvPicPr>
        <p:blipFill>
          <a:blip r:embed="rId7">
            <a:alphaModFix/>
          </a:blip>
          <a:stretch>
            <a:fillRect/>
          </a:stretch>
        </p:blipFill>
        <p:spPr>
          <a:xfrm>
            <a:off x="5556820" y="2590493"/>
            <a:ext cx="851952" cy="984478"/>
          </a:xfrm>
          <a:prstGeom prst="rect">
            <a:avLst/>
          </a:prstGeom>
          <a:noFill/>
          <a:ln>
            <a:noFill/>
          </a:ln>
        </p:spPr>
      </p:pic>
      <p:pic>
        <p:nvPicPr>
          <p:cNvPr id="2036" name="Google Shape;2036;p184"/>
          <p:cNvPicPr preferRelativeResize="0"/>
          <p:nvPr/>
        </p:nvPicPr>
        <p:blipFill>
          <a:blip r:embed="rId7">
            <a:alphaModFix/>
          </a:blip>
          <a:stretch>
            <a:fillRect/>
          </a:stretch>
        </p:blipFill>
        <p:spPr>
          <a:xfrm>
            <a:off x="4566220" y="1547037"/>
            <a:ext cx="851952" cy="984478"/>
          </a:xfrm>
          <a:prstGeom prst="rect">
            <a:avLst/>
          </a:prstGeom>
          <a:noFill/>
          <a:ln>
            <a:noFill/>
          </a:ln>
        </p:spPr>
      </p:pic>
      <p:pic>
        <p:nvPicPr>
          <p:cNvPr id="2037" name="Google Shape;2037;p184"/>
          <p:cNvPicPr preferRelativeResize="0"/>
          <p:nvPr/>
        </p:nvPicPr>
        <p:blipFill>
          <a:blip r:embed="rId8">
            <a:alphaModFix/>
          </a:blip>
          <a:stretch>
            <a:fillRect/>
          </a:stretch>
        </p:blipFill>
        <p:spPr>
          <a:xfrm>
            <a:off x="2446806" y="1843388"/>
            <a:ext cx="1013276" cy="272630"/>
          </a:xfrm>
          <a:prstGeom prst="rect">
            <a:avLst/>
          </a:prstGeom>
          <a:noFill/>
          <a:ln>
            <a:noFill/>
          </a:ln>
        </p:spPr>
      </p:pic>
      <p:pic>
        <p:nvPicPr>
          <p:cNvPr id="2038" name="Google Shape;2038;p184"/>
          <p:cNvPicPr preferRelativeResize="0"/>
          <p:nvPr/>
        </p:nvPicPr>
        <p:blipFill>
          <a:blip r:embed="rId9">
            <a:alphaModFix/>
          </a:blip>
          <a:stretch>
            <a:fillRect/>
          </a:stretch>
        </p:blipFill>
        <p:spPr>
          <a:xfrm>
            <a:off x="2446801" y="2198964"/>
            <a:ext cx="1013202" cy="272607"/>
          </a:xfrm>
          <a:prstGeom prst="rect">
            <a:avLst/>
          </a:prstGeom>
          <a:noFill/>
          <a:ln>
            <a:noFill/>
          </a:ln>
        </p:spPr>
      </p:pic>
      <p:pic>
        <p:nvPicPr>
          <p:cNvPr id="2039" name="Google Shape;2039;p184"/>
          <p:cNvPicPr preferRelativeResize="0"/>
          <p:nvPr/>
        </p:nvPicPr>
        <p:blipFill rotWithShape="1">
          <a:blip r:embed="rId10">
            <a:alphaModFix/>
          </a:blip>
          <a:srcRect b="0" l="0" r="6085" t="0"/>
          <a:stretch/>
        </p:blipFill>
        <p:spPr>
          <a:xfrm>
            <a:off x="6568852" y="2538951"/>
            <a:ext cx="644483" cy="1086937"/>
          </a:xfrm>
          <a:prstGeom prst="rect">
            <a:avLst/>
          </a:prstGeom>
          <a:noFill/>
          <a:ln>
            <a:noFill/>
          </a:ln>
        </p:spPr>
      </p:pic>
      <p:pic>
        <p:nvPicPr>
          <p:cNvPr id="2040" name="Google Shape;2040;p184"/>
          <p:cNvPicPr preferRelativeResize="0"/>
          <p:nvPr/>
        </p:nvPicPr>
        <p:blipFill>
          <a:blip r:embed="rId11">
            <a:alphaModFix/>
          </a:blip>
          <a:stretch>
            <a:fillRect/>
          </a:stretch>
        </p:blipFill>
        <p:spPr>
          <a:xfrm>
            <a:off x="2446806" y="2554472"/>
            <a:ext cx="1013190" cy="272607"/>
          </a:xfrm>
          <a:prstGeom prst="rect">
            <a:avLst/>
          </a:prstGeom>
          <a:noFill/>
          <a:ln>
            <a:noFill/>
          </a:ln>
        </p:spPr>
      </p:pic>
      <p:grpSp>
        <p:nvGrpSpPr>
          <p:cNvPr id="2041" name="Google Shape;2041;p184"/>
          <p:cNvGrpSpPr/>
          <p:nvPr/>
        </p:nvGrpSpPr>
        <p:grpSpPr>
          <a:xfrm>
            <a:off x="3657459" y="1736676"/>
            <a:ext cx="343327" cy="302128"/>
            <a:chOff x="4175425" y="1359200"/>
            <a:chExt cx="398523" cy="350700"/>
          </a:xfrm>
        </p:grpSpPr>
        <p:pic>
          <p:nvPicPr>
            <p:cNvPr id="2042" name="Google Shape;2042;p184"/>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2043" name="Google Shape;2043;p18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2044" name="Google Shape;2044;p184"/>
          <p:cNvGrpSpPr/>
          <p:nvPr/>
        </p:nvGrpSpPr>
        <p:grpSpPr>
          <a:xfrm>
            <a:off x="4050152" y="2066910"/>
            <a:ext cx="343327" cy="302128"/>
            <a:chOff x="4631250" y="1742525"/>
            <a:chExt cx="398523" cy="350700"/>
          </a:xfrm>
        </p:grpSpPr>
        <p:pic>
          <p:nvPicPr>
            <p:cNvPr id="2045" name="Google Shape;2045;p184"/>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2046" name="Google Shape;2046;p184"/>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2047" name="Google Shape;2047;p184"/>
          <p:cNvGrpSpPr/>
          <p:nvPr/>
        </p:nvGrpSpPr>
        <p:grpSpPr>
          <a:xfrm>
            <a:off x="3657459" y="2070679"/>
            <a:ext cx="343327" cy="302128"/>
            <a:chOff x="4175425" y="1746900"/>
            <a:chExt cx="398523" cy="350700"/>
          </a:xfrm>
        </p:grpSpPr>
        <p:pic>
          <p:nvPicPr>
            <p:cNvPr id="2048" name="Google Shape;2048;p184"/>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2049" name="Google Shape;2049;p184"/>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2050" name="Google Shape;2050;p184"/>
          <p:cNvGrpSpPr/>
          <p:nvPr/>
        </p:nvGrpSpPr>
        <p:grpSpPr>
          <a:xfrm>
            <a:off x="4050152" y="1732907"/>
            <a:ext cx="343327" cy="302128"/>
            <a:chOff x="4631250" y="1354825"/>
            <a:chExt cx="398523" cy="350700"/>
          </a:xfrm>
        </p:grpSpPr>
        <p:pic>
          <p:nvPicPr>
            <p:cNvPr id="2051" name="Google Shape;2051;p184"/>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2052" name="Google Shape;2052;p184"/>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2053" name="Google Shape;2053;p184"/>
          <p:cNvGrpSpPr/>
          <p:nvPr/>
        </p:nvGrpSpPr>
        <p:grpSpPr>
          <a:xfrm>
            <a:off x="5996905" y="2060018"/>
            <a:ext cx="343327" cy="302128"/>
            <a:chOff x="6890975" y="1734525"/>
            <a:chExt cx="398523" cy="350700"/>
          </a:xfrm>
        </p:grpSpPr>
        <p:pic>
          <p:nvPicPr>
            <p:cNvPr id="2054" name="Google Shape;2054;p184"/>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2055" name="Google Shape;2055;p184"/>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2056" name="Google Shape;2056;p184"/>
          <p:cNvGrpSpPr/>
          <p:nvPr/>
        </p:nvGrpSpPr>
        <p:grpSpPr>
          <a:xfrm>
            <a:off x="5604212" y="1729784"/>
            <a:ext cx="343327" cy="302128"/>
            <a:chOff x="6435150" y="1351200"/>
            <a:chExt cx="398523" cy="350700"/>
          </a:xfrm>
        </p:grpSpPr>
        <p:pic>
          <p:nvPicPr>
            <p:cNvPr id="2057" name="Google Shape;2057;p18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2058" name="Google Shape;2058;p184"/>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2059" name="Google Shape;2059;p184"/>
          <p:cNvGrpSpPr/>
          <p:nvPr/>
        </p:nvGrpSpPr>
        <p:grpSpPr>
          <a:xfrm>
            <a:off x="5604212" y="2063787"/>
            <a:ext cx="343327" cy="302128"/>
            <a:chOff x="6435150" y="1738900"/>
            <a:chExt cx="398523" cy="350700"/>
          </a:xfrm>
        </p:grpSpPr>
        <p:pic>
          <p:nvPicPr>
            <p:cNvPr id="2060" name="Google Shape;2060;p184"/>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2061" name="Google Shape;2061;p184"/>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2062" name="Google Shape;2062;p184"/>
          <p:cNvGrpSpPr/>
          <p:nvPr/>
        </p:nvGrpSpPr>
        <p:grpSpPr>
          <a:xfrm>
            <a:off x="5996905" y="1726015"/>
            <a:ext cx="343327" cy="302128"/>
            <a:chOff x="6890975" y="1346825"/>
            <a:chExt cx="398523" cy="350700"/>
          </a:xfrm>
        </p:grpSpPr>
        <p:pic>
          <p:nvPicPr>
            <p:cNvPr id="2063" name="Google Shape;2063;p184"/>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2064" name="Google Shape;2064;p184"/>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Google Shape;2069;p18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070" name="Google Shape;2070;p185"/>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2071" name="Google Shape;2071;p185"/>
          <p:cNvPicPr preferRelativeResize="0"/>
          <p:nvPr/>
        </p:nvPicPr>
        <p:blipFill>
          <a:blip r:embed="rId4">
            <a:alphaModFix/>
          </a:blip>
          <a:stretch>
            <a:fillRect/>
          </a:stretch>
        </p:blipFill>
        <p:spPr>
          <a:xfrm>
            <a:off x="2317400" y="3685742"/>
            <a:ext cx="4895944" cy="367977"/>
          </a:xfrm>
          <a:prstGeom prst="rect">
            <a:avLst/>
          </a:prstGeom>
          <a:noFill/>
          <a:ln>
            <a:noFill/>
          </a:ln>
        </p:spPr>
      </p:pic>
      <p:pic>
        <p:nvPicPr>
          <p:cNvPr id="2072" name="Google Shape;2072;p185"/>
          <p:cNvPicPr preferRelativeResize="0"/>
          <p:nvPr/>
        </p:nvPicPr>
        <p:blipFill rotWithShape="1">
          <a:blip r:embed="rId5">
            <a:alphaModFix/>
          </a:blip>
          <a:srcRect b="0" l="0" r="6085" t="0"/>
          <a:stretch/>
        </p:blipFill>
        <p:spPr>
          <a:xfrm>
            <a:off x="6568861" y="1428021"/>
            <a:ext cx="644475" cy="1078365"/>
          </a:xfrm>
          <a:prstGeom prst="rect">
            <a:avLst/>
          </a:prstGeom>
          <a:noFill/>
          <a:ln>
            <a:noFill/>
          </a:ln>
        </p:spPr>
      </p:pic>
      <p:pic>
        <p:nvPicPr>
          <p:cNvPr id="2073" name="Google Shape;2073;p185"/>
          <p:cNvPicPr preferRelativeResize="0"/>
          <p:nvPr/>
        </p:nvPicPr>
        <p:blipFill rotWithShape="1">
          <a:blip r:embed="rId6">
            <a:alphaModFix/>
          </a:blip>
          <a:srcRect b="0" l="0" r="6085" t="0"/>
          <a:stretch/>
        </p:blipFill>
        <p:spPr>
          <a:xfrm>
            <a:off x="6568852" y="2538951"/>
            <a:ext cx="644483" cy="1086937"/>
          </a:xfrm>
          <a:prstGeom prst="rect">
            <a:avLst/>
          </a:prstGeom>
          <a:noFill/>
          <a:ln>
            <a:noFill/>
          </a:ln>
        </p:spPr>
      </p:pic>
      <p:pic>
        <p:nvPicPr>
          <p:cNvPr id="2074" name="Google Shape;2074;p185"/>
          <p:cNvPicPr preferRelativeResize="0"/>
          <p:nvPr/>
        </p:nvPicPr>
        <p:blipFill>
          <a:blip r:embed="rId7">
            <a:alphaModFix/>
          </a:blip>
          <a:stretch>
            <a:fillRect/>
          </a:stretch>
        </p:blipFill>
        <p:spPr>
          <a:xfrm>
            <a:off x="2388661" y="1558776"/>
            <a:ext cx="1129482" cy="2016323"/>
          </a:xfrm>
          <a:prstGeom prst="rect">
            <a:avLst/>
          </a:prstGeom>
          <a:noFill/>
          <a:ln>
            <a:noFill/>
          </a:ln>
        </p:spPr>
      </p:pic>
      <p:pic>
        <p:nvPicPr>
          <p:cNvPr id="2075" name="Google Shape;2075;p185"/>
          <p:cNvPicPr preferRelativeResize="0"/>
          <p:nvPr/>
        </p:nvPicPr>
        <p:blipFill>
          <a:blip r:embed="rId8">
            <a:alphaModFix/>
          </a:blip>
          <a:stretch>
            <a:fillRect/>
          </a:stretch>
        </p:blipFill>
        <p:spPr>
          <a:xfrm>
            <a:off x="2446801" y="2198964"/>
            <a:ext cx="1013202" cy="272607"/>
          </a:xfrm>
          <a:prstGeom prst="rect">
            <a:avLst/>
          </a:prstGeom>
          <a:noFill/>
          <a:ln>
            <a:noFill/>
          </a:ln>
        </p:spPr>
      </p:pic>
      <p:pic>
        <p:nvPicPr>
          <p:cNvPr id="2076" name="Google Shape;2076;p185"/>
          <p:cNvPicPr preferRelativeResize="0"/>
          <p:nvPr/>
        </p:nvPicPr>
        <p:blipFill>
          <a:blip r:embed="rId9">
            <a:alphaModFix/>
          </a:blip>
          <a:stretch>
            <a:fillRect/>
          </a:stretch>
        </p:blipFill>
        <p:spPr>
          <a:xfrm>
            <a:off x="2446806" y="1843388"/>
            <a:ext cx="1013276" cy="272630"/>
          </a:xfrm>
          <a:prstGeom prst="rect">
            <a:avLst/>
          </a:prstGeom>
          <a:noFill/>
          <a:ln>
            <a:noFill/>
          </a:ln>
        </p:spPr>
      </p:pic>
      <p:pic>
        <p:nvPicPr>
          <p:cNvPr id="2077" name="Google Shape;2077;p185"/>
          <p:cNvPicPr preferRelativeResize="0"/>
          <p:nvPr/>
        </p:nvPicPr>
        <p:blipFill>
          <a:blip r:embed="rId10">
            <a:alphaModFix/>
          </a:blip>
          <a:stretch>
            <a:fillRect/>
          </a:stretch>
        </p:blipFill>
        <p:spPr>
          <a:xfrm>
            <a:off x="2446806" y="2909991"/>
            <a:ext cx="1013271" cy="272628"/>
          </a:xfrm>
          <a:prstGeom prst="rect">
            <a:avLst/>
          </a:prstGeom>
          <a:noFill/>
          <a:ln>
            <a:noFill/>
          </a:ln>
        </p:spPr>
      </p:pic>
      <p:pic>
        <p:nvPicPr>
          <p:cNvPr id="2078" name="Google Shape;2078;p185"/>
          <p:cNvPicPr preferRelativeResize="0"/>
          <p:nvPr/>
        </p:nvPicPr>
        <p:blipFill>
          <a:blip r:embed="rId11">
            <a:alphaModFix/>
          </a:blip>
          <a:stretch>
            <a:fillRect/>
          </a:stretch>
        </p:blipFill>
        <p:spPr>
          <a:xfrm>
            <a:off x="2446806" y="2554472"/>
            <a:ext cx="1013190" cy="272607"/>
          </a:xfrm>
          <a:prstGeom prst="rect">
            <a:avLst/>
          </a:prstGeom>
          <a:noFill/>
          <a:ln>
            <a:noFill/>
          </a:ln>
        </p:spPr>
      </p:pic>
      <p:grpSp>
        <p:nvGrpSpPr>
          <p:cNvPr id="2079" name="Google Shape;2079;p185"/>
          <p:cNvGrpSpPr/>
          <p:nvPr/>
        </p:nvGrpSpPr>
        <p:grpSpPr>
          <a:xfrm>
            <a:off x="2317524" y="4105045"/>
            <a:ext cx="4896163" cy="538530"/>
            <a:chOff x="2619875" y="4085196"/>
            <a:chExt cx="5312101" cy="584279"/>
          </a:xfrm>
        </p:grpSpPr>
        <p:pic>
          <p:nvPicPr>
            <p:cNvPr id="2080" name="Google Shape;2080;p185"/>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81" name="Google Shape;2081;p18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82" name="Google Shape;2082;p185"/>
          <p:cNvPicPr preferRelativeResize="0"/>
          <p:nvPr/>
        </p:nvPicPr>
        <p:blipFill>
          <a:blip r:embed="rId14">
            <a:alphaModFix/>
          </a:blip>
          <a:stretch>
            <a:fillRect/>
          </a:stretch>
        </p:blipFill>
        <p:spPr>
          <a:xfrm>
            <a:off x="3603483" y="1558750"/>
            <a:ext cx="851974" cy="984501"/>
          </a:xfrm>
          <a:prstGeom prst="rect">
            <a:avLst/>
          </a:prstGeom>
          <a:noFill/>
          <a:ln>
            <a:noFill/>
          </a:ln>
        </p:spPr>
      </p:pic>
      <p:pic>
        <p:nvPicPr>
          <p:cNvPr id="2083" name="Google Shape;2083;p185"/>
          <p:cNvPicPr preferRelativeResize="0"/>
          <p:nvPr/>
        </p:nvPicPr>
        <p:blipFill>
          <a:blip r:embed="rId14">
            <a:alphaModFix/>
          </a:blip>
          <a:stretch>
            <a:fillRect/>
          </a:stretch>
        </p:blipFill>
        <p:spPr>
          <a:xfrm>
            <a:off x="5560318" y="1553759"/>
            <a:ext cx="851974" cy="984501"/>
          </a:xfrm>
          <a:prstGeom prst="rect">
            <a:avLst/>
          </a:prstGeom>
          <a:noFill/>
          <a:ln>
            <a:noFill/>
          </a:ln>
        </p:spPr>
      </p:pic>
      <p:grpSp>
        <p:nvGrpSpPr>
          <p:cNvPr id="2084" name="Google Shape;2084;p185"/>
          <p:cNvGrpSpPr/>
          <p:nvPr/>
        </p:nvGrpSpPr>
        <p:grpSpPr>
          <a:xfrm>
            <a:off x="3657459" y="1736676"/>
            <a:ext cx="343327" cy="302128"/>
            <a:chOff x="4175425" y="1359200"/>
            <a:chExt cx="398523" cy="350700"/>
          </a:xfrm>
        </p:grpSpPr>
        <p:pic>
          <p:nvPicPr>
            <p:cNvPr id="2085" name="Google Shape;2085;p185"/>
            <p:cNvPicPr preferRelativeResize="0"/>
            <p:nvPr/>
          </p:nvPicPr>
          <p:blipFill>
            <a:blip r:embed="rId15">
              <a:alphaModFix/>
            </a:blip>
            <a:stretch>
              <a:fillRect/>
            </a:stretch>
          </p:blipFill>
          <p:spPr>
            <a:xfrm>
              <a:off x="4175425" y="1359200"/>
              <a:ext cx="398523" cy="350700"/>
            </a:xfrm>
            <a:prstGeom prst="rect">
              <a:avLst/>
            </a:prstGeom>
            <a:noFill/>
            <a:ln>
              <a:noFill/>
            </a:ln>
          </p:spPr>
        </p:pic>
        <p:pic>
          <p:nvPicPr>
            <p:cNvPr id="2086" name="Google Shape;2086;p185"/>
            <p:cNvPicPr preferRelativeResize="0"/>
            <p:nvPr/>
          </p:nvPicPr>
          <p:blipFill>
            <a:blip r:embed="rId16">
              <a:alphaModFix/>
            </a:blip>
            <a:stretch>
              <a:fillRect/>
            </a:stretch>
          </p:blipFill>
          <p:spPr>
            <a:xfrm>
              <a:off x="4233337" y="1452250"/>
              <a:ext cx="266900" cy="223200"/>
            </a:xfrm>
            <a:prstGeom prst="rect">
              <a:avLst/>
            </a:prstGeom>
            <a:noFill/>
            <a:ln>
              <a:noFill/>
            </a:ln>
          </p:spPr>
        </p:pic>
      </p:grpSp>
      <p:grpSp>
        <p:nvGrpSpPr>
          <p:cNvPr id="2087" name="Google Shape;2087;p185"/>
          <p:cNvGrpSpPr/>
          <p:nvPr/>
        </p:nvGrpSpPr>
        <p:grpSpPr>
          <a:xfrm>
            <a:off x="4050152" y="2066910"/>
            <a:ext cx="343327" cy="302128"/>
            <a:chOff x="4631250" y="1742525"/>
            <a:chExt cx="398523" cy="350700"/>
          </a:xfrm>
        </p:grpSpPr>
        <p:pic>
          <p:nvPicPr>
            <p:cNvPr id="2088" name="Google Shape;2088;p185"/>
            <p:cNvPicPr preferRelativeResize="0"/>
            <p:nvPr/>
          </p:nvPicPr>
          <p:blipFill>
            <a:blip r:embed="rId15">
              <a:alphaModFix/>
            </a:blip>
            <a:stretch>
              <a:fillRect/>
            </a:stretch>
          </p:blipFill>
          <p:spPr>
            <a:xfrm>
              <a:off x="4631250" y="1742525"/>
              <a:ext cx="398523" cy="350700"/>
            </a:xfrm>
            <a:prstGeom prst="rect">
              <a:avLst/>
            </a:prstGeom>
            <a:noFill/>
            <a:ln>
              <a:noFill/>
            </a:ln>
          </p:spPr>
        </p:pic>
        <p:pic>
          <p:nvPicPr>
            <p:cNvPr id="2089" name="Google Shape;2089;p185"/>
            <p:cNvPicPr preferRelativeResize="0"/>
            <p:nvPr/>
          </p:nvPicPr>
          <p:blipFill>
            <a:blip r:embed="rId17">
              <a:alphaModFix/>
            </a:blip>
            <a:stretch>
              <a:fillRect/>
            </a:stretch>
          </p:blipFill>
          <p:spPr>
            <a:xfrm>
              <a:off x="4694653" y="1831688"/>
              <a:ext cx="271722" cy="223200"/>
            </a:xfrm>
            <a:prstGeom prst="rect">
              <a:avLst/>
            </a:prstGeom>
            <a:noFill/>
            <a:ln>
              <a:noFill/>
            </a:ln>
          </p:spPr>
        </p:pic>
      </p:grpSp>
      <p:grpSp>
        <p:nvGrpSpPr>
          <p:cNvPr id="2090" name="Google Shape;2090;p185"/>
          <p:cNvGrpSpPr/>
          <p:nvPr/>
        </p:nvGrpSpPr>
        <p:grpSpPr>
          <a:xfrm>
            <a:off x="3657459" y="2070679"/>
            <a:ext cx="343327" cy="302128"/>
            <a:chOff x="4175425" y="1746900"/>
            <a:chExt cx="398523" cy="350700"/>
          </a:xfrm>
        </p:grpSpPr>
        <p:pic>
          <p:nvPicPr>
            <p:cNvPr id="2091" name="Google Shape;2091;p185"/>
            <p:cNvPicPr preferRelativeResize="0"/>
            <p:nvPr/>
          </p:nvPicPr>
          <p:blipFill>
            <a:blip r:embed="rId15">
              <a:alphaModFix/>
            </a:blip>
            <a:stretch>
              <a:fillRect/>
            </a:stretch>
          </p:blipFill>
          <p:spPr>
            <a:xfrm>
              <a:off x="4175425" y="1746900"/>
              <a:ext cx="398523" cy="350700"/>
            </a:xfrm>
            <a:prstGeom prst="rect">
              <a:avLst/>
            </a:prstGeom>
            <a:noFill/>
            <a:ln>
              <a:noFill/>
            </a:ln>
          </p:spPr>
        </p:pic>
        <p:pic>
          <p:nvPicPr>
            <p:cNvPr id="2092" name="Google Shape;2092;p185"/>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093" name="Google Shape;2093;p185"/>
          <p:cNvGrpSpPr/>
          <p:nvPr/>
        </p:nvGrpSpPr>
        <p:grpSpPr>
          <a:xfrm>
            <a:off x="4050152" y="1732907"/>
            <a:ext cx="343327" cy="302128"/>
            <a:chOff x="4631250" y="1354825"/>
            <a:chExt cx="398523" cy="350700"/>
          </a:xfrm>
        </p:grpSpPr>
        <p:pic>
          <p:nvPicPr>
            <p:cNvPr id="2094" name="Google Shape;2094;p185"/>
            <p:cNvPicPr preferRelativeResize="0"/>
            <p:nvPr/>
          </p:nvPicPr>
          <p:blipFill>
            <a:blip r:embed="rId15">
              <a:alphaModFix/>
            </a:blip>
            <a:stretch>
              <a:fillRect/>
            </a:stretch>
          </p:blipFill>
          <p:spPr>
            <a:xfrm>
              <a:off x="4631250" y="1354825"/>
              <a:ext cx="398523" cy="350700"/>
            </a:xfrm>
            <a:prstGeom prst="rect">
              <a:avLst/>
            </a:prstGeom>
            <a:noFill/>
            <a:ln>
              <a:noFill/>
            </a:ln>
          </p:spPr>
        </p:pic>
        <p:pic>
          <p:nvPicPr>
            <p:cNvPr id="2095" name="Google Shape;2095;p185"/>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096" name="Google Shape;2096;p185"/>
          <p:cNvGrpSpPr/>
          <p:nvPr/>
        </p:nvGrpSpPr>
        <p:grpSpPr>
          <a:xfrm>
            <a:off x="4581783" y="1553736"/>
            <a:ext cx="851951" cy="984478"/>
            <a:chOff x="5248350" y="1146849"/>
            <a:chExt cx="988916" cy="1142748"/>
          </a:xfrm>
        </p:grpSpPr>
        <p:pic>
          <p:nvPicPr>
            <p:cNvPr id="2097" name="Google Shape;2097;p185"/>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8" name="Google Shape;2098;p185"/>
            <p:cNvPicPr preferRelativeResize="0"/>
            <p:nvPr/>
          </p:nvPicPr>
          <p:blipFill>
            <a:blip r:embed="rId15">
              <a:alphaModFix/>
            </a:blip>
            <a:stretch>
              <a:fillRect/>
            </a:stretch>
          </p:blipFill>
          <p:spPr>
            <a:xfrm>
              <a:off x="5315625" y="1351213"/>
              <a:ext cx="398523" cy="350700"/>
            </a:xfrm>
            <a:prstGeom prst="rect">
              <a:avLst/>
            </a:prstGeom>
            <a:noFill/>
            <a:ln>
              <a:noFill/>
            </a:ln>
          </p:spPr>
        </p:pic>
        <p:pic>
          <p:nvPicPr>
            <p:cNvPr id="2099" name="Google Shape;2099;p185"/>
            <p:cNvPicPr preferRelativeResize="0"/>
            <p:nvPr/>
          </p:nvPicPr>
          <p:blipFill>
            <a:blip r:embed="rId15">
              <a:alphaModFix/>
            </a:blip>
            <a:stretch>
              <a:fillRect/>
            </a:stretch>
          </p:blipFill>
          <p:spPr>
            <a:xfrm>
              <a:off x="5315625" y="1738913"/>
              <a:ext cx="398523" cy="350700"/>
            </a:xfrm>
            <a:prstGeom prst="rect">
              <a:avLst/>
            </a:prstGeom>
            <a:noFill/>
            <a:ln>
              <a:noFill/>
            </a:ln>
          </p:spPr>
        </p:pic>
        <p:pic>
          <p:nvPicPr>
            <p:cNvPr id="2100" name="Google Shape;2100;p185"/>
            <p:cNvPicPr preferRelativeResize="0"/>
            <p:nvPr/>
          </p:nvPicPr>
          <p:blipFill>
            <a:blip r:embed="rId15">
              <a:alphaModFix/>
            </a:blip>
            <a:stretch>
              <a:fillRect/>
            </a:stretch>
          </p:blipFill>
          <p:spPr>
            <a:xfrm>
              <a:off x="5771450" y="1346838"/>
              <a:ext cx="398523" cy="350700"/>
            </a:xfrm>
            <a:prstGeom prst="rect">
              <a:avLst/>
            </a:prstGeom>
            <a:noFill/>
            <a:ln>
              <a:noFill/>
            </a:ln>
          </p:spPr>
        </p:pic>
        <p:pic>
          <p:nvPicPr>
            <p:cNvPr id="2101" name="Google Shape;2101;p185"/>
            <p:cNvPicPr preferRelativeResize="0"/>
            <p:nvPr/>
          </p:nvPicPr>
          <p:blipFill>
            <a:blip r:embed="rId15">
              <a:alphaModFix/>
            </a:blip>
            <a:stretch>
              <a:fillRect/>
            </a:stretch>
          </p:blipFill>
          <p:spPr>
            <a:xfrm>
              <a:off x="5771450" y="1734538"/>
              <a:ext cx="398523" cy="350700"/>
            </a:xfrm>
            <a:prstGeom prst="rect">
              <a:avLst/>
            </a:prstGeom>
            <a:noFill/>
            <a:ln>
              <a:noFill/>
            </a:ln>
          </p:spPr>
        </p:pic>
        <p:pic>
          <p:nvPicPr>
            <p:cNvPr id="2102" name="Google Shape;2102;p185"/>
            <p:cNvPicPr preferRelativeResize="0"/>
            <p:nvPr/>
          </p:nvPicPr>
          <p:blipFill>
            <a:blip r:embed="rId16">
              <a:alphaModFix/>
            </a:blip>
            <a:stretch>
              <a:fillRect/>
            </a:stretch>
          </p:blipFill>
          <p:spPr>
            <a:xfrm>
              <a:off x="5380062" y="1440000"/>
              <a:ext cx="266900" cy="223200"/>
            </a:xfrm>
            <a:prstGeom prst="rect">
              <a:avLst/>
            </a:prstGeom>
            <a:noFill/>
            <a:ln>
              <a:noFill/>
            </a:ln>
          </p:spPr>
        </p:pic>
        <p:pic>
          <p:nvPicPr>
            <p:cNvPr id="2103" name="Google Shape;2103;p185"/>
            <p:cNvPicPr preferRelativeResize="0"/>
            <p:nvPr/>
          </p:nvPicPr>
          <p:blipFill>
            <a:blip r:embed="rId17">
              <a:alphaModFix/>
            </a:blip>
            <a:stretch>
              <a:fillRect/>
            </a:stretch>
          </p:blipFill>
          <p:spPr>
            <a:xfrm>
              <a:off x="5376503" y="1838813"/>
              <a:ext cx="271722" cy="223200"/>
            </a:xfrm>
            <a:prstGeom prst="rect">
              <a:avLst/>
            </a:prstGeom>
            <a:noFill/>
            <a:ln>
              <a:noFill/>
            </a:ln>
          </p:spPr>
        </p:pic>
        <p:pic>
          <p:nvPicPr>
            <p:cNvPr id="2104" name="Google Shape;2104;p185"/>
            <p:cNvPicPr preferRelativeResize="0"/>
            <p:nvPr/>
          </p:nvPicPr>
          <p:blipFill>
            <a:blip r:embed="rId18">
              <a:alphaModFix/>
            </a:blip>
            <a:stretch>
              <a:fillRect/>
            </a:stretch>
          </p:blipFill>
          <p:spPr>
            <a:xfrm>
              <a:off x="5842238" y="1832631"/>
              <a:ext cx="271725" cy="218350"/>
            </a:xfrm>
            <a:prstGeom prst="rect">
              <a:avLst/>
            </a:prstGeom>
            <a:noFill/>
            <a:ln>
              <a:noFill/>
            </a:ln>
          </p:spPr>
        </p:pic>
        <p:pic>
          <p:nvPicPr>
            <p:cNvPr id="2105" name="Google Shape;2105;p185"/>
            <p:cNvPicPr preferRelativeResize="0"/>
            <p:nvPr/>
          </p:nvPicPr>
          <p:blipFill>
            <a:blip r:embed="rId18">
              <a:alphaModFix/>
            </a:blip>
            <a:stretch>
              <a:fillRect/>
            </a:stretch>
          </p:blipFill>
          <p:spPr>
            <a:xfrm>
              <a:off x="5834850" y="1442431"/>
              <a:ext cx="271725" cy="218350"/>
            </a:xfrm>
            <a:prstGeom prst="rect">
              <a:avLst/>
            </a:prstGeom>
            <a:noFill/>
            <a:ln>
              <a:noFill/>
            </a:ln>
          </p:spPr>
        </p:pic>
      </p:grpSp>
      <p:grpSp>
        <p:nvGrpSpPr>
          <p:cNvPr id="2106" name="Google Shape;2106;p185"/>
          <p:cNvGrpSpPr/>
          <p:nvPr/>
        </p:nvGrpSpPr>
        <p:grpSpPr>
          <a:xfrm>
            <a:off x="5996905" y="2060018"/>
            <a:ext cx="343327" cy="302128"/>
            <a:chOff x="6890975" y="1734525"/>
            <a:chExt cx="398523" cy="350700"/>
          </a:xfrm>
        </p:grpSpPr>
        <p:pic>
          <p:nvPicPr>
            <p:cNvPr id="2107" name="Google Shape;2107;p185"/>
            <p:cNvPicPr preferRelativeResize="0"/>
            <p:nvPr/>
          </p:nvPicPr>
          <p:blipFill>
            <a:blip r:embed="rId15">
              <a:alphaModFix/>
            </a:blip>
            <a:stretch>
              <a:fillRect/>
            </a:stretch>
          </p:blipFill>
          <p:spPr>
            <a:xfrm>
              <a:off x="6890975" y="1734525"/>
              <a:ext cx="398523" cy="350700"/>
            </a:xfrm>
            <a:prstGeom prst="rect">
              <a:avLst/>
            </a:prstGeom>
            <a:noFill/>
            <a:ln>
              <a:noFill/>
            </a:ln>
          </p:spPr>
        </p:pic>
        <p:pic>
          <p:nvPicPr>
            <p:cNvPr id="2108" name="Google Shape;2108;p18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09" name="Google Shape;2109;p185"/>
          <p:cNvGrpSpPr/>
          <p:nvPr/>
        </p:nvGrpSpPr>
        <p:grpSpPr>
          <a:xfrm>
            <a:off x="5604212" y="1729784"/>
            <a:ext cx="343327" cy="302128"/>
            <a:chOff x="6435150" y="1351200"/>
            <a:chExt cx="398523" cy="350700"/>
          </a:xfrm>
        </p:grpSpPr>
        <p:pic>
          <p:nvPicPr>
            <p:cNvPr id="2110" name="Google Shape;2110;p185"/>
            <p:cNvPicPr preferRelativeResize="0"/>
            <p:nvPr/>
          </p:nvPicPr>
          <p:blipFill>
            <a:blip r:embed="rId15">
              <a:alphaModFix/>
            </a:blip>
            <a:stretch>
              <a:fillRect/>
            </a:stretch>
          </p:blipFill>
          <p:spPr>
            <a:xfrm>
              <a:off x="6435150" y="1351200"/>
              <a:ext cx="398523" cy="350700"/>
            </a:xfrm>
            <a:prstGeom prst="rect">
              <a:avLst/>
            </a:prstGeom>
            <a:noFill/>
            <a:ln>
              <a:noFill/>
            </a:ln>
          </p:spPr>
        </p:pic>
        <p:pic>
          <p:nvPicPr>
            <p:cNvPr id="2111" name="Google Shape;2111;p185"/>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2" name="Google Shape;2112;p185"/>
          <p:cNvGrpSpPr/>
          <p:nvPr/>
        </p:nvGrpSpPr>
        <p:grpSpPr>
          <a:xfrm>
            <a:off x="5604212" y="2063787"/>
            <a:ext cx="343327" cy="302128"/>
            <a:chOff x="6435150" y="1738900"/>
            <a:chExt cx="398523" cy="350700"/>
          </a:xfrm>
        </p:grpSpPr>
        <p:pic>
          <p:nvPicPr>
            <p:cNvPr id="2113" name="Google Shape;2113;p185"/>
            <p:cNvPicPr preferRelativeResize="0"/>
            <p:nvPr/>
          </p:nvPicPr>
          <p:blipFill>
            <a:blip r:embed="rId15">
              <a:alphaModFix/>
            </a:blip>
            <a:stretch>
              <a:fillRect/>
            </a:stretch>
          </p:blipFill>
          <p:spPr>
            <a:xfrm>
              <a:off x="6435150" y="1738900"/>
              <a:ext cx="398523" cy="350700"/>
            </a:xfrm>
            <a:prstGeom prst="rect">
              <a:avLst/>
            </a:prstGeom>
            <a:noFill/>
            <a:ln>
              <a:noFill/>
            </a:ln>
          </p:spPr>
        </p:pic>
        <p:pic>
          <p:nvPicPr>
            <p:cNvPr id="2114" name="Google Shape;2114;p185"/>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15" name="Google Shape;2115;p185"/>
          <p:cNvGrpSpPr/>
          <p:nvPr/>
        </p:nvGrpSpPr>
        <p:grpSpPr>
          <a:xfrm>
            <a:off x="5996905" y="1726015"/>
            <a:ext cx="343327" cy="302128"/>
            <a:chOff x="6890975" y="1346825"/>
            <a:chExt cx="398523" cy="350700"/>
          </a:xfrm>
        </p:grpSpPr>
        <p:pic>
          <p:nvPicPr>
            <p:cNvPr id="2116" name="Google Shape;2116;p185"/>
            <p:cNvPicPr preferRelativeResize="0"/>
            <p:nvPr/>
          </p:nvPicPr>
          <p:blipFill>
            <a:blip r:embed="rId15">
              <a:alphaModFix/>
            </a:blip>
            <a:stretch>
              <a:fillRect/>
            </a:stretch>
          </p:blipFill>
          <p:spPr>
            <a:xfrm>
              <a:off x="6890975" y="1346825"/>
              <a:ext cx="398523" cy="350700"/>
            </a:xfrm>
            <a:prstGeom prst="rect">
              <a:avLst/>
            </a:prstGeom>
            <a:noFill/>
            <a:ln>
              <a:noFill/>
            </a:ln>
          </p:spPr>
        </p:pic>
        <p:pic>
          <p:nvPicPr>
            <p:cNvPr id="2117" name="Google Shape;2117;p185"/>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18" name="Google Shape;2118;p185"/>
          <p:cNvGrpSpPr/>
          <p:nvPr/>
        </p:nvGrpSpPr>
        <p:grpSpPr>
          <a:xfrm>
            <a:off x="3603391" y="2595484"/>
            <a:ext cx="851951" cy="984478"/>
            <a:chOff x="4112666" y="2356076"/>
            <a:chExt cx="988916" cy="1142748"/>
          </a:xfrm>
        </p:grpSpPr>
        <p:pic>
          <p:nvPicPr>
            <p:cNvPr id="2119" name="Google Shape;2119;p185"/>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20" name="Google Shape;2120;p185"/>
            <p:cNvPicPr preferRelativeResize="0"/>
            <p:nvPr/>
          </p:nvPicPr>
          <p:blipFill>
            <a:blip r:embed="rId15">
              <a:alphaModFix/>
            </a:blip>
            <a:stretch>
              <a:fillRect/>
            </a:stretch>
          </p:blipFill>
          <p:spPr>
            <a:xfrm>
              <a:off x="4167525" y="2561900"/>
              <a:ext cx="398523" cy="350700"/>
            </a:xfrm>
            <a:prstGeom prst="rect">
              <a:avLst/>
            </a:prstGeom>
            <a:noFill/>
            <a:ln>
              <a:noFill/>
            </a:ln>
          </p:spPr>
        </p:pic>
        <p:pic>
          <p:nvPicPr>
            <p:cNvPr id="2121" name="Google Shape;2121;p185"/>
            <p:cNvPicPr preferRelativeResize="0"/>
            <p:nvPr/>
          </p:nvPicPr>
          <p:blipFill>
            <a:blip r:embed="rId15">
              <a:alphaModFix/>
            </a:blip>
            <a:stretch>
              <a:fillRect/>
            </a:stretch>
          </p:blipFill>
          <p:spPr>
            <a:xfrm>
              <a:off x="4167525" y="2949600"/>
              <a:ext cx="398523" cy="350700"/>
            </a:xfrm>
            <a:prstGeom prst="rect">
              <a:avLst/>
            </a:prstGeom>
            <a:noFill/>
            <a:ln>
              <a:noFill/>
            </a:ln>
          </p:spPr>
        </p:pic>
        <p:pic>
          <p:nvPicPr>
            <p:cNvPr id="2122" name="Google Shape;2122;p185"/>
            <p:cNvPicPr preferRelativeResize="0"/>
            <p:nvPr/>
          </p:nvPicPr>
          <p:blipFill>
            <a:blip r:embed="rId15">
              <a:alphaModFix/>
            </a:blip>
            <a:stretch>
              <a:fillRect/>
            </a:stretch>
          </p:blipFill>
          <p:spPr>
            <a:xfrm>
              <a:off x="4623350" y="2557525"/>
              <a:ext cx="398523" cy="350700"/>
            </a:xfrm>
            <a:prstGeom prst="rect">
              <a:avLst/>
            </a:prstGeom>
            <a:noFill/>
            <a:ln>
              <a:noFill/>
            </a:ln>
          </p:spPr>
        </p:pic>
        <p:pic>
          <p:nvPicPr>
            <p:cNvPr id="2123" name="Google Shape;2123;p185"/>
            <p:cNvPicPr preferRelativeResize="0"/>
            <p:nvPr/>
          </p:nvPicPr>
          <p:blipFill>
            <a:blip r:embed="rId15">
              <a:alphaModFix/>
            </a:blip>
            <a:stretch>
              <a:fillRect/>
            </a:stretch>
          </p:blipFill>
          <p:spPr>
            <a:xfrm>
              <a:off x="4623350" y="2945225"/>
              <a:ext cx="398523" cy="350700"/>
            </a:xfrm>
            <a:prstGeom prst="rect">
              <a:avLst/>
            </a:prstGeom>
            <a:noFill/>
            <a:ln>
              <a:noFill/>
            </a:ln>
          </p:spPr>
        </p:pic>
        <p:pic>
          <p:nvPicPr>
            <p:cNvPr id="2124" name="Google Shape;2124;p185"/>
            <p:cNvPicPr preferRelativeResize="0"/>
            <p:nvPr/>
          </p:nvPicPr>
          <p:blipFill>
            <a:blip r:embed="rId17">
              <a:alphaModFix/>
            </a:blip>
            <a:stretch>
              <a:fillRect/>
            </a:stretch>
          </p:blipFill>
          <p:spPr>
            <a:xfrm>
              <a:off x="4230928" y="2662888"/>
              <a:ext cx="271722" cy="223200"/>
            </a:xfrm>
            <a:prstGeom prst="rect">
              <a:avLst/>
            </a:prstGeom>
            <a:noFill/>
            <a:ln>
              <a:noFill/>
            </a:ln>
          </p:spPr>
        </p:pic>
        <p:pic>
          <p:nvPicPr>
            <p:cNvPr id="2125" name="Google Shape;2125;p185"/>
            <p:cNvPicPr preferRelativeResize="0"/>
            <p:nvPr/>
          </p:nvPicPr>
          <p:blipFill>
            <a:blip r:embed="rId16">
              <a:alphaModFix/>
            </a:blip>
            <a:stretch>
              <a:fillRect/>
            </a:stretch>
          </p:blipFill>
          <p:spPr>
            <a:xfrm>
              <a:off x="4689162" y="3041850"/>
              <a:ext cx="266900" cy="223200"/>
            </a:xfrm>
            <a:prstGeom prst="rect">
              <a:avLst/>
            </a:prstGeom>
            <a:noFill/>
            <a:ln>
              <a:noFill/>
            </a:ln>
          </p:spPr>
        </p:pic>
        <p:pic>
          <p:nvPicPr>
            <p:cNvPr id="2126" name="Google Shape;2126;p185"/>
            <p:cNvPicPr preferRelativeResize="0"/>
            <p:nvPr/>
          </p:nvPicPr>
          <p:blipFill>
            <a:blip r:embed="rId18">
              <a:alphaModFix/>
            </a:blip>
            <a:stretch>
              <a:fillRect/>
            </a:stretch>
          </p:blipFill>
          <p:spPr>
            <a:xfrm>
              <a:off x="4686750" y="2654156"/>
              <a:ext cx="271725" cy="218350"/>
            </a:xfrm>
            <a:prstGeom prst="rect">
              <a:avLst/>
            </a:prstGeom>
            <a:noFill/>
            <a:ln>
              <a:noFill/>
            </a:ln>
          </p:spPr>
        </p:pic>
        <p:pic>
          <p:nvPicPr>
            <p:cNvPr id="2127" name="Google Shape;2127;p185"/>
            <p:cNvPicPr preferRelativeResize="0"/>
            <p:nvPr/>
          </p:nvPicPr>
          <p:blipFill>
            <a:blip r:embed="rId18">
              <a:alphaModFix/>
            </a:blip>
            <a:stretch>
              <a:fillRect/>
            </a:stretch>
          </p:blipFill>
          <p:spPr>
            <a:xfrm>
              <a:off x="4230925" y="3041856"/>
              <a:ext cx="271725" cy="218350"/>
            </a:xfrm>
            <a:prstGeom prst="rect">
              <a:avLst/>
            </a:prstGeom>
            <a:noFill/>
            <a:ln>
              <a:noFill/>
            </a:ln>
          </p:spPr>
        </p:pic>
      </p:grpSp>
      <p:grpSp>
        <p:nvGrpSpPr>
          <p:cNvPr id="2128" name="Google Shape;2128;p185"/>
          <p:cNvGrpSpPr/>
          <p:nvPr/>
        </p:nvGrpSpPr>
        <p:grpSpPr>
          <a:xfrm>
            <a:off x="4581783" y="2590493"/>
            <a:ext cx="851951" cy="984478"/>
            <a:chOff x="5248350" y="2350282"/>
            <a:chExt cx="988916" cy="1142748"/>
          </a:xfrm>
        </p:grpSpPr>
        <p:pic>
          <p:nvPicPr>
            <p:cNvPr id="2129" name="Google Shape;2129;p185"/>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130" name="Google Shape;2130;p185"/>
            <p:cNvPicPr preferRelativeResize="0"/>
            <p:nvPr/>
          </p:nvPicPr>
          <p:blipFill>
            <a:blip r:embed="rId15">
              <a:alphaModFix/>
            </a:blip>
            <a:stretch>
              <a:fillRect/>
            </a:stretch>
          </p:blipFill>
          <p:spPr>
            <a:xfrm>
              <a:off x="5323025" y="2558950"/>
              <a:ext cx="398523" cy="350700"/>
            </a:xfrm>
            <a:prstGeom prst="rect">
              <a:avLst/>
            </a:prstGeom>
            <a:noFill/>
            <a:ln>
              <a:noFill/>
            </a:ln>
          </p:spPr>
        </p:pic>
        <p:pic>
          <p:nvPicPr>
            <p:cNvPr id="2131" name="Google Shape;2131;p185"/>
            <p:cNvPicPr preferRelativeResize="0"/>
            <p:nvPr/>
          </p:nvPicPr>
          <p:blipFill>
            <a:blip r:embed="rId15">
              <a:alphaModFix/>
            </a:blip>
            <a:stretch>
              <a:fillRect/>
            </a:stretch>
          </p:blipFill>
          <p:spPr>
            <a:xfrm>
              <a:off x="5323025" y="2946650"/>
              <a:ext cx="398523" cy="350700"/>
            </a:xfrm>
            <a:prstGeom prst="rect">
              <a:avLst/>
            </a:prstGeom>
            <a:noFill/>
            <a:ln>
              <a:noFill/>
            </a:ln>
          </p:spPr>
        </p:pic>
        <p:pic>
          <p:nvPicPr>
            <p:cNvPr id="2132" name="Google Shape;2132;p185"/>
            <p:cNvPicPr preferRelativeResize="0"/>
            <p:nvPr/>
          </p:nvPicPr>
          <p:blipFill>
            <a:blip r:embed="rId15">
              <a:alphaModFix/>
            </a:blip>
            <a:stretch>
              <a:fillRect/>
            </a:stretch>
          </p:blipFill>
          <p:spPr>
            <a:xfrm>
              <a:off x="5778850" y="2554575"/>
              <a:ext cx="398523" cy="350700"/>
            </a:xfrm>
            <a:prstGeom prst="rect">
              <a:avLst/>
            </a:prstGeom>
            <a:noFill/>
            <a:ln>
              <a:noFill/>
            </a:ln>
          </p:spPr>
        </p:pic>
        <p:pic>
          <p:nvPicPr>
            <p:cNvPr id="2133" name="Google Shape;2133;p185"/>
            <p:cNvPicPr preferRelativeResize="0"/>
            <p:nvPr/>
          </p:nvPicPr>
          <p:blipFill>
            <a:blip r:embed="rId15">
              <a:alphaModFix/>
            </a:blip>
            <a:stretch>
              <a:fillRect/>
            </a:stretch>
          </p:blipFill>
          <p:spPr>
            <a:xfrm>
              <a:off x="5778850" y="2942275"/>
              <a:ext cx="398523" cy="350700"/>
            </a:xfrm>
            <a:prstGeom prst="rect">
              <a:avLst/>
            </a:prstGeom>
            <a:noFill/>
            <a:ln>
              <a:noFill/>
            </a:ln>
          </p:spPr>
        </p:pic>
        <p:pic>
          <p:nvPicPr>
            <p:cNvPr id="2134" name="Google Shape;2134;p185"/>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35" name="Google Shape;2135;p185"/>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36" name="Google Shape;2136;p185"/>
            <p:cNvPicPr preferRelativeResize="0"/>
            <p:nvPr/>
          </p:nvPicPr>
          <p:blipFill>
            <a:blip r:embed="rId17">
              <a:alphaModFix/>
            </a:blip>
            <a:stretch>
              <a:fillRect/>
            </a:stretch>
          </p:blipFill>
          <p:spPr>
            <a:xfrm>
              <a:off x="5842253" y="3031963"/>
              <a:ext cx="271722" cy="223200"/>
            </a:xfrm>
            <a:prstGeom prst="rect">
              <a:avLst/>
            </a:prstGeom>
            <a:noFill/>
            <a:ln>
              <a:noFill/>
            </a:ln>
          </p:spPr>
        </p:pic>
        <p:pic>
          <p:nvPicPr>
            <p:cNvPr id="2137" name="Google Shape;2137;p185"/>
            <p:cNvPicPr preferRelativeResize="0"/>
            <p:nvPr/>
          </p:nvPicPr>
          <p:blipFill>
            <a:blip r:embed="rId16">
              <a:alphaModFix/>
            </a:blip>
            <a:stretch>
              <a:fillRect/>
            </a:stretch>
          </p:blipFill>
          <p:spPr>
            <a:xfrm>
              <a:off x="5388837" y="3039425"/>
              <a:ext cx="266900" cy="223200"/>
            </a:xfrm>
            <a:prstGeom prst="rect">
              <a:avLst/>
            </a:prstGeom>
            <a:noFill/>
            <a:ln>
              <a:noFill/>
            </a:ln>
          </p:spPr>
        </p:pic>
      </p:grpSp>
      <p:grpSp>
        <p:nvGrpSpPr>
          <p:cNvPr id="2138" name="Google Shape;2138;p185"/>
          <p:cNvGrpSpPr/>
          <p:nvPr/>
        </p:nvGrpSpPr>
        <p:grpSpPr>
          <a:xfrm>
            <a:off x="5560175" y="2590493"/>
            <a:ext cx="851951" cy="984478"/>
            <a:chOff x="6384034" y="2350282"/>
            <a:chExt cx="988916" cy="1142748"/>
          </a:xfrm>
        </p:grpSpPr>
        <p:pic>
          <p:nvPicPr>
            <p:cNvPr id="2139" name="Google Shape;2139;p185"/>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40" name="Google Shape;2140;p185"/>
            <p:cNvPicPr preferRelativeResize="0"/>
            <p:nvPr/>
          </p:nvPicPr>
          <p:blipFill>
            <a:blip r:embed="rId15">
              <a:alphaModFix/>
            </a:blip>
            <a:stretch>
              <a:fillRect/>
            </a:stretch>
          </p:blipFill>
          <p:spPr>
            <a:xfrm>
              <a:off x="6452325" y="2564550"/>
              <a:ext cx="398523" cy="350700"/>
            </a:xfrm>
            <a:prstGeom prst="rect">
              <a:avLst/>
            </a:prstGeom>
            <a:noFill/>
            <a:ln>
              <a:noFill/>
            </a:ln>
          </p:spPr>
        </p:pic>
        <p:pic>
          <p:nvPicPr>
            <p:cNvPr id="2141" name="Google Shape;2141;p185"/>
            <p:cNvPicPr preferRelativeResize="0"/>
            <p:nvPr/>
          </p:nvPicPr>
          <p:blipFill>
            <a:blip r:embed="rId15">
              <a:alphaModFix/>
            </a:blip>
            <a:stretch>
              <a:fillRect/>
            </a:stretch>
          </p:blipFill>
          <p:spPr>
            <a:xfrm>
              <a:off x="6452325" y="2952250"/>
              <a:ext cx="398523" cy="350700"/>
            </a:xfrm>
            <a:prstGeom prst="rect">
              <a:avLst/>
            </a:prstGeom>
            <a:noFill/>
            <a:ln>
              <a:noFill/>
            </a:ln>
          </p:spPr>
        </p:pic>
        <p:pic>
          <p:nvPicPr>
            <p:cNvPr id="2142" name="Google Shape;2142;p185"/>
            <p:cNvPicPr preferRelativeResize="0"/>
            <p:nvPr/>
          </p:nvPicPr>
          <p:blipFill>
            <a:blip r:embed="rId15">
              <a:alphaModFix/>
            </a:blip>
            <a:stretch>
              <a:fillRect/>
            </a:stretch>
          </p:blipFill>
          <p:spPr>
            <a:xfrm>
              <a:off x="6908150" y="2560175"/>
              <a:ext cx="398523" cy="350700"/>
            </a:xfrm>
            <a:prstGeom prst="rect">
              <a:avLst/>
            </a:prstGeom>
            <a:noFill/>
            <a:ln>
              <a:noFill/>
            </a:ln>
          </p:spPr>
        </p:pic>
        <p:pic>
          <p:nvPicPr>
            <p:cNvPr id="2143" name="Google Shape;2143;p185"/>
            <p:cNvPicPr preferRelativeResize="0"/>
            <p:nvPr/>
          </p:nvPicPr>
          <p:blipFill>
            <a:blip r:embed="rId15">
              <a:alphaModFix/>
            </a:blip>
            <a:stretch>
              <a:fillRect/>
            </a:stretch>
          </p:blipFill>
          <p:spPr>
            <a:xfrm>
              <a:off x="6908150" y="2947875"/>
              <a:ext cx="398523" cy="350700"/>
            </a:xfrm>
            <a:prstGeom prst="rect">
              <a:avLst/>
            </a:prstGeom>
            <a:noFill/>
            <a:ln>
              <a:noFill/>
            </a:ln>
          </p:spPr>
        </p:pic>
        <p:pic>
          <p:nvPicPr>
            <p:cNvPr id="2144" name="Google Shape;2144;p185"/>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45" name="Google Shape;2145;p185"/>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46" name="Google Shape;2146;p185"/>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47" name="Google Shape;2147;p185"/>
            <p:cNvPicPr preferRelativeResize="0"/>
            <p:nvPr/>
          </p:nvPicPr>
          <p:blipFill>
            <a:blip r:embed="rId19">
              <a:alphaModFix/>
            </a:blip>
            <a:stretch>
              <a:fillRect/>
            </a:stretch>
          </p:blipFill>
          <p:spPr>
            <a:xfrm>
              <a:off x="6971550" y="3044249"/>
              <a:ext cx="271725" cy="223210"/>
            </a:xfrm>
            <a:prstGeom prst="rect">
              <a:avLst/>
            </a:prstGeom>
            <a:noFill/>
            <a:ln>
              <a:noFill/>
            </a:ln>
          </p:spPr>
        </p:pic>
      </p:grpSp>
      <p:sp>
        <p:nvSpPr>
          <p:cNvPr id="2148" name="Google Shape;2148;p185"/>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SERVICE DISCOVERY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2" name="Shape 2152"/>
        <p:cNvGrpSpPr/>
        <p:nvPr/>
      </p:nvGrpSpPr>
      <p:grpSpPr>
        <a:xfrm>
          <a:off x="0" y="0"/>
          <a:ext cx="0" cy="0"/>
          <a:chOff x="0" y="0"/>
          <a:chExt cx="0" cy="0"/>
        </a:xfrm>
      </p:grpSpPr>
      <p:sp>
        <p:nvSpPr>
          <p:cNvPr id="2153" name="Google Shape;2153;p18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154" name="Google Shape;2154;p186"/>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2155" name="Google Shape;2155;p186"/>
          <p:cNvPicPr preferRelativeResize="0"/>
          <p:nvPr/>
        </p:nvPicPr>
        <p:blipFill>
          <a:blip r:embed="rId4">
            <a:alphaModFix/>
          </a:blip>
          <a:stretch>
            <a:fillRect/>
          </a:stretch>
        </p:blipFill>
        <p:spPr>
          <a:xfrm>
            <a:off x="2317400" y="3685742"/>
            <a:ext cx="4895944" cy="367977"/>
          </a:xfrm>
          <a:prstGeom prst="rect">
            <a:avLst/>
          </a:prstGeom>
          <a:noFill/>
          <a:ln>
            <a:noFill/>
          </a:ln>
        </p:spPr>
      </p:pic>
      <p:pic>
        <p:nvPicPr>
          <p:cNvPr id="2156" name="Google Shape;2156;p186"/>
          <p:cNvPicPr preferRelativeResize="0"/>
          <p:nvPr/>
        </p:nvPicPr>
        <p:blipFill rotWithShape="1">
          <a:blip r:embed="rId5">
            <a:alphaModFix/>
          </a:blip>
          <a:srcRect b="0" l="0" r="6085" t="0"/>
          <a:stretch/>
        </p:blipFill>
        <p:spPr>
          <a:xfrm>
            <a:off x="6568861" y="1428021"/>
            <a:ext cx="644475" cy="1078365"/>
          </a:xfrm>
          <a:prstGeom prst="rect">
            <a:avLst/>
          </a:prstGeom>
          <a:noFill/>
          <a:ln>
            <a:noFill/>
          </a:ln>
        </p:spPr>
      </p:pic>
      <p:pic>
        <p:nvPicPr>
          <p:cNvPr id="2157" name="Google Shape;2157;p186"/>
          <p:cNvPicPr preferRelativeResize="0"/>
          <p:nvPr/>
        </p:nvPicPr>
        <p:blipFill rotWithShape="1">
          <a:blip r:embed="rId6">
            <a:alphaModFix/>
          </a:blip>
          <a:srcRect b="0" l="0" r="6085" t="0"/>
          <a:stretch/>
        </p:blipFill>
        <p:spPr>
          <a:xfrm>
            <a:off x="6568852" y="2538951"/>
            <a:ext cx="644483" cy="1086937"/>
          </a:xfrm>
          <a:prstGeom prst="rect">
            <a:avLst/>
          </a:prstGeom>
          <a:noFill/>
          <a:ln>
            <a:noFill/>
          </a:ln>
        </p:spPr>
      </p:pic>
      <p:pic>
        <p:nvPicPr>
          <p:cNvPr id="2158" name="Google Shape;2158;p186"/>
          <p:cNvPicPr preferRelativeResize="0"/>
          <p:nvPr/>
        </p:nvPicPr>
        <p:blipFill>
          <a:blip r:embed="rId7">
            <a:alphaModFix/>
          </a:blip>
          <a:stretch>
            <a:fillRect/>
          </a:stretch>
        </p:blipFill>
        <p:spPr>
          <a:xfrm>
            <a:off x="2388661" y="1558776"/>
            <a:ext cx="1129482" cy="2016323"/>
          </a:xfrm>
          <a:prstGeom prst="rect">
            <a:avLst/>
          </a:prstGeom>
          <a:noFill/>
          <a:ln>
            <a:noFill/>
          </a:ln>
        </p:spPr>
      </p:pic>
      <p:pic>
        <p:nvPicPr>
          <p:cNvPr id="2159" name="Google Shape;2159;p186"/>
          <p:cNvPicPr preferRelativeResize="0"/>
          <p:nvPr/>
        </p:nvPicPr>
        <p:blipFill>
          <a:blip r:embed="rId8">
            <a:alphaModFix/>
          </a:blip>
          <a:stretch>
            <a:fillRect/>
          </a:stretch>
        </p:blipFill>
        <p:spPr>
          <a:xfrm>
            <a:off x="2446801" y="2198964"/>
            <a:ext cx="1013202" cy="272607"/>
          </a:xfrm>
          <a:prstGeom prst="rect">
            <a:avLst/>
          </a:prstGeom>
          <a:noFill/>
          <a:ln>
            <a:noFill/>
          </a:ln>
        </p:spPr>
      </p:pic>
      <p:pic>
        <p:nvPicPr>
          <p:cNvPr id="2160" name="Google Shape;2160;p186"/>
          <p:cNvPicPr preferRelativeResize="0"/>
          <p:nvPr/>
        </p:nvPicPr>
        <p:blipFill>
          <a:blip r:embed="rId9">
            <a:alphaModFix/>
          </a:blip>
          <a:stretch>
            <a:fillRect/>
          </a:stretch>
        </p:blipFill>
        <p:spPr>
          <a:xfrm>
            <a:off x="2446806" y="1843388"/>
            <a:ext cx="1013276" cy="272630"/>
          </a:xfrm>
          <a:prstGeom prst="rect">
            <a:avLst/>
          </a:prstGeom>
          <a:noFill/>
          <a:ln>
            <a:noFill/>
          </a:ln>
        </p:spPr>
      </p:pic>
      <p:pic>
        <p:nvPicPr>
          <p:cNvPr id="2161" name="Google Shape;2161;p186"/>
          <p:cNvPicPr preferRelativeResize="0"/>
          <p:nvPr/>
        </p:nvPicPr>
        <p:blipFill>
          <a:blip r:embed="rId10">
            <a:alphaModFix/>
          </a:blip>
          <a:stretch>
            <a:fillRect/>
          </a:stretch>
        </p:blipFill>
        <p:spPr>
          <a:xfrm>
            <a:off x="2446806" y="2909991"/>
            <a:ext cx="1013271" cy="272628"/>
          </a:xfrm>
          <a:prstGeom prst="rect">
            <a:avLst/>
          </a:prstGeom>
          <a:noFill/>
          <a:ln>
            <a:noFill/>
          </a:ln>
        </p:spPr>
      </p:pic>
      <p:pic>
        <p:nvPicPr>
          <p:cNvPr id="2162" name="Google Shape;2162;p186"/>
          <p:cNvPicPr preferRelativeResize="0"/>
          <p:nvPr/>
        </p:nvPicPr>
        <p:blipFill>
          <a:blip r:embed="rId11">
            <a:alphaModFix/>
          </a:blip>
          <a:stretch>
            <a:fillRect/>
          </a:stretch>
        </p:blipFill>
        <p:spPr>
          <a:xfrm>
            <a:off x="2446806" y="2554472"/>
            <a:ext cx="1013190" cy="272607"/>
          </a:xfrm>
          <a:prstGeom prst="rect">
            <a:avLst/>
          </a:prstGeom>
          <a:noFill/>
          <a:ln>
            <a:noFill/>
          </a:ln>
        </p:spPr>
      </p:pic>
      <p:grpSp>
        <p:nvGrpSpPr>
          <p:cNvPr id="2163" name="Google Shape;2163;p186"/>
          <p:cNvGrpSpPr/>
          <p:nvPr/>
        </p:nvGrpSpPr>
        <p:grpSpPr>
          <a:xfrm>
            <a:off x="2317524" y="4105045"/>
            <a:ext cx="4896163" cy="538530"/>
            <a:chOff x="2619875" y="4085196"/>
            <a:chExt cx="5312101" cy="584279"/>
          </a:xfrm>
        </p:grpSpPr>
        <p:pic>
          <p:nvPicPr>
            <p:cNvPr id="2164" name="Google Shape;2164;p186"/>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165" name="Google Shape;2165;p186"/>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166" name="Google Shape;2166;p186"/>
          <p:cNvPicPr preferRelativeResize="0"/>
          <p:nvPr/>
        </p:nvPicPr>
        <p:blipFill>
          <a:blip r:embed="rId14">
            <a:alphaModFix/>
          </a:blip>
          <a:stretch>
            <a:fillRect/>
          </a:stretch>
        </p:blipFill>
        <p:spPr>
          <a:xfrm>
            <a:off x="3603483" y="1558750"/>
            <a:ext cx="851974" cy="984501"/>
          </a:xfrm>
          <a:prstGeom prst="rect">
            <a:avLst/>
          </a:prstGeom>
          <a:noFill/>
          <a:ln>
            <a:noFill/>
          </a:ln>
        </p:spPr>
      </p:pic>
      <p:pic>
        <p:nvPicPr>
          <p:cNvPr id="2167" name="Google Shape;2167;p186"/>
          <p:cNvPicPr preferRelativeResize="0"/>
          <p:nvPr/>
        </p:nvPicPr>
        <p:blipFill>
          <a:blip r:embed="rId14">
            <a:alphaModFix/>
          </a:blip>
          <a:stretch>
            <a:fillRect/>
          </a:stretch>
        </p:blipFill>
        <p:spPr>
          <a:xfrm>
            <a:off x="5560318" y="1553759"/>
            <a:ext cx="851974" cy="984501"/>
          </a:xfrm>
          <a:prstGeom prst="rect">
            <a:avLst/>
          </a:prstGeom>
          <a:noFill/>
          <a:ln>
            <a:noFill/>
          </a:ln>
        </p:spPr>
      </p:pic>
      <p:grpSp>
        <p:nvGrpSpPr>
          <p:cNvPr id="2168" name="Google Shape;2168;p186"/>
          <p:cNvGrpSpPr/>
          <p:nvPr/>
        </p:nvGrpSpPr>
        <p:grpSpPr>
          <a:xfrm>
            <a:off x="3657459" y="1736676"/>
            <a:ext cx="343327" cy="302128"/>
            <a:chOff x="4175425" y="1359200"/>
            <a:chExt cx="398523" cy="350700"/>
          </a:xfrm>
        </p:grpSpPr>
        <p:pic>
          <p:nvPicPr>
            <p:cNvPr id="2169" name="Google Shape;2169;p186"/>
            <p:cNvPicPr preferRelativeResize="0"/>
            <p:nvPr/>
          </p:nvPicPr>
          <p:blipFill>
            <a:blip r:embed="rId15">
              <a:alphaModFix/>
            </a:blip>
            <a:stretch>
              <a:fillRect/>
            </a:stretch>
          </p:blipFill>
          <p:spPr>
            <a:xfrm>
              <a:off x="4175425" y="1359200"/>
              <a:ext cx="398523" cy="350700"/>
            </a:xfrm>
            <a:prstGeom prst="rect">
              <a:avLst/>
            </a:prstGeom>
            <a:noFill/>
            <a:ln>
              <a:noFill/>
            </a:ln>
          </p:spPr>
        </p:pic>
        <p:pic>
          <p:nvPicPr>
            <p:cNvPr id="2170" name="Google Shape;2170;p186"/>
            <p:cNvPicPr preferRelativeResize="0"/>
            <p:nvPr/>
          </p:nvPicPr>
          <p:blipFill>
            <a:blip r:embed="rId16">
              <a:alphaModFix/>
            </a:blip>
            <a:stretch>
              <a:fillRect/>
            </a:stretch>
          </p:blipFill>
          <p:spPr>
            <a:xfrm>
              <a:off x="4233337" y="1452250"/>
              <a:ext cx="266900" cy="223200"/>
            </a:xfrm>
            <a:prstGeom prst="rect">
              <a:avLst/>
            </a:prstGeom>
            <a:noFill/>
            <a:ln>
              <a:noFill/>
            </a:ln>
          </p:spPr>
        </p:pic>
      </p:grpSp>
      <p:grpSp>
        <p:nvGrpSpPr>
          <p:cNvPr id="2171" name="Google Shape;2171;p186"/>
          <p:cNvGrpSpPr/>
          <p:nvPr/>
        </p:nvGrpSpPr>
        <p:grpSpPr>
          <a:xfrm>
            <a:off x="4050152" y="2066910"/>
            <a:ext cx="343327" cy="302128"/>
            <a:chOff x="4631250" y="1742525"/>
            <a:chExt cx="398523" cy="350700"/>
          </a:xfrm>
        </p:grpSpPr>
        <p:pic>
          <p:nvPicPr>
            <p:cNvPr id="2172" name="Google Shape;2172;p186"/>
            <p:cNvPicPr preferRelativeResize="0"/>
            <p:nvPr/>
          </p:nvPicPr>
          <p:blipFill>
            <a:blip r:embed="rId15">
              <a:alphaModFix/>
            </a:blip>
            <a:stretch>
              <a:fillRect/>
            </a:stretch>
          </p:blipFill>
          <p:spPr>
            <a:xfrm>
              <a:off x="4631250" y="1742525"/>
              <a:ext cx="398523" cy="350700"/>
            </a:xfrm>
            <a:prstGeom prst="rect">
              <a:avLst/>
            </a:prstGeom>
            <a:noFill/>
            <a:ln>
              <a:noFill/>
            </a:ln>
          </p:spPr>
        </p:pic>
        <p:pic>
          <p:nvPicPr>
            <p:cNvPr id="2173" name="Google Shape;2173;p186"/>
            <p:cNvPicPr preferRelativeResize="0"/>
            <p:nvPr/>
          </p:nvPicPr>
          <p:blipFill>
            <a:blip r:embed="rId17">
              <a:alphaModFix/>
            </a:blip>
            <a:stretch>
              <a:fillRect/>
            </a:stretch>
          </p:blipFill>
          <p:spPr>
            <a:xfrm>
              <a:off x="4694653" y="1831688"/>
              <a:ext cx="271722" cy="223200"/>
            </a:xfrm>
            <a:prstGeom prst="rect">
              <a:avLst/>
            </a:prstGeom>
            <a:noFill/>
            <a:ln>
              <a:noFill/>
            </a:ln>
          </p:spPr>
        </p:pic>
      </p:grpSp>
      <p:grpSp>
        <p:nvGrpSpPr>
          <p:cNvPr id="2174" name="Google Shape;2174;p186"/>
          <p:cNvGrpSpPr/>
          <p:nvPr/>
        </p:nvGrpSpPr>
        <p:grpSpPr>
          <a:xfrm>
            <a:off x="3657459" y="2070679"/>
            <a:ext cx="343327" cy="302128"/>
            <a:chOff x="4175425" y="1746900"/>
            <a:chExt cx="398523" cy="350700"/>
          </a:xfrm>
        </p:grpSpPr>
        <p:pic>
          <p:nvPicPr>
            <p:cNvPr id="2175" name="Google Shape;2175;p186"/>
            <p:cNvPicPr preferRelativeResize="0"/>
            <p:nvPr/>
          </p:nvPicPr>
          <p:blipFill>
            <a:blip r:embed="rId15">
              <a:alphaModFix/>
            </a:blip>
            <a:stretch>
              <a:fillRect/>
            </a:stretch>
          </p:blipFill>
          <p:spPr>
            <a:xfrm>
              <a:off x="4175425" y="1746900"/>
              <a:ext cx="398523" cy="350700"/>
            </a:xfrm>
            <a:prstGeom prst="rect">
              <a:avLst/>
            </a:prstGeom>
            <a:noFill/>
            <a:ln>
              <a:noFill/>
            </a:ln>
          </p:spPr>
        </p:pic>
        <p:pic>
          <p:nvPicPr>
            <p:cNvPr id="2176" name="Google Shape;2176;p18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77" name="Google Shape;2177;p186"/>
          <p:cNvGrpSpPr/>
          <p:nvPr/>
        </p:nvGrpSpPr>
        <p:grpSpPr>
          <a:xfrm>
            <a:off x="4050152" y="1732907"/>
            <a:ext cx="343327" cy="302128"/>
            <a:chOff x="4631250" y="1354825"/>
            <a:chExt cx="398523" cy="350700"/>
          </a:xfrm>
        </p:grpSpPr>
        <p:pic>
          <p:nvPicPr>
            <p:cNvPr id="2178" name="Google Shape;2178;p186"/>
            <p:cNvPicPr preferRelativeResize="0"/>
            <p:nvPr/>
          </p:nvPicPr>
          <p:blipFill>
            <a:blip r:embed="rId15">
              <a:alphaModFix/>
            </a:blip>
            <a:stretch>
              <a:fillRect/>
            </a:stretch>
          </p:blipFill>
          <p:spPr>
            <a:xfrm>
              <a:off x="4631250" y="1354825"/>
              <a:ext cx="398523" cy="350700"/>
            </a:xfrm>
            <a:prstGeom prst="rect">
              <a:avLst/>
            </a:prstGeom>
            <a:noFill/>
            <a:ln>
              <a:noFill/>
            </a:ln>
          </p:spPr>
        </p:pic>
        <p:pic>
          <p:nvPicPr>
            <p:cNvPr id="2179" name="Google Shape;2179;p186"/>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80" name="Google Shape;2180;p186"/>
          <p:cNvGrpSpPr/>
          <p:nvPr/>
        </p:nvGrpSpPr>
        <p:grpSpPr>
          <a:xfrm>
            <a:off x="4581783" y="1553736"/>
            <a:ext cx="851951" cy="984478"/>
            <a:chOff x="5248350" y="1146849"/>
            <a:chExt cx="988916" cy="1142748"/>
          </a:xfrm>
        </p:grpSpPr>
        <p:pic>
          <p:nvPicPr>
            <p:cNvPr id="2181" name="Google Shape;2181;p186"/>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182" name="Google Shape;2182;p186"/>
            <p:cNvPicPr preferRelativeResize="0"/>
            <p:nvPr/>
          </p:nvPicPr>
          <p:blipFill>
            <a:blip r:embed="rId15">
              <a:alphaModFix/>
            </a:blip>
            <a:stretch>
              <a:fillRect/>
            </a:stretch>
          </p:blipFill>
          <p:spPr>
            <a:xfrm>
              <a:off x="5315625" y="1351213"/>
              <a:ext cx="398523" cy="350700"/>
            </a:xfrm>
            <a:prstGeom prst="rect">
              <a:avLst/>
            </a:prstGeom>
            <a:noFill/>
            <a:ln>
              <a:noFill/>
            </a:ln>
          </p:spPr>
        </p:pic>
        <p:pic>
          <p:nvPicPr>
            <p:cNvPr id="2183" name="Google Shape;2183;p186"/>
            <p:cNvPicPr preferRelativeResize="0"/>
            <p:nvPr/>
          </p:nvPicPr>
          <p:blipFill>
            <a:blip r:embed="rId15">
              <a:alphaModFix/>
            </a:blip>
            <a:stretch>
              <a:fillRect/>
            </a:stretch>
          </p:blipFill>
          <p:spPr>
            <a:xfrm>
              <a:off x="5315625" y="1738913"/>
              <a:ext cx="398523" cy="350700"/>
            </a:xfrm>
            <a:prstGeom prst="rect">
              <a:avLst/>
            </a:prstGeom>
            <a:noFill/>
            <a:ln>
              <a:noFill/>
            </a:ln>
          </p:spPr>
        </p:pic>
        <p:pic>
          <p:nvPicPr>
            <p:cNvPr id="2184" name="Google Shape;2184;p186"/>
            <p:cNvPicPr preferRelativeResize="0"/>
            <p:nvPr/>
          </p:nvPicPr>
          <p:blipFill>
            <a:blip r:embed="rId15">
              <a:alphaModFix/>
            </a:blip>
            <a:stretch>
              <a:fillRect/>
            </a:stretch>
          </p:blipFill>
          <p:spPr>
            <a:xfrm>
              <a:off x="5771450" y="1346838"/>
              <a:ext cx="398523" cy="350700"/>
            </a:xfrm>
            <a:prstGeom prst="rect">
              <a:avLst/>
            </a:prstGeom>
            <a:noFill/>
            <a:ln>
              <a:noFill/>
            </a:ln>
          </p:spPr>
        </p:pic>
        <p:pic>
          <p:nvPicPr>
            <p:cNvPr id="2185" name="Google Shape;2185;p186"/>
            <p:cNvPicPr preferRelativeResize="0"/>
            <p:nvPr/>
          </p:nvPicPr>
          <p:blipFill>
            <a:blip r:embed="rId15">
              <a:alphaModFix/>
            </a:blip>
            <a:stretch>
              <a:fillRect/>
            </a:stretch>
          </p:blipFill>
          <p:spPr>
            <a:xfrm>
              <a:off x="5771450" y="1734538"/>
              <a:ext cx="398523" cy="350700"/>
            </a:xfrm>
            <a:prstGeom prst="rect">
              <a:avLst/>
            </a:prstGeom>
            <a:noFill/>
            <a:ln>
              <a:noFill/>
            </a:ln>
          </p:spPr>
        </p:pic>
        <p:pic>
          <p:nvPicPr>
            <p:cNvPr id="2186" name="Google Shape;2186;p186"/>
            <p:cNvPicPr preferRelativeResize="0"/>
            <p:nvPr/>
          </p:nvPicPr>
          <p:blipFill>
            <a:blip r:embed="rId16">
              <a:alphaModFix/>
            </a:blip>
            <a:stretch>
              <a:fillRect/>
            </a:stretch>
          </p:blipFill>
          <p:spPr>
            <a:xfrm>
              <a:off x="5380062" y="1440000"/>
              <a:ext cx="266900" cy="223200"/>
            </a:xfrm>
            <a:prstGeom prst="rect">
              <a:avLst/>
            </a:prstGeom>
            <a:noFill/>
            <a:ln>
              <a:noFill/>
            </a:ln>
          </p:spPr>
        </p:pic>
        <p:pic>
          <p:nvPicPr>
            <p:cNvPr id="2187" name="Google Shape;2187;p186"/>
            <p:cNvPicPr preferRelativeResize="0"/>
            <p:nvPr/>
          </p:nvPicPr>
          <p:blipFill>
            <a:blip r:embed="rId17">
              <a:alphaModFix/>
            </a:blip>
            <a:stretch>
              <a:fillRect/>
            </a:stretch>
          </p:blipFill>
          <p:spPr>
            <a:xfrm>
              <a:off x="5376503" y="1838813"/>
              <a:ext cx="271722" cy="223200"/>
            </a:xfrm>
            <a:prstGeom prst="rect">
              <a:avLst/>
            </a:prstGeom>
            <a:noFill/>
            <a:ln>
              <a:noFill/>
            </a:ln>
          </p:spPr>
        </p:pic>
        <p:pic>
          <p:nvPicPr>
            <p:cNvPr id="2188" name="Google Shape;2188;p186"/>
            <p:cNvPicPr preferRelativeResize="0"/>
            <p:nvPr/>
          </p:nvPicPr>
          <p:blipFill>
            <a:blip r:embed="rId18">
              <a:alphaModFix/>
            </a:blip>
            <a:stretch>
              <a:fillRect/>
            </a:stretch>
          </p:blipFill>
          <p:spPr>
            <a:xfrm>
              <a:off x="5842238" y="1832631"/>
              <a:ext cx="271725" cy="218350"/>
            </a:xfrm>
            <a:prstGeom prst="rect">
              <a:avLst/>
            </a:prstGeom>
            <a:noFill/>
            <a:ln>
              <a:noFill/>
            </a:ln>
          </p:spPr>
        </p:pic>
        <p:pic>
          <p:nvPicPr>
            <p:cNvPr id="2189" name="Google Shape;2189;p186"/>
            <p:cNvPicPr preferRelativeResize="0"/>
            <p:nvPr/>
          </p:nvPicPr>
          <p:blipFill>
            <a:blip r:embed="rId18">
              <a:alphaModFix/>
            </a:blip>
            <a:stretch>
              <a:fillRect/>
            </a:stretch>
          </p:blipFill>
          <p:spPr>
            <a:xfrm>
              <a:off x="5834850" y="1442431"/>
              <a:ext cx="271725" cy="218350"/>
            </a:xfrm>
            <a:prstGeom prst="rect">
              <a:avLst/>
            </a:prstGeom>
            <a:noFill/>
            <a:ln>
              <a:noFill/>
            </a:ln>
          </p:spPr>
        </p:pic>
      </p:grpSp>
      <p:grpSp>
        <p:nvGrpSpPr>
          <p:cNvPr id="2190" name="Google Shape;2190;p186"/>
          <p:cNvGrpSpPr/>
          <p:nvPr/>
        </p:nvGrpSpPr>
        <p:grpSpPr>
          <a:xfrm>
            <a:off x="5996905" y="2060018"/>
            <a:ext cx="343327" cy="302128"/>
            <a:chOff x="6890975" y="1734525"/>
            <a:chExt cx="398523" cy="350700"/>
          </a:xfrm>
        </p:grpSpPr>
        <p:pic>
          <p:nvPicPr>
            <p:cNvPr id="2191" name="Google Shape;2191;p186"/>
            <p:cNvPicPr preferRelativeResize="0"/>
            <p:nvPr/>
          </p:nvPicPr>
          <p:blipFill>
            <a:blip r:embed="rId15">
              <a:alphaModFix/>
            </a:blip>
            <a:stretch>
              <a:fillRect/>
            </a:stretch>
          </p:blipFill>
          <p:spPr>
            <a:xfrm>
              <a:off x="6890975" y="1734525"/>
              <a:ext cx="398523" cy="350700"/>
            </a:xfrm>
            <a:prstGeom prst="rect">
              <a:avLst/>
            </a:prstGeom>
            <a:noFill/>
            <a:ln>
              <a:noFill/>
            </a:ln>
          </p:spPr>
        </p:pic>
        <p:pic>
          <p:nvPicPr>
            <p:cNvPr id="2192" name="Google Shape;2192;p186"/>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93" name="Google Shape;2193;p186"/>
          <p:cNvGrpSpPr/>
          <p:nvPr/>
        </p:nvGrpSpPr>
        <p:grpSpPr>
          <a:xfrm>
            <a:off x="5604212" y="1729784"/>
            <a:ext cx="343327" cy="302128"/>
            <a:chOff x="6435150" y="1351200"/>
            <a:chExt cx="398523" cy="350700"/>
          </a:xfrm>
        </p:grpSpPr>
        <p:pic>
          <p:nvPicPr>
            <p:cNvPr id="2194" name="Google Shape;2194;p186"/>
            <p:cNvPicPr preferRelativeResize="0"/>
            <p:nvPr/>
          </p:nvPicPr>
          <p:blipFill>
            <a:blip r:embed="rId15">
              <a:alphaModFix/>
            </a:blip>
            <a:stretch>
              <a:fillRect/>
            </a:stretch>
          </p:blipFill>
          <p:spPr>
            <a:xfrm>
              <a:off x="6435150" y="1351200"/>
              <a:ext cx="398523" cy="350700"/>
            </a:xfrm>
            <a:prstGeom prst="rect">
              <a:avLst/>
            </a:prstGeom>
            <a:noFill/>
            <a:ln>
              <a:noFill/>
            </a:ln>
          </p:spPr>
        </p:pic>
        <p:pic>
          <p:nvPicPr>
            <p:cNvPr id="2195" name="Google Shape;2195;p186"/>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96" name="Google Shape;2196;p186"/>
          <p:cNvGrpSpPr/>
          <p:nvPr/>
        </p:nvGrpSpPr>
        <p:grpSpPr>
          <a:xfrm>
            <a:off x="5604212" y="2063787"/>
            <a:ext cx="343327" cy="302128"/>
            <a:chOff x="6435150" y="1738900"/>
            <a:chExt cx="398523" cy="350700"/>
          </a:xfrm>
        </p:grpSpPr>
        <p:pic>
          <p:nvPicPr>
            <p:cNvPr id="2197" name="Google Shape;2197;p186"/>
            <p:cNvPicPr preferRelativeResize="0"/>
            <p:nvPr/>
          </p:nvPicPr>
          <p:blipFill>
            <a:blip r:embed="rId15">
              <a:alphaModFix/>
            </a:blip>
            <a:stretch>
              <a:fillRect/>
            </a:stretch>
          </p:blipFill>
          <p:spPr>
            <a:xfrm>
              <a:off x="6435150" y="1738900"/>
              <a:ext cx="398523" cy="350700"/>
            </a:xfrm>
            <a:prstGeom prst="rect">
              <a:avLst/>
            </a:prstGeom>
            <a:noFill/>
            <a:ln>
              <a:noFill/>
            </a:ln>
          </p:spPr>
        </p:pic>
        <p:pic>
          <p:nvPicPr>
            <p:cNvPr id="2198" name="Google Shape;2198;p186"/>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99" name="Google Shape;2199;p186"/>
          <p:cNvGrpSpPr/>
          <p:nvPr/>
        </p:nvGrpSpPr>
        <p:grpSpPr>
          <a:xfrm>
            <a:off x="5996905" y="1726015"/>
            <a:ext cx="343327" cy="302128"/>
            <a:chOff x="6890975" y="1346825"/>
            <a:chExt cx="398523" cy="350700"/>
          </a:xfrm>
        </p:grpSpPr>
        <p:pic>
          <p:nvPicPr>
            <p:cNvPr id="2200" name="Google Shape;2200;p186"/>
            <p:cNvPicPr preferRelativeResize="0"/>
            <p:nvPr/>
          </p:nvPicPr>
          <p:blipFill>
            <a:blip r:embed="rId15">
              <a:alphaModFix/>
            </a:blip>
            <a:stretch>
              <a:fillRect/>
            </a:stretch>
          </p:blipFill>
          <p:spPr>
            <a:xfrm>
              <a:off x="6890975" y="1346825"/>
              <a:ext cx="398523" cy="350700"/>
            </a:xfrm>
            <a:prstGeom prst="rect">
              <a:avLst/>
            </a:prstGeom>
            <a:noFill/>
            <a:ln>
              <a:noFill/>
            </a:ln>
          </p:spPr>
        </p:pic>
        <p:pic>
          <p:nvPicPr>
            <p:cNvPr id="2201" name="Google Shape;2201;p186"/>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202" name="Google Shape;2202;p186"/>
          <p:cNvGrpSpPr/>
          <p:nvPr/>
        </p:nvGrpSpPr>
        <p:grpSpPr>
          <a:xfrm>
            <a:off x="3603391" y="2595484"/>
            <a:ext cx="851951" cy="984478"/>
            <a:chOff x="4112666" y="2356076"/>
            <a:chExt cx="988916" cy="1142748"/>
          </a:xfrm>
        </p:grpSpPr>
        <p:pic>
          <p:nvPicPr>
            <p:cNvPr id="2203" name="Google Shape;2203;p186"/>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204" name="Google Shape;2204;p186"/>
            <p:cNvPicPr preferRelativeResize="0"/>
            <p:nvPr/>
          </p:nvPicPr>
          <p:blipFill>
            <a:blip r:embed="rId15">
              <a:alphaModFix/>
            </a:blip>
            <a:stretch>
              <a:fillRect/>
            </a:stretch>
          </p:blipFill>
          <p:spPr>
            <a:xfrm>
              <a:off x="4167525" y="2561900"/>
              <a:ext cx="398523" cy="350700"/>
            </a:xfrm>
            <a:prstGeom prst="rect">
              <a:avLst/>
            </a:prstGeom>
            <a:noFill/>
            <a:ln>
              <a:noFill/>
            </a:ln>
          </p:spPr>
        </p:pic>
        <p:pic>
          <p:nvPicPr>
            <p:cNvPr id="2205" name="Google Shape;2205;p186"/>
            <p:cNvPicPr preferRelativeResize="0"/>
            <p:nvPr/>
          </p:nvPicPr>
          <p:blipFill>
            <a:blip r:embed="rId15">
              <a:alphaModFix/>
            </a:blip>
            <a:stretch>
              <a:fillRect/>
            </a:stretch>
          </p:blipFill>
          <p:spPr>
            <a:xfrm>
              <a:off x="4167525" y="2949600"/>
              <a:ext cx="398523" cy="350700"/>
            </a:xfrm>
            <a:prstGeom prst="rect">
              <a:avLst/>
            </a:prstGeom>
            <a:noFill/>
            <a:ln>
              <a:noFill/>
            </a:ln>
          </p:spPr>
        </p:pic>
        <p:pic>
          <p:nvPicPr>
            <p:cNvPr id="2206" name="Google Shape;2206;p186"/>
            <p:cNvPicPr preferRelativeResize="0"/>
            <p:nvPr/>
          </p:nvPicPr>
          <p:blipFill>
            <a:blip r:embed="rId15">
              <a:alphaModFix/>
            </a:blip>
            <a:stretch>
              <a:fillRect/>
            </a:stretch>
          </p:blipFill>
          <p:spPr>
            <a:xfrm>
              <a:off x="4623350" y="2557525"/>
              <a:ext cx="398523" cy="350700"/>
            </a:xfrm>
            <a:prstGeom prst="rect">
              <a:avLst/>
            </a:prstGeom>
            <a:noFill/>
            <a:ln>
              <a:noFill/>
            </a:ln>
          </p:spPr>
        </p:pic>
        <p:pic>
          <p:nvPicPr>
            <p:cNvPr id="2207" name="Google Shape;2207;p186"/>
            <p:cNvPicPr preferRelativeResize="0"/>
            <p:nvPr/>
          </p:nvPicPr>
          <p:blipFill>
            <a:blip r:embed="rId15">
              <a:alphaModFix/>
            </a:blip>
            <a:stretch>
              <a:fillRect/>
            </a:stretch>
          </p:blipFill>
          <p:spPr>
            <a:xfrm>
              <a:off x="4623350" y="2945225"/>
              <a:ext cx="398523" cy="350700"/>
            </a:xfrm>
            <a:prstGeom prst="rect">
              <a:avLst/>
            </a:prstGeom>
            <a:noFill/>
            <a:ln>
              <a:noFill/>
            </a:ln>
          </p:spPr>
        </p:pic>
        <p:pic>
          <p:nvPicPr>
            <p:cNvPr id="2208" name="Google Shape;2208;p186"/>
            <p:cNvPicPr preferRelativeResize="0"/>
            <p:nvPr/>
          </p:nvPicPr>
          <p:blipFill>
            <a:blip r:embed="rId17">
              <a:alphaModFix/>
            </a:blip>
            <a:stretch>
              <a:fillRect/>
            </a:stretch>
          </p:blipFill>
          <p:spPr>
            <a:xfrm>
              <a:off x="4230928" y="2662888"/>
              <a:ext cx="271722" cy="223200"/>
            </a:xfrm>
            <a:prstGeom prst="rect">
              <a:avLst/>
            </a:prstGeom>
            <a:noFill/>
            <a:ln>
              <a:noFill/>
            </a:ln>
          </p:spPr>
        </p:pic>
        <p:pic>
          <p:nvPicPr>
            <p:cNvPr id="2209" name="Google Shape;2209;p186"/>
            <p:cNvPicPr preferRelativeResize="0"/>
            <p:nvPr/>
          </p:nvPicPr>
          <p:blipFill>
            <a:blip r:embed="rId16">
              <a:alphaModFix/>
            </a:blip>
            <a:stretch>
              <a:fillRect/>
            </a:stretch>
          </p:blipFill>
          <p:spPr>
            <a:xfrm>
              <a:off x="4689162" y="3041850"/>
              <a:ext cx="266900" cy="223200"/>
            </a:xfrm>
            <a:prstGeom prst="rect">
              <a:avLst/>
            </a:prstGeom>
            <a:noFill/>
            <a:ln>
              <a:noFill/>
            </a:ln>
          </p:spPr>
        </p:pic>
        <p:pic>
          <p:nvPicPr>
            <p:cNvPr id="2210" name="Google Shape;2210;p186"/>
            <p:cNvPicPr preferRelativeResize="0"/>
            <p:nvPr/>
          </p:nvPicPr>
          <p:blipFill>
            <a:blip r:embed="rId18">
              <a:alphaModFix/>
            </a:blip>
            <a:stretch>
              <a:fillRect/>
            </a:stretch>
          </p:blipFill>
          <p:spPr>
            <a:xfrm>
              <a:off x="4686750" y="2654156"/>
              <a:ext cx="271725" cy="218350"/>
            </a:xfrm>
            <a:prstGeom prst="rect">
              <a:avLst/>
            </a:prstGeom>
            <a:noFill/>
            <a:ln>
              <a:noFill/>
            </a:ln>
          </p:spPr>
        </p:pic>
        <p:pic>
          <p:nvPicPr>
            <p:cNvPr id="2211" name="Google Shape;2211;p186"/>
            <p:cNvPicPr preferRelativeResize="0"/>
            <p:nvPr/>
          </p:nvPicPr>
          <p:blipFill>
            <a:blip r:embed="rId18">
              <a:alphaModFix/>
            </a:blip>
            <a:stretch>
              <a:fillRect/>
            </a:stretch>
          </p:blipFill>
          <p:spPr>
            <a:xfrm>
              <a:off x="4230925" y="3041856"/>
              <a:ext cx="271725" cy="218350"/>
            </a:xfrm>
            <a:prstGeom prst="rect">
              <a:avLst/>
            </a:prstGeom>
            <a:noFill/>
            <a:ln>
              <a:noFill/>
            </a:ln>
          </p:spPr>
        </p:pic>
      </p:grpSp>
      <p:grpSp>
        <p:nvGrpSpPr>
          <p:cNvPr id="2212" name="Google Shape;2212;p186"/>
          <p:cNvGrpSpPr/>
          <p:nvPr/>
        </p:nvGrpSpPr>
        <p:grpSpPr>
          <a:xfrm>
            <a:off x="4581783" y="2590493"/>
            <a:ext cx="851951" cy="984478"/>
            <a:chOff x="5248350" y="2350282"/>
            <a:chExt cx="988916" cy="1142748"/>
          </a:xfrm>
        </p:grpSpPr>
        <p:pic>
          <p:nvPicPr>
            <p:cNvPr id="2213" name="Google Shape;2213;p18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214" name="Google Shape;2214;p186"/>
            <p:cNvPicPr preferRelativeResize="0"/>
            <p:nvPr/>
          </p:nvPicPr>
          <p:blipFill>
            <a:blip r:embed="rId15">
              <a:alphaModFix/>
            </a:blip>
            <a:stretch>
              <a:fillRect/>
            </a:stretch>
          </p:blipFill>
          <p:spPr>
            <a:xfrm>
              <a:off x="5323025" y="2558950"/>
              <a:ext cx="398523" cy="350700"/>
            </a:xfrm>
            <a:prstGeom prst="rect">
              <a:avLst/>
            </a:prstGeom>
            <a:noFill/>
            <a:ln>
              <a:noFill/>
            </a:ln>
          </p:spPr>
        </p:pic>
        <p:pic>
          <p:nvPicPr>
            <p:cNvPr id="2215" name="Google Shape;2215;p186"/>
            <p:cNvPicPr preferRelativeResize="0"/>
            <p:nvPr/>
          </p:nvPicPr>
          <p:blipFill>
            <a:blip r:embed="rId15">
              <a:alphaModFix/>
            </a:blip>
            <a:stretch>
              <a:fillRect/>
            </a:stretch>
          </p:blipFill>
          <p:spPr>
            <a:xfrm>
              <a:off x="5323025" y="2946650"/>
              <a:ext cx="398523" cy="350700"/>
            </a:xfrm>
            <a:prstGeom prst="rect">
              <a:avLst/>
            </a:prstGeom>
            <a:noFill/>
            <a:ln>
              <a:noFill/>
            </a:ln>
          </p:spPr>
        </p:pic>
        <p:pic>
          <p:nvPicPr>
            <p:cNvPr id="2216" name="Google Shape;2216;p186"/>
            <p:cNvPicPr preferRelativeResize="0"/>
            <p:nvPr/>
          </p:nvPicPr>
          <p:blipFill>
            <a:blip r:embed="rId15">
              <a:alphaModFix/>
            </a:blip>
            <a:stretch>
              <a:fillRect/>
            </a:stretch>
          </p:blipFill>
          <p:spPr>
            <a:xfrm>
              <a:off x="5778850" y="2554575"/>
              <a:ext cx="398523" cy="350700"/>
            </a:xfrm>
            <a:prstGeom prst="rect">
              <a:avLst/>
            </a:prstGeom>
            <a:noFill/>
            <a:ln>
              <a:noFill/>
            </a:ln>
          </p:spPr>
        </p:pic>
        <p:pic>
          <p:nvPicPr>
            <p:cNvPr id="2217" name="Google Shape;2217;p186"/>
            <p:cNvPicPr preferRelativeResize="0"/>
            <p:nvPr/>
          </p:nvPicPr>
          <p:blipFill>
            <a:blip r:embed="rId15">
              <a:alphaModFix/>
            </a:blip>
            <a:stretch>
              <a:fillRect/>
            </a:stretch>
          </p:blipFill>
          <p:spPr>
            <a:xfrm>
              <a:off x="5778850" y="2942275"/>
              <a:ext cx="398523" cy="350700"/>
            </a:xfrm>
            <a:prstGeom prst="rect">
              <a:avLst/>
            </a:prstGeom>
            <a:noFill/>
            <a:ln>
              <a:noFill/>
            </a:ln>
          </p:spPr>
        </p:pic>
        <p:pic>
          <p:nvPicPr>
            <p:cNvPr id="2218" name="Google Shape;2218;p186"/>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219" name="Google Shape;2219;p186"/>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220" name="Google Shape;2220;p186"/>
            <p:cNvPicPr preferRelativeResize="0"/>
            <p:nvPr/>
          </p:nvPicPr>
          <p:blipFill>
            <a:blip r:embed="rId17">
              <a:alphaModFix/>
            </a:blip>
            <a:stretch>
              <a:fillRect/>
            </a:stretch>
          </p:blipFill>
          <p:spPr>
            <a:xfrm>
              <a:off x="5842253" y="3031963"/>
              <a:ext cx="271722" cy="223200"/>
            </a:xfrm>
            <a:prstGeom prst="rect">
              <a:avLst/>
            </a:prstGeom>
            <a:noFill/>
            <a:ln>
              <a:noFill/>
            </a:ln>
          </p:spPr>
        </p:pic>
        <p:pic>
          <p:nvPicPr>
            <p:cNvPr id="2221" name="Google Shape;2221;p186"/>
            <p:cNvPicPr preferRelativeResize="0"/>
            <p:nvPr/>
          </p:nvPicPr>
          <p:blipFill>
            <a:blip r:embed="rId16">
              <a:alphaModFix/>
            </a:blip>
            <a:stretch>
              <a:fillRect/>
            </a:stretch>
          </p:blipFill>
          <p:spPr>
            <a:xfrm>
              <a:off x="5388837" y="3039425"/>
              <a:ext cx="266900" cy="223200"/>
            </a:xfrm>
            <a:prstGeom prst="rect">
              <a:avLst/>
            </a:prstGeom>
            <a:noFill/>
            <a:ln>
              <a:noFill/>
            </a:ln>
          </p:spPr>
        </p:pic>
      </p:grpSp>
      <p:grpSp>
        <p:nvGrpSpPr>
          <p:cNvPr id="2222" name="Google Shape;2222;p186"/>
          <p:cNvGrpSpPr/>
          <p:nvPr/>
        </p:nvGrpSpPr>
        <p:grpSpPr>
          <a:xfrm>
            <a:off x="5560175" y="2590493"/>
            <a:ext cx="851951" cy="984478"/>
            <a:chOff x="6384034" y="2350282"/>
            <a:chExt cx="988916" cy="1142748"/>
          </a:xfrm>
        </p:grpSpPr>
        <p:pic>
          <p:nvPicPr>
            <p:cNvPr id="2223" name="Google Shape;2223;p18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224" name="Google Shape;2224;p186"/>
            <p:cNvPicPr preferRelativeResize="0"/>
            <p:nvPr/>
          </p:nvPicPr>
          <p:blipFill>
            <a:blip r:embed="rId15">
              <a:alphaModFix/>
            </a:blip>
            <a:stretch>
              <a:fillRect/>
            </a:stretch>
          </p:blipFill>
          <p:spPr>
            <a:xfrm>
              <a:off x="6452325" y="2564550"/>
              <a:ext cx="398523" cy="350700"/>
            </a:xfrm>
            <a:prstGeom prst="rect">
              <a:avLst/>
            </a:prstGeom>
            <a:noFill/>
            <a:ln>
              <a:noFill/>
            </a:ln>
          </p:spPr>
        </p:pic>
        <p:pic>
          <p:nvPicPr>
            <p:cNvPr id="2225" name="Google Shape;2225;p186"/>
            <p:cNvPicPr preferRelativeResize="0"/>
            <p:nvPr/>
          </p:nvPicPr>
          <p:blipFill>
            <a:blip r:embed="rId15">
              <a:alphaModFix/>
            </a:blip>
            <a:stretch>
              <a:fillRect/>
            </a:stretch>
          </p:blipFill>
          <p:spPr>
            <a:xfrm>
              <a:off x="6452325" y="2952250"/>
              <a:ext cx="398523" cy="350700"/>
            </a:xfrm>
            <a:prstGeom prst="rect">
              <a:avLst/>
            </a:prstGeom>
            <a:noFill/>
            <a:ln>
              <a:noFill/>
            </a:ln>
          </p:spPr>
        </p:pic>
        <p:pic>
          <p:nvPicPr>
            <p:cNvPr id="2226" name="Google Shape;2226;p186"/>
            <p:cNvPicPr preferRelativeResize="0"/>
            <p:nvPr/>
          </p:nvPicPr>
          <p:blipFill>
            <a:blip r:embed="rId15">
              <a:alphaModFix/>
            </a:blip>
            <a:stretch>
              <a:fillRect/>
            </a:stretch>
          </p:blipFill>
          <p:spPr>
            <a:xfrm>
              <a:off x="6908150" y="2560175"/>
              <a:ext cx="398523" cy="350700"/>
            </a:xfrm>
            <a:prstGeom prst="rect">
              <a:avLst/>
            </a:prstGeom>
            <a:noFill/>
            <a:ln>
              <a:noFill/>
            </a:ln>
          </p:spPr>
        </p:pic>
        <p:pic>
          <p:nvPicPr>
            <p:cNvPr id="2227" name="Google Shape;2227;p186"/>
            <p:cNvPicPr preferRelativeResize="0"/>
            <p:nvPr/>
          </p:nvPicPr>
          <p:blipFill>
            <a:blip r:embed="rId15">
              <a:alphaModFix/>
            </a:blip>
            <a:stretch>
              <a:fillRect/>
            </a:stretch>
          </p:blipFill>
          <p:spPr>
            <a:xfrm>
              <a:off x="6908150" y="2947875"/>
              <a:ext cx="398523" cy="350700"/>
            </a:xfrm>
            <a:prstGeom prst="rect">
              <a:avLst/>
            </a:prstGeom>
            <a:noFill/>
            <a:ln>
              <a:noFill/>
            </a:ln>
          </p:spPr>
        </p:pic>
        <p:pic>
          <p:nvPicPr>
            <p:cNvPr id="2228" name="Google Shape;2228;p186"/>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229" name="Google Shape;2229;p186"/>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230" name="Google Shape;2230;p186"/>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231" name="Google Shape;2231;p186"/>
            <p:cNvPicPr preferRelativeResize="0"/>
            <p:nvPr/>
          </p:nvPicPr>
          <p:blipFill>
            <a:blip r:embed="rId19">
              <a:alphaModFix/>
            </a:blip>
            <a:stretch>
              <a:fillRect/>
            </a:stretch>
          </p:blipFill>
          <p:spPr>
            <a:xfrm>
              <a:off x="6971550" y="3044249"/>
              <a:ext cx="271725" cy="223210"/>
            </a:xfrm>
            <a:prstGeom prst="rect">
              <a:avLst/>
            </a:prstGeom>
            <a:noFill/>
            <a:ln>
              <a:noFill/>
            </a:ln>
          </p:spPr>
        </p:pic>
      </p:grpSp>
      <p:sp>
        <p:nvSpPr>
          <p:cNvPr id="2232" name="Google Shape;2232;p186"/>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ABOUT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142"/>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Proxima Nova"/>
              <a:buNone/>
            </a:pPr>
            <a:r>
              <a:rPr b="0" i="0" lang="en" sz="2800" u="none" cap="none" strike="noStrike">
                <a:solidFill>
                  <a:schemeClr val="dk1"/>
                </a:solidFill>
                <a:latin typeface="Arial"/>
                <a:ea typeface="Arial"/>
                <a:cs typeface="Arial"/>
                <a:sym typeface="Arial"/>
              </a:rPr>
              <a:t>THE PROBLEM</a:t>
            </a:r>
            <a:endParaRPr/>
          </a:p>
        </p:txBody>
      </p:sp>
      <p:pic>
        <p:nvPicPr>
          <p:cNvPr descr="arrow.png" id="808" name="Google Shape;808;p142"/>
          <p:cNvPicPr preferRelativeResize="0"/>
          <p:nvPr/>
        </p:nvPicPr>
        <p:blipFill rotWithShape="1">
          <a:blip r:embed="rId3">
            <a:alphaModFix/>
          </a:blip>
          <a:srcRect b="0" l="941" r="941" t="0"/>
          <a:stretch/>
        </p:blipFill>
        <p:spPr>
          <a:xfrm rot="-5400000">
            <a:off x="2153125" y="2664050"/>
            <a:ext cx="3431400" cy="701400"/>
          </a:xfrm>
          <a:prstGeom prst="rect">
            <a:avLst/>
          </a:prstGeom>
          <a:noFill/>
          <a:ln>
            <a:noFill/>
          </a:ln>
        </p:spPr>
      </p:pic>
      <p:pic>
        <p:nvPicPr>
          <p:cNvPr descr="arrow.png" id="809" name="Google Shape;809;p142"/>
          <p:cNvPicPr preferRelativeResize="0"/>
          <p:nvPr/>
        </p:nvPicPr>
        <p:blipFill rotWithShape="1">
          <a:blip r:embed="rId3">
            <a:alphaModFix/>
          </a:blip>
          <a:srcRect b="0" l="941" r="941" t="0"/>
          <a:stretch/>
        </p:blipFill>
        <p:spPr>
          <a:xfrm rot="5400000">
            <a:off x="3664686" y="2664126"/>
            <a:ext cx="3431400" cy="701400"/>
          </a:xfrm>
          <a:prstGeom prst="rect">
            <a:avLst/>
          </a:prstGeom>
          <a:noFill/>
          <a:ln>
            <a:noFill/>
          </a:ln>
        </p:spPr>
      </p:pic>
      <p:sp>
        <p:nvSpPr>
          <p:cNvPr id="810" name="Google Shape;810;p142"/>
          <p:cNvSpPr txBox="1"/>
          <p:nvPr/>
        </p:nvSpPr>
        <p:spPr>
          <a:xfrm>
            <a:off x="5529197" y="4250766"/>
            <a:ext cx="2252100" cy="276000"/>
          </a:xfrm>
          <a:prstGeom prst="rect">
            <a:avLst/>
          </a:prstGeom>
          <a:noFill/>
          <a:ln>
            <a:noFill/>
          </a:ln>
        </p:spPr>
        <p:txBody>
          <a:bodyPr anchorCtr="0" anchor="t" bIns="45000" lIns="90000" spcFirstLastPara="1" rIns="90000" wrap="square" tIns="45000">
            <a:noAutofit/>
          </a:bodyPr>
          <a:lstStyle/>
          <a:p>
            <a:pPr indent="0" lvl="0" marL="0" marR="0" rtl="0" algn="ctr">
              <a:lnSpc>
                <a:spcPct val="106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I.T. OPERATIONS</a:t>
            </a:r>
            <a:endParaRPr/>
          </a:p>
        </p:txBody>
      </p:sp>
      <p:pic>
        <p:nvPicPr>
          <p:cNvPr descr="ops-3.png" id="811" name="Google Shape;811;p142"/>
          <p:cNvPicPr preferRelativeResize="0"/>
          <p:nvPr/>
        </p:nvPicPr>
        <p:blipFill rotWithShape="1">
          <a:blip r:embed="rId4">
            <a:alphaModFix/>
          </a:blip>
          <a:srcRect b="0" l="0" r="0" t="0"/>
          <a:stretch/>
        </p:blipFill>
        <p:spPr>
          <a:xfrm>
            <a:off x="6718662" y="2611198"/>
            <a:ext cx="890400" cy="1440300"/>
          </a:xfrm>
          <a:prstGeom prst="rect">
            <a:avLst/>
          </a:prstGeom>
          <a:noFill/>
          <a:ln>
            <a:noFill/>
          </a:ln>
        </p:spPr>
      </p:pic>
      <p:pic>
        <p:nvPicPr>
          <p:cNvPr descr="ops-2.png" id="812" name="Google Shape;812;p142"/>
          <p:cNvPicPr preferRelativeResize="0"/>
          <p:nvPr/>
        </p:nvPicPr>
        <p:blipFill rotWithShape="1">
          <a:blip r:embed="rId5">
            <a:alphaModFix/>
          </a:blip>
          <a:srcRect b="0" l="0" r="0" t="0"/>
          <a:stretch/>
        </p:blipFill>
        <p:spPr>
          <a:xfrm>
            <a:off x="5515402" y="2611198"/>
            <a:ext cx="890400" cy="1440300"/>
          </a:xfrm>
          <a:prstGeom prst="rect">
            <a:avLst/>
          </a:prstGeom>
          <a:noFill/>
          <a:ln>
            <a:noFill/>
          </a:ln>
        </p:spPr>
      </p:pic>
      <p:pic>
        <p:nvPicPr>
          <p:cNvPr descr="ops-1.png" id="813" name="Google Shape;813;p142"/>
          <p:cNvPicPr preferRelativeResize="0"/>
          <p:nvPr/>
        </p:nvPicPr>
        <p:blipFill rotWithShape="1">
          <a:blip r:embed="rId6">
            <a:alphaModFix/>
          </a:blip>
          <a:srcRect b="0" l="0" r="0" t="0"/>
          <a:stretch/>
        </p:blipFill>
        <p:spPr>
          <a:xfrm>
            <a:off x="6117032" y="2772501"/>
            <a:ext cx="890400" cy="1440300"/>
          </a:xfrm>
          <a:prstGeom prst="rect">
            <a:avLst/>
          </a:prstGeom>
          <a:noFill/>
          <a:ln>
            <a:noFill/>
          </a:ln>
        </p:spPr>
      </p:pic>
      <p:grpSp>
        <p:nvGrpSpPr>
          <p:cNvPr id="814" name="Google Shape;814;p142"/>
          <p:cNvGrpSpPr/>
          <p:nvPr/>
        </p:nvGrpSpPr>
        <p:grpSpPr>
          <a:xfrm>
            <a:off x="5529205" y="1502854"/>
            <a:ext cx="2066016" cy="1178945"/>
            <a:chOff x="896900" y="1185025"/>
            <a:chExt cx="2283900" cy="1303278"/>
          </a:xfrm>
        </p:grpSpPr>
        <p:sp>
          <p:nvSpPr>
            <p:cNvPr id="815" name="Google Shape;815;p142"/>
            <p:cNvSpPr/>
            <p:nvPr/>
          </p:nvSpPr>
          <p:spPr>
            <a:xfrm>
              <a:off x="896900" y="1185025"/>
              <a:ext cx="2283900" cy="959100"/>
            </a:xfrm>
            <a:prstGeom prst="roundRect">
              <a:avLst>
                <a:gd fmla="val 16667" name="adj"/>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42"/>
            <p:cNvSpPr/>
            <p:nvPr/>
          </p:nvSpPr>
          <p:spPr>
            <a:xfrm>
              <a:off x="2226982" y="2206703"/>
              <a:ext cx="208500" cy="208500"/>
            </a:xfrm>
            <a:prstGeom prst="ellipse">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42"/>
            <p:cNvSpPr/>
            <p:nvPr/>
          </p:nvSpPr>
          <p:spPr>
            <a:xfrm>
              <a:off x="2127957" y="2389303"/>
              <a:ext cx="99000" cy="99000"/>
            </a:xfrm>
            <a:prstGeom prst="ellipse">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descr="Icon_RH_Misc_ControlPanel-Management_RGB_Shiny.png" id="818" name="Google Shape;818;p142"/>
          <p:cNvPicPr preferRelativeResize="0"/>
          <p:nvPr/>
        </p:nvPicPr>
        <p:blipFill rotWithShape="1">
          <a:blip r:embed="rId7">
            <a:alphaModFix/>
          </a:blip>
          <a:srcRect b="0" l="0" r="0" t="0"/>
          <a:stretch/>
        </p:blipFill>
        <p:spPr>
          <a:xfrm>
            <a:off x="5700064" y="1699658"/>
            <a:ext cx="413700" cy="472200"/>
          </a:xfrm>
          <a:prstGeom prst="rect">
            <a:avLst/>
          </a:prstGeom>
          <a:noFill/>
          <a:ln>
            <a:noFill/>
          </a:ln>
        </p:spPr>
      </p:pic>
      <p:pic>
        <p:nvPicPr>
          <p:cNvPr descr="Icon_RH_Object_BankSafe-Security_RGB_Shiny.png" id="819" name="Google Shape;819;p142"/>
          <p:cNvPicPr preferRelativeResize="0"/>
          <p:nvPr/>
        </p:nvPicPr>
        <p:blipFill rotWithShape="1">
          <a:blip r:embed="rId8">
            <a:alphaModFix/>
          </a:blip>
          <a:srcRect b="0" l="0" r="0" t="0"/>
          <a:stretch/>
        </p:blipFill>
        <p:spPr>
          <a:xfrm>
            <a:off x="7013051" y="1680470"/>
            <a:ext cx="425400" cy="510600"/>
          </a:xfrm>
          <a:prstGeom prst="rect">
            <a:avLst/>
          </a:prstGeom>
          <a:noFill/>
          <a:ln>
            <a:noFill/>
          </a:ln>
        </p:spPr>
      </p:pic>
      <p:pic>
        <p:nvPicPr>
          <p:cNvPr descr="Icon_RH_Misc_LowerCost-$_RGB_Shiny.png" id="820" name="Google Shape;820;p142"/>
          <p:cNvPicPr preferRelativeResize="0"/>
          <p:nvPr/>
        </p:nvPicPr>
        <p:blipFill rotWithShape="1">
          <a:blip r:embed="rId9">
            <a:alphaModFix/>
          </a:blip>
          <a:srcRect b="0" l="0" r="0" t="0"/>
          <a:stretch/>
        </p:blipFill>
        <p:spPr>
          <a:xfrm>
            <a:off x="6418443" y="1636250"/>
            <a:ext cx="290100" cy="599100"/>
          </a:xfrm>
          <a:prstGeom prst="rect">
            <a:avLst/>
          </a:prstGeom>
          <a:noFill/>
          <a:ln>
            <a:noFill/>
          </a:ln>
        </p:spPr>
      </p:pic>
      <p:sp>
        <p:nvSpPr>
          <p:cNvPr id="821" name="Google Shape;821;p142"/>
          <p:cNvSpPr txBox="1"/>
          <p:nvPr/>
        </p:nvSpPr>
        <p:spPr>
          <a:xfrm>
            <a:off x="1513974" y="4250766"/>
            <a:ext cx="2219700" cy="276000"/>
          </a:xfrm>
          <a:prstGeom prst="rect">
            <a:avLst/>
          </a:prstGeom>
          <a:noFill/>
          <a:ln>
            <a:noFill/>
          </a:ln>
        </p:spPr>
        <p:txBody>
          <a:bodyPr anchorCtr="0" anchor="t" bIns="45000" lIns="90000" spcFirstLastPara="1" rIns="90000" wrap="square" tIns="45000">
            <a:noAutofit/>
          </a:bodyPr>
          <a:lstStyle/>
          <a:p>
            <a:pPr indent="0" lvl="0" marL="0" marR="0" rtl="0" algn="ctr">
              <a:lnSpc>
                <a:spcPct val="106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DEVELOPERS</a:t>
            </a:r>
            <a:endParaRPr/>
          </a:p>
        </p:txBody>
      </p:sp>
      <p:pic>
        <p:nvPicPr>
          <p:cNvPr descr="dev-1.png" id="822" name="Google Shape;822;p142"/>
          <p:cNvPicPr preferRelativeResize="0"/>
          <p:nvPr/>
        </p:nvPicPr>
        <p:blipFill rotWithShape="1">
          <a:blip r:embed="rId10">
            <a:alphaModFix/>
          </a:blip>
          <a:srcRect b="0" l="0" r="0" t="0"/>
          <a:stretch/>
        </p:blipFill>
        <p:spPr>
          <a:xfrm>
            <a:off x="2780386" y="2577480"/>
            <a:ext cx="890400" cy="1440300"/>
          </a:xfrm>
          <a:prstGeom prst="rect">
            <a:avLst/>
          </a:prstGeom>
          <a:noFill/>
          <a:ln>
            <a:noFill/>
          </a:ln>
        </p:spPr>
      </p:pic>
      <p:pic>
        <p:nvPicPr>
          <p:cNvPr descr="dev-2.png" id="823" name="Google Shape;823;p142"/>
          <p:cNvPicPr preferRelativeResize="0"/>
          <p:nvPr/>
        </p:nvPicPr>
        <p:blipFill rotWithShape="1">
          <a:blip r:embed="rId11">
            <a:alphaModFix/>
          </a:blip>
          <a:srcRect b="0" l="0" r="0" t="0"/>
          <a:stretch/>
        </p:blipFill>
        <p:spPr>
          <a:xfrm>
            <a:off x="2178756" y="2738783"/>
            <a:ext cx="890400" cy="1440300"/>
          </a:xfrm>
          <a:prstGeom prst="rect">
            <a:avLst/>
          </a:prstGeom>
          <a:noFill/>
          <a:ln>
            <a:noFill/>
          </a:ln>
        </p:spPr>
      </p:pic>
      <p:grpSp>
        <p:nvGrpSpPr>
          <p:cNvPr id="824" name="Google Shape;824;p142"/>
          <p:cNvGrpSpPr/>
          <p:nvPr/>
        </p:nvGrpSpPr>
        <p:grpSpPr>
          <a:xfrm>
            <a:off x="1590919" y="1502854"/>
            <a:ext cx="2066016" cy="1178945"/>
            <a:chOff x="896900" y="1185025"/>
            <a:chExt cx="2283900" cy="1303278"/>
          </a:xfrm>
        </p:grpSpPr>
        <p:sp>
          <p:nvSpPr>
            <p:cNvPr id="825" name="Google Shape;825;p142"/>
            <p:cNvSpPr/>
            <p:nvPr/>
          </p:nvSpPr>
          <p:spPr>
            <a:xfrm>
              <a:off x="896900" y="1185025"/>
              <a:ext cx="2283900" cy="959100"/>
            </a:xfrm>
            <a:prstGeom prst="roundRect">
              <a:avLst>
                <a:gd fmla="val 16667" name="adj"/>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2"/>
            <p:cNvSpPr/>
            <p:nvPr/>
          </p:nvSpPr>
          <p:spPr>
            <a:xfrm>
              <a:off x="2226982" y="2206703"/>
              <a:ext cx="208500" cy="208500"/>
            </a:xfrm>
            <a:prstGeom prst="ellipse">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42"/>
            <p:cNvSpPr/>
            <p:nvPr/>
          </p:nvSpPr>
          <p:spPr>
            <a:xfrm>
              <a:off x="2127957" y="2389303"/>
              <a:ext cx="99000" cy="99000"/>
            </a:xfrm>
            <a:prstGeom prst="ellipse">
              <a:avLst/>
            </a:prstGeom>
            <a:noFill/>
            <a:ln cap="flat" cmpd="sng" w="19050">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descr="Icon_RH_Misc_Arrows-Scalable_RGB_Shiny.png" id="828" name="Google Shape;828;p142"/>
          <p:cNvPicPr preferRelativeResize="0"/>
          <p:nvPr/>
        </p:nvPicPr>
        <p:blipFill rotWithShape="1">
          <a:blip r:embed="rId12">
            <a:alphaModFix/>
          </a:blip>
          <a:srcRect b="0" l="0" r="0" t="0"/>
          <a:stretch/>
        </p:blipFill>
        <p:spPr>
          <a:xfrm>
            <a:off x="2353727" y="1675475"/>
            <a:ext cx="515100" cy="520500"/>
          </a:xfrm>
          <a:prstGeom prst="rect">
            <a:avLst/>
          </a:prstGeom>
          <a:noFill/>
          <a:ln>
            <a:noFill/>
          </a:ln>
        </p:spPr>
      </p:pic>
      <p:pic>
        <p:nvPicPr>
          <p:cNvPr id="829" name="Google Shape;829;p142"/>
          <p:cNvPicPr preferRelativeResize="0"/>
          <p:nvPr/>
        </p:nvPicPr>
        <p:blipFill rotWithShape="1">
          <a:blip r:embed="rId13">
            <a:alphaModFix/>
          </a:blip>
          <a:srcRect b="0" l="0" r="0" t="0"/>
          <a:stretch/>
        </p:blipFill>
        <p:spPr>
          <a:xfrm>
            <a:off x="2980033" y="1682083"/>
            <a:ext cx="515100" cy="543900"/>
          </a:xfrm>
          <a:prstGeom prst="rect">
            <a:avLst/>
          </a:prstGeom>
          <a:noFill/>
          <a:ln>
            <a:noFill/>
          </a:ln>
        </p:spPr>
      </p:pic>
      <p:pic>
        <p:nvPicPr>
          <p:cNvPr id="830" name="Google Shape;830;p142"/>
          <p:cNvPicPr preferRelativeResize="0"/>
          <p:nvPr/>
        </p:nvPicPr>
        <p:blipFill rotWithShape="1">
          <a:blip r:embed="rId14">
            <a:alphaModFix/>
          </a:blip>
          <a:srcRect b="0" l="0" r="0" t="0"/>
          <a:stretch/>
        </p:blipFill>
        <p:spPr>
          <a:xfrm>
            <a:off x="4171158" y="2539582"/>
            <a:ext cx="890400" cy="979200"/>
          </a:xfrm>
          <a:prstGeom prst="rect">
            <a:avLst/>
          </a:prstGeom>
          <a:noFill/>
          <a:ln>
            <a:noFill/>
          </a:ln>
        </p:spPr>
      </p:pic>
      <p:pic>
        <p:nvPicPr>
          <p:cNvPr descr="RH_Icon_Time_Minutes_Polished.png" id="831" name="Google Shape;831;p142"/>
          <p:cNvPicPr preferRelativeResize="0"/>
          <p:nvPr/>
        </p:nvPicPr>
        <p:blipFill rotWithShape="1">
          <a:blip r:embed="rId15">
            <a:alphaModFix/>
          </a:blip>
          <a:srcRect b="0" l="0" r="0" t="0"/>
          <a:stretch/>
        </p:blipFill>
        <p:spPr>
          <a:xfrm>
            <a:off x="1724010" y="1666438"/>
            <a:ext cx="538500" cy="538500"/>
          </a:xfrm>
          <a:prstGeom prst="rect">
            <a:avLst/>
          </a:prstGeom>
          <a:noFill/>
          <a:ln>
            <a:noFill/>
          </a:ln>
        </p:spPr>
      </p:pic>
      <p:sp>
        <p:nvSpPr>
          <p:cNvPr id="832" name="Google Shape;832;p142"/>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6" name="Shape 2236"/>
        <p:cNvGrpSpPr/>
        <p:nvPr/>
      </p:nvGrpSpPr>
      <p:grpSpPr>
        <a:xfrm>
          <a:off x="0" y="0"/>
          <a:ext cx="0" cy="0"/>
          <a:chOff x="0" y="0"/>
          <a:chExt cx="0" cy="0"/>
        </a:xfrm>
      </p:grpSpPr>
      <p:sp>
        <p:nvSpPr>
          <p:cNvPr id="2237" name="Google Shape;2237;p18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238" name="Google Shape;2238;p187"/>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2239" name="Google Shape;2239;p187"/>
          <p:cNvPicPr preferRelativeResize="0"/>
          <p:nvPr/>
        </p:nvPicPr>
        <p:blipFill>
          <a:blip r:embed="rId4">
            <a:alphaModFix/>
          </a:blip>
          <a:stretch>
            <a:fillRect/>
          </a:stretch>
        </p:blipFill>
        <p:spPr>
          <a:xfrm>
            <a:off x="2317400" y="3685742"/>
            <a:ext cx="4895944" cy="367977"/>
          </a:xfrm>
          <a:prstGeom prst="rect">
            <a:avLst/>
          </a:prstGeom>
          <a:noFill/>
          <a:ln>
            <a:noFill/>
          </a:ln>
        </p:spPr>
      </p:pic>
      <p:pic>
        <p:nvPicPr>
          <p:cNvPr id="2240" name="Google Shape;2240;p187"/>
          <p:cNvPicPr preferRelativeResize="0"/>
          <p:nvPr/>
        </p:nvPicPr>
        <p:blipFill rotWithShape="1">
          <a:blip r:embed="rId5">
            <a:alphaModFix/>
          </a:blip>
          <a:srcRect b="0" l="0" r="6085" t="0"/>
          <a:stretch/>
        </p:blipFill>
        <p:spPr>
          <a:xfrm>
            <a:off x="6568861" y="1428021"/>
            <a:ext cx="644475" cy="1078365"/>
          </a:xfrm>
          <a:prstGeom prst="rect">
            <a:avLst/>
          </a:prstGeom>
          <a:noFill/>
          <a:ln>
            <a:noFill/>
          </a:ln>
        </p:spPr>
      </p:pic>
      <p:pic>
        <p:nvPicPr>
          <p:cNvPr id="2241" name="Google Shape;2241;p187"/>
          <p:cNvPicPr preferRelativeResize="0"/>
          <p:nvPr/>
        </p:nvPicPr>
        <p:blipFill rotWithShape="1">
          <a:blip r:embed="rId6">
            <a:alphaModFix/>
          </a:blip>
          <a:srcRect b="0" l="0" r="6085" t="0"/>
          <a:stretch/>
        </p:blipFill>
        <p:spPr>
          <a:xfrm>
            <a:off x="6568852" y="2538951"/>
            <a:ext cx="644483" cy="1086937"/>
          </a:xfrm>
          <a:prstGeom prst="rect">
            <a:avLst/>
          </a:prstGeom>
          <a:noFill/>
          <a:ln>
            <a:noFill/>
          </a:ln>
        </p:spPr>
      </p:pic>
      <p:pic>
        <p:nvPicPr>
          <p:cNvPr id="2242" name="Google Shape;2242;p187"/>
          <p:cNvPicPr preferRelativeResize="0"/>
          <p:nvPr/>
        </p:nvPicPr>
        <p:blipFill>
          <a:blip r:embed="rId7">
            <a:alphaModFix/>
          </a:blip>
          <a:stretch>
            <a:fillRect/>
          </a:stretch>
        </p:blipFill>
        <p:spPr>
          <a:xfrm>
            <a:off x="2317411" y="915675"/>
            <a:ext cx="4187706" cy="461043"/>
          </a:xfrm>
          <a:prstGeom prst="rect">
            <a:avLst/>
          </a:prstGeom>
          <a:noFill/>
          <a:ln>
            <a:noFill/>
          </a:ln>
        </p:spPr>
      </p:pic>
      <p:pic>
        <p:nvPicPr>
          <p:cNvPr id="2243" name="Google Shape;2243;p187"/>
          <p:cNvPicPr preferRelativeResize="0"/>
          <p:nvPr/>
        </p:nvPicPr>
        <p:blipFill>
          <a:blip r:embed="rId8">
            <a:alphaModFix/>
          </a:blip>
          <a:stretch>
            <a:fillRect/>
          </a:stretch>
        </p:blipFill>
        <p:spPr>
          <a:xfrm>
            <a:off x="2388661" y="1558776"/>
            <a:ext cx="1129482" cy="2016323"/>
          </a:xfrm>
          <a:prstGeom prst="rect">
            <a:avLst/>
          </a:prstGeom>
          <a:noFill/>
          <a:ln>
            <a:noFill/>
          </a:ln>
        </p:spPr>
      </p:pic>
      <p:pic>
        <p:nvPicPr>
          <p:cNvPr id="2244" name="Google Shape;2244;p187"/>
          <p:cNvPicPr preferRelativeResize="0"/>
          <p:nvPr/>
        </p:nvPicPr>
        <p:blipFill>
          <a:blip r:embed="rId9">
            <a:alphaModFix/>
          </a:blip>
          <a:stretch>
            <a:fillRect/>
          </a:stretch>
        </p:blipFill>
        <p:spPr>
          <a:xfrm>
            <a:off x="2446801" y="2198964"/>
            <a:ext cx="1013202" cy="272607"/>
          </a:xfrm>
          <a:prstGeom prst="rect">
            <a:avLst/>
          </a:prstGeom>
          <a:noFill/>
          <a:ln>
            <a:noFill/>
          </a:ln>
        </p:spPr>
      </p:pic>
      <p:pic>
        <p:nvPicPr>
          <p:cNvPr id="2245" name="Google Shape;2245;p187"/>
          <p:cNvPicPr preferRelativeResize="0"/>
          <p:nvPr/>
        </p:nvPicPr>
        <p:blipFill>
          <a:blip r:embed="rId10">
            <a:alphaModFix/>
          </a:blip>
          <a:stretch>
            <a:fillRect/>
          </a:stretch>
        </p:blipFill>
        <p:spPr>
          <a:xfrm>
            <a:off x="2446806" y="1843388"/>
            <a:ext cx="1013276" cy="272630"/>
          </a:xfrm>
          <a:prstGeom prst="rect">
            <a:avLst/>
          </a:prstGeom>
          <a:noFill/>
          <a:ln>
            <a:noFill/>
          </a:ln>
        </p:spPr>
      </p:pic>
      <p:pic>
        <p:nvPicPr>
          <p:cNvPr id="2246" name="Google Shape;2246;p187"/>
          <p:cNvPicPr preferRelativeResize="0"/>
          <p:nvPr/>
        </p:nvPicPr>
        <p:blipFill>
          <a:blip r:embed="rId11">
            <a:alphaModFix/>
          </a:blip>
          <a:stretch>
            <a:fillRect/>
          </a:stretch>
        </p:blipFill>
        <p:spPr>
          <a:xfrm>
            <a:off x="2446806" y="2909991"/>
            <a:ext cx="1013271" cy="272628"/>
          </a:xfrm>
          <a:prstGeom prst="rect">
            <a:avLst/>
          </a:prstGeom>
          <a:noFill/>
          <a:ln>
            <a:noFill/>
          </a:ln>
        </p:spPr>
      </p:pic>
      <p:pic>
        <p:nvPicPr>
          <p:cNvPr id="2247" name="Google Shape;2247;p187"/>
          <p:cNvPicPr preferRelativeResize="0"/>
          <p:nvPr/>
        </p:nvPicPr>
        <p:blipFill>
          <a:blip r:embed="rId12">
            <a:alphaModFix/>
          </a:blip>
          <a:stretch>
            <a:fillRect/>
          </a:stretch>
        </p:blipFill>
        <p:spPr>
          <a:xfrm>
            <a:off x="2446806" y="2554472"/>
            <a:ext cx="1013190" cy="272607"/>
          </a:xfrm>
          <a:prstGeom prst="rect">
            <a:avLst/>
          </a:prstGeom>
          <a:noFill/>
          <a:ln>
            <a:noFill/>
          </a:ln>
        </p:spPr>
      </p:pic>
      <p:grpSp>
        <p:nvGrpSpPr>
          <p:cNvPr id="2248" name="Google Shape;2248;p187"/>
          <p:cNvGrpSpPr/>
          <p:nvPr/>
        </p:nvGrpSpPr>
        <p:grpSpPr>
          <a:xfrm>
            <a:off x="2317524" y="4105045"/>
            <a:ext cx="4896163" cy="538530"/>
            <a:chOff x="2619875" y="4085196"/>
            <a:chExt cx="5312101" cy="584279"/>
          </a:xfrm>
        </p:grpSpPr>
        <p:pic>
          <p:nvPicPr>
            <p:cNvPr id="2249" name="Google Shape;2249;p187"/>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250" name="Google Shape;2250;p187"/>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251" name="Google Shape;2251;p187"/>
          <p:cNvPicPr preferRelativeResize="0"/>
          <p:nvPr/>
        </p:nvPicPr>
        <p:blipFill>
          <a:blip r:embed="rId15">
            <a:alphaModFix/>
          </a:blip>
          <a:stretch>
            <a:fillRect/>
          </a:stretch>
        </p:blipFill>
        <p:spPr>
          <a:xfrm>
            <a:off x="3603483" y="1558750"/>
            <a:ext cx="851974" cy="984501"/>
          </a:xfrm>
          <a:prstGeom prst="rect">
            <a:avLst/>
          </a:prstGeom>
          <a:noFill/>
          <a:ln>
            <a:noFill/>
          </a:ln>
        </p:spPr>
      </p:pic>
      <p:pic>
        <p:nvPicPr>
          <p:cNvPr id="2252" name="Google Shape;2252;p187"/>
          <p:cNvPicPr preferRelativeResize="0"/>
          <p:nvPr/>
        </p:nvPicPr>
        <p:blipFill>
          <a:blip r:embed="rId15">
            <a:alphaModFix/>
          </a:blip>
          <a:stretch>
            <a:fillRect/>
          </a:stretch>
        </p:blipFill>
        <p:spPr>
          <a:xfrm>
            <a:off x="5560318" y="1553759"/>
            <a:ext cx="851974" cy="984501"/>
          </a:xfrm>
          <a:prstGeom prst="rect">
            <a:avLst/>
          </a:prstGeom>
          <a:noFill/>
          <a:ln>
            <a:noFill/>
          </a:ln>
        </p:spPr>
      </p:pic>
      <p:grpSp>
        <p:nvGrpSpPr>
          <p:cNvPr id="2253" name="Google Shape;2253;p187"/>
          <p:cNvGrpSpPr/>
          <p:nvPr/>
        </p:nvGrpSpPr>
        <p:grpSpPr>
          <a:xfrm>
            <a:off x="3657459" y="1736676"/>
            <a:ext cx="343327" cy="302128"/>
            <a:chOff x="4175425" y="1359200"/>
            <a:chExt cx="398523" cy="350700"/>
          </a:xfrm>
        </p:grpSpPr>
        <p:pic>
          <p:nvPicPr>
            <p:cNvPr id="2254" name="Google Shape;2254;p187"/>
            <p:cNvPicPr preferRelativeResize="0"/>
            <p:nvPr/>
          </p:nvPicPr>
          <p:blipFill>
            <a:blip r:embed="rId16">
              <a:alphaModFix/>
            </a:blip>
            <a:stretch>
              <a:fillRect/>
            </a:stretch>
          </p:blipFill>
          <p:spPr>
            <a:xfrm>
              <a:off x="4175425" y="1359200"/>
              <a:ext cx="398523" cy="350700"/>
            </a:xfrm>
            <a:prstGeom prst="rect">
              <a:avLst/>
            </a:prstGeom>
            <a:noFill/>
            <a:ln>
              <a:noFill/>
            </a:ln>
          </p:spPr>
        </p:pic>
        <p:pic>
          <p:nvPicPr>
            <p:cNvPr id="2255" name="Google Shape;2255;p187"/>
            <p:cNvPicPr preferRelativeResize="0"/>
            <p:nvPr/>
          </p:nvPicPr>
          <p:blipFill>
            <a:blip r:embed="rId17">
              <a:alphaModFix/>
            </a:blip>
            <a:stretch>
              <a:fillRect/>
            </a:stretch>
          </p:blipFill>
          <p:spPr>
            <a:xfrm>
              <a:off x="4233337" y="1452250"/>
              <a:ext cx="266900" cy="223200"/>
            </a:xfrm>
            <a:prstGeom prst="rect">
              <a:avLst/>
            </a:prstGeom>
            <a:noFill/>
            <a:ln>
              <a:noFill/>
            </a:ln>
          </p:spPr>
        </p:pic>
      </p:grpSp>
      <p:grpSp>
        <p:nvGrpSpPr>
          <p:cNvPr id="2256" name="Google Shape;2256;p187"/>
          <p:cNvGrpSpPr/>
          <p:nvPr/>
        </p:nvGrpSpPr>
        <p:grpSpPr>
          <a:xfrm>
            <a:off x="4050152" y="2066910"/>
            <a:ext cx="343327" cy="302128"/>
            <a:chOff x="4631250" y="1742525"/>
            <a:chExt cx="398523" cy="350700"/>
          </a:xfrm>
        </p:grpSpPr>
        <p:pic>
          <p:nvPicPr>
            <p:cNvPr id="2257" name="Google Shape;2257;p187"/>
            <p:cNvPicPr preferRelativeResize="0"/>
            <p:nvPr/>
          </p:nvPicPr>
          <p:blipFill>
            <a:blip r:embed="rId16">
              <a:alphaModFix/>
            </a:blip>
            <a:stretch>
              <a:fillRect/>
            </a:stretch>
          </p:blipFill>
          <p:spPr>
            <a:xfrm>
              <a:off x="4631250" y="1742525"/>
              <a:ext cx="398523" cy="350700"/>
            </a:xfrm>
            <a:prstGeom prst="rect">
              <a:avLst/>
            </a:prstGeom>
            <a:noFill/>
            <a:ln>
              <a:noFill/>
            </a:ln>
          </p:spPr>
        </p:pic>
        <p:pic>
          <p:nvPicPr>
            <p:cNvPr id="2258" name="Google Shape;2258;p187"/>
            <p:cNvPicPr preferRelativeResize="0"/>
            <p:nvPr/>
          </p:nvPicPr>
          <p:blipFill>
            <a:blip r:embed="rId18">
              <a:alphaModFix/>
            </a:blip>
            <a:stretch>
              <a:fillRect/>
            </a:stretch>
          </p:blipFill>
          <p:spPr>
            <a:xfrm>
              <a:off x="4694653" y="1831688"/>
              <a:ext cx="271722" cy="223200"/>
            </a:xfrm>
            <a:prstGeom prst="rect">
              <a:avLst/>
            </a:prstGeom>
            <a:noFill/>
            <a:ln>
              <a:noFill/>
            </a:ln>
          </p:spPr>
        </p:pic>
      </p:grpSp>
      <p:grpSp>
        <p:nvGrpSpPr>
          <p:cNvPr id="2259" name="Google Shape;2259;p187"/>
          <p:cNvGrpSpPr/>
          <p:nvPr/>
        </p:nvGrpSpPr>
        <p:grpSpPr>
          <a:xfrm>
            <a:off x="3657459" y="2070679"/>
            <a:ext cx="343327" cy="302128"/>
            <a:chOff x="4175425" y="1746900"/>
            <a:chExt cx="398523" cy="350700"/>
          </a:xfrm>
        </p:grpSpPr>
        <p:pic>
          <p:nvPicPr>
            <p:cNvPr id="2260" name="Google Shape;2260;p1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261" name="Google Shape;2261;p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62" name="Google Shape;2262;p187"/>
          <p:cNvGrpSpPr/>
          <p:nvPr/>
        </p:nvGrpSpPr>
        <p:grpSpPr>
          <a:xfrm>
            <a:off x="4050152" y="1732907"/>
            <a:ext cx="343327" cy="302128"/>
            <a:chOff x="4631250" y="1354825"/>
            <a:chExt cx="398523" cy="350700"/>
          </a:xfrm>
        </p:grpSpPr>
        <p:pic>
          <p:nvPicPr>
            <p:cNvPr id="2263" name="Google Shape;2263;p18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264" name="Google Shape;2264;p187"/>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65" name="Google Shape;2265;p187"/>
          <p:cNvGrpSpPr/>
          <p:nvPr/>
        </p:nvGrpSpPr>
        <p:grpSpPr>
          <a:xfrm>
            <a:off x="4581783" y="1553736"/>
            <a:ext cx="851951" cy="984478"/>
            <a:chOff x="5248350" y="1146849"/>
            <a:chExt cx="988916" cy="1142748"/>
          </a:xfrm>
        </p:grpSpPr>
        <p:pic>
          <p:nvPicPr>
            <p:cNvPr id="2266" name="Google Shape;2266;p187"/>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267" name="Google Shape;2267;p187"/>
            <p:cNvPicPr preferRelativeResize="0"/>
            <p:nvPr/>
          </p:nvPicPr>
          <p:blipFill>
            <a:blip r:embed="rId16">
              <a:alphaModFix/>
            </a:blip>
            <a:stretch>
              <a:fillRect/>
            </a:stretch>
          </p:blipFill>
          <p:spPr>
            <a:xfrm>
              <a:off x="5315625" y="1351213"/>
              <a:ext cx="398523" cy="350700"/>
            </a:xfrm>
            <a:prstGeom prst="rect">
              <a:avLst/>
            </a:prstGeom>
            <a:noFill/>
            <a:ln>
              <a:noFill/>
            </a:ln>
          </p:spPr>
        </p:pic>
        <p:pic>
          <p:nvPicPr>
            <p:cNvPr id="2268" name="Google Shape;2268;p187"/>
            <p:cNvPicPr preferRelativeResize="0"/>
            <p:nvPr/>
          </p:nvPicPr>
          <p:blipFill>
            <a:blip r:embed="rId16">
              <a:alphaModFix/>
            </a:blip>
            <a:stretch>
              <a:fillRect/>
            </a:stretch>
          </p:blipFill>
          <p:spPr>
            <a:xfrm>
              <a:off x="5315625" y="1738913"/>
              <a:ext cx="398523" cy="350700"/>
            </a:xfrm>
            <a:prstGeom prst="rect">
              <a:avLst/>
            </a:prstGeom>
            <a:noFill/>
            <a:ln>
              <a:noFill/>
            </a:ln>
          </p:spPr>
        </p:pic>
        <p:pic>
          <p:nvPicPr>
            <p:cNvPr id="2269" name="Google Shape;2269;p187"/>
            <p:cNvPicPr preferRelativeResize="0"/>
            <p:nvPr/>
          </p:nvPicPr>
          <p:blipFill>
            <a:blip r:embed="rId16">
              <a:alphaModFix/>
            </a:blip>
            <a:stretch>
              <a:fillRect/>
            </a:stretch>
          </p:blipFill>
          <p:spPr>
            <a:xfrm>
              <a:off x="5771450" y="1346838"/>
              <a:ext cx="398523" cy="350700"/>
            </a:xfrm>
            <a:prstGeom prst="rect">
              <a:avLst/>
            </a:prstGeom>
            <a:noFill/>
            <a:ln>
              <a:noFill/>
            </a:ln>
          </p:spPr>
        </p:pic>
        <p:pic>
          <p:nvPicPr>
            <p:cNvPr id="2270" name="Google Shape;2270;p187"/>
            <p:cNvPicPr preferRelativeResize="0"/>
            <p:nvPr/>
          </p:nvPicPr>
          <p:blipFill>
            <a:blip r:embed="rId16">
              <a:alphaModFix/>
            </a:blip>
            <a:stretch>
              <a:fillRect/>
            </a:stretch>
          </p:blipFill>
          <p:spPr>
            <a:xfrm>
              <a:off x="5771450" y="1734538"/>
              <a:ext cx="398523" cy="350700"/>
            </a:xfrm>
            <a:prstGeom prst="rect">
              <a:avLst/>
            </a:prstGeom>
            <a:noFill/>
            <a:ln>
              <a:noFill/>
            </a:ln>
          </p:spPr>
        </p:pic>
        <p:pic>
          <p:nvPicPr>
            <p:cNvPr id="2271" name="Google Shape;2271;p187"/>
            <p:cNvPicPr preferRelativeResize="0"/>
            <p:nvPr/>
          </p:nvPicPr>
          <p:blipFill>
            <a:blip r:embed="rId17">
              <a:alphaModFix/>
            </a:blip>
            <a:stretch>
              <a:fillRect/>
            </a:stretch>
          </p:blipFill>
          <p:spPr>
            <a:xfrm>
              <a:off x="5380062" y="1440000"/>
              <a:ext cx="266900" cy="223200"/>
            </a:xfrm>
            <a:prstGeom prst="rect">
              <a:avLst/>
            </a:prstGeom>
            <a:noFill/>
            <a:ln>
              <a:noFill/>
            </a:ln>
          </p:spPr>
        </p:pic>
        <p:pic>
          <p:nvPicPr>
            <p:cNvPr id="2272" name="Google Shape;2272;p187"/>
            <p:cNvPicPr preferRelativeResize="0"/>
            <p:nvPr/>
          </p:nvPicPr>
          <p:blipFill>
            <a:blip r:embed="rId18">
              <a:alphaModFix/>
            </a:blip>
            <a:stretch>
              <a:fillRect/>
            </a:stretch>
          </p:blipFill>
          <p:spPr>
            <a:xfrm>
              <a:off x="5376503" y="1838813"/>
              <a:ext cx="271722" cy="223200"/>
            </a:xfrm>
            <a:prstGeom prst="rect">
              <a:avLst/>
            </a:prstGeom>
            <a:noFill/>
            <a:ln>
              <a:noFill/>
            </a:ln>
          </p:spPr>
        </p:pic>
        <p:pic>
          <p:nvPicPr>
            <p:cNvPr id="2273" name="Google Shape;2273;p187"/>
            <p:cNvPicPr preferRelativeResize="0"/>
            <p:nvPr/>
          </p:nvPicPr>
          <p:blipFill>
            <a:blip r:embed="rId19">
              <a:alphaModFix/>
            </a:blip>
            <a:stretch>
              <a:fillRect/>
            </a:stretch>
          </p:blipFill>
          <p:spPr>
            <a:xfrm>
              <a:off x="5842238" y="1832631"/>
              <a:ext cx="271725" cy="218350"/>
            </a:xfrm>
            <a:prstGeom prst="rect">
              <a:avLst/>
            </a:prstGeom>
            <a:noFill/>
            <a:ln>
              <a:noFill/>
            </a:ln>
          </p:spPr>
        </p:pic>
        <p:pic>
          <p:nvPicPr>
            <p:cNvPr id="2274" name="Google Shape;2274;p187"/>
            <p:cNvPicPr preferRelativeResize="0"/>
            <p:nvPr/>
          </p:nvPicPr>
          <p:blipFill>
            <a:blip r:embed="rId19">
              <a:alphaModFix/>
            </a:blip>
            <a:stretch>
              <a:fillRect/>
            </a:stretch>
          </p:blipFill>
          <p:spPr>
            <a:xfrm>
              <a:off x="5834850" y="1442431"/>
              <a:ext cx="271725" cy="218350"/>
            </a:xfrm>
            <a:prstGeom prst="rect">
              <a:avLst/>
            </a:prstGeom>
            <a:noFill/>
            <a:ln>
              <a:noFill/>
            </a:ln>
          </p:spPr>
        </p:pic>
      </p:grpSp>
      <p:grpSp>
        <p:nvGrpSpPr>
          <p:cNvPr id="2275" name="Google Shape;2275;p187"/>
          <p:cNvGrpSpPr/>
          <p:nvPr/>
        </p:nvGrpSpPr>
        <p:grpSpPr>
          <a:xfrm>
            <a:off x="5996905" y="2060018"/>
            <a:ext cx="343327" cy="302128"/>
            <a:chOff x="6890975" y="1734525"/>
            <a:chExt cx="398523" cy="350700"/>
          </a:xfrm>
        </p:grpSpPr>
        <p:pic>
          <p:nvPicPr>
            <p:cNvPr id="2276" name="Google Shape;2276;p18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277" name="Google Shape;2277;p187"/>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278" name="Google Shape;2278;p187"/>
          <p:cNvGrpSpPr/>
          <p:nvPr/>
        </p:nvGrpSpPr>
        <p:grpSpPr>
          <a:xfrm>
            <a:off x="5604212" y="1729784"/>
            <a:ext cx="343327" cy="302128"/>
            <a:chOff x="6435150" y="1351200"/>
            <a:chExt cx="398523" cy="350700"/>
          </a:xfrm>
        </p:grpSpPr>
        <p:pic>
          <p:nvPicPr>
            <p:cNvPr id="2279" name="Google Shape;2279;p187"/>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280" name="Google Shape;2280;p187"/>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281" name="Google Shape;2281;p187"/>
          <p:cNvGrpSpPr/>
          <p:nvPr/>
        </p:nvGrpSpPr>
        <p:grpSpPr>
          <a:xfrm>
            <a:off x="5604212" y="2063787"/>
            <a:ext cx="343327" cy="302128"/>
            <a:chOff x="6435150" y="1738900"/>
            <a:chExt cx="398523" cy="350700"/>
          </a:xfrm>
        </p:grpSpPr>
        <p:pic>
          <p:nvPicPr>
            <p:cNvPr id="2282" name="Google Shape;2282;p187"/>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283" name="Google Shape;2283;p187"/>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84" name="Google Shape;2284;p187"/>
          <p:cNvGrpSpPr/>
          <p:nvPr/>
        </p:nvGrpSpPr>
        <p:grpSpPr>
          <a:xfrm>
            <a:off x="5996905" y="1726015"/>
            <a:ext cx="343327" cy="302128"/>
            <a:chOff x="6890975" y="1346825"/>
            <a:chExt cx="398523" cy="350700"/>
          </a:xfrm>
        </p:grpSpPr>
        <p:pic>
          <p:nvPicPr>
            <p:cNvPr id="2285" name="Google Shape;2285;p187"/>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286" name="Google Shape;2286;p187"/>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87" name="Google Shape;2287;p187"/>
          <p:cNvGrpSpPr/>
          <p:nvPr/>
        </p:nvGrpSpPr>
        <p:grpSpPr>
          <a:xfrm>
            <a:off x="3603391" y="2595484"/>
            <a:ext cx="851951" cy="984478"/>
            <a:chOff x="4112666" y="2356076"/>
            <a:chExt cx="988916" cy="1142748"/>
          </a:xfrm>
        </p:grpSpPr>
        <p:pic>
          <p:nvPicPr>
            <p:cNvPr id="2288" name="Google Shape;2288;p18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289" name="Google Shape;2289;p187"/>
            <p:cNvPicPr preferRelativeResize="0"/>
            <p:nvPr/>
          </p:nvPicPr>
          <p:blipFill>
            <a:blip r:embed="rId16">
              <a:alphaModFix/>
            </a:blip>
            <a:stretch>
              <a:fillRect/>
            </a:stretch>
          </p:blipFill>
          <p:spPr>
            <a:xfrm>
              <a:off x="4167525" y="2561900"/>
              <a:ext cx="398523" cy="350700"/>
            </a:xfrm>
            <a:prstGeom prst="rect">
              <a:avLst/>
            </a:prstGeom>
            <a:noFill/>
            <a:ln>
              <a:noFill/>
            </a:ln>
          </p:spPr>
        </p:pic>
        <p:pic>
          <p:nvPicPr>
            <p:cNvPr id="2290" name="Google Shape;2290;p187"/>
            <p:cNvPicPr preferRelativeResize="0"/>
            <p:nvPr/>
          </p:nvPicPr>
          <p:blipFill>
            <a:blip r:embed="rId16">
              <a:alphaModFix/>
            </a:blip>
            <a:stretch>
              <a:fillRect/>
            </a:stretch>
          </p:blipFill>
          <p:spPr>
            <a:xfrm>
              <a:off x="4167525" y="2949600"/>
              <a:ext cx="398523" cy="350700"/>
            </a:xfrm>
            <a:prstGeom prst="rect">
              <a:avLst/>
            </a:prstGeom>
            <a:noFill/>
            <a:ln>
              <a:noFill/>
            </a:ln>
          </p:spPr>
        </p:pic>
        <p:pic>
          <p:nvPicPr>
            <p:cNvPr id="2291" name="Google Shape;2291;p187"/>
            <p:cNvPicPr preferRelativeResize="0"/>
            <p:nvPr/>
          </p:nvPicPr>
          <p:blipFill>
            <a:blip r:embed="rId16">
              <a:alphaModFix/>
            </a:blip>
            <a:stretch>
              <a:fillRect/>
            </a:stretch>
          </p:blipFill>
          <p:spPr>
            <a:xfrm>
              <a:off x="4623350" y="2557525"/>
              <a:ext cx="398523" cy="350700"/>
            </a:xfrm>
            <a:prstGeom prst="rect">
              <a:avLst/>
            </a:prstGeom>
            <a:noFill/>
            <a:ln>
              <a:noFill/>
            </a:ln>
          </p:spPr>
        </p:pic>
        <p:pic>
          <p:nvPicPr>
            <p:cNvPr id="2292" name="Google Shape;2292;p187"/>
            <p:cNvPicPr preferRelativeResize="0"/>
            <p:nvPr/>
          </p:nvPicPr>
          <p:blipFill>
            <a:blip r:embed="rId16">
              <a:alphaModFix/>
            </a:blip>
            <a:stretch>
              <a:fillRect/>
            </a:stretch>
          </p:blipFill>
          <p:spPr>
            <a:xfrm>
              <a:off x="4623350" y="2945225"/>
              <a:ext cx="398523" cy="350700"/>
            </a:xfrm>
            <a:prstGeom prst="rect">
              <a:avLst/>
            </a:prstGeom>
            <a:noFill/>
            <a:ln>
              <a:noFill/>
            </a:ln>
          </p:spPr>
        </p:pic>
        <p:pic>
          <p:nvPicPr>
            <p:cNvPr id="2293" name="Google Shape;2293;p187"/>
            <p:cNvPicPr preferRelativeResize="0"/>
            <p:nvPr/>
          </p:nvPicPr>
          <p:blipFill>
            <a:blip r:embed="rId18">
              <a:alphaModFix/>
            </a:blip>
            <a:stretch>
              <a:fillRect/>
            </a:stretch>
          </p:blipFill>
          <p:spPr>
            <a:xfrm>
              <a:off x="4230928" y="2662888"/>
              <a:ext cx="271722" cy="223200"/>
            </a:xfrm>
            <a:prstGeom prst="rect">
              <a:avLst/>
            </a:prstGeom>
            <a:noFill/>
            <a:ln>
              <a:noFill/>
            </a:ln>
          </p:spPr>
        </p:pic>
        <p:pic>
          <p:nvPicPr>
            <p:cNvPr id="2294" name="Google Shape;2294;p187"/>
            <p:cNvPicPr preferRelativeResize="0"/>
            <p:nvPr/>
          </p:nvPicPr>
          <p:blipFill>
            <a:blip r:embed="rId17">
              <a:alphaModFix/>
            </a:blip>
            <a:stretch>
              <a:fillRect/>
            </a:stretch>
          </p:blipFill>
          <p:spPr>
            <a:xfrm>
              <a:off x="4689162" y="3041850"/>
              <a:ext cx="266900" cy="223200"/>
            </a:xfrm>
            <a:prstGeom prst="rect">
              <a:avLst/>
            </a:prstGeom>
            <a:noFill/>
            <a:ln>
              <a:noFill/>
            </a:ln>
          </p:spPr>
        </p:pic>
        <p:pic>
          <p:nvPicPr>
            <p:cNvPr id="2295" name="Google Shape;2295;p187"/>
            <p:cNvPicPr preferRelativeResize="0"/>
            <p:nvPr/>
          </p:nvPicPr>
          <p:blipFill>
            <a:blip r:embed="rId19">
              <a:alphaModFix/>
            </a:blip>
            <a:stretch>
              <a:fillRect/>
            </a:stretch>
          </p:blipFill>
          <p:spPr>
            <a:xfrm>
              <a:off x="4686750" y="2654156"/>
              <a:ext cx="271725" cy="218350"/>
            </a:xfrm>
            <a:prstGeom prst="rect">
              <a:avLst/>
            </a:prstGeom>
            <a:noFill/>
            <a:ln>
              <a:noFill/>
            </a:ln>
          </p:spPr>
        </p:pic>
        <p:pic>
          <p:nvPicPr>
            <p:cNvPr id="2296" name="Google Shape;2296;p187"/>
            <p:cNvPicPr preferRelativeResize="0"/>
            <p:nvPr/>
          </p:nvPicPr>
          <p:blipFill>
            <a:blip r:embed="rId19">
              <a:alphaModFix/>
            </a:blip>
            <a:stretch>
              <a:fillRect/>
            </a:stretch>
          </p:blipFill>
          <p:spPr>
            <a:xfrm>
              <a:off x="4230925" y="3041856"/>
              <a:ext cx="271725" cy="218350"/>
            </a:xfrm>
            <a:prstGeom prst="rect">
              <a:avLst/>
            </a:prstGeom>
            <a:noFill/>
            <a:ln>
              <a:noFill/>
            </a:ln>
          </p:spPr>
        </p:pic>
      </p:grpSp>
      <p:grpSp>
        <p:nvGrpSpPr>
          <p:cNvPr id="2297" name="Google Shape;2297;p187"/>
          <p:cNvGrpSpPr/>
          <p:nvPr/>
        </p:nvGrpSpPr>
        <p:grpSpPr>
          <a:xfrm>
            <a:off x="4581783" y="2590493"/>
            <a:ext cx="851951" cy="984478"/>
            <a:chOff x="5248350" y="2350282"/>
            <a:chExt cx="988916" cy="1142748"/>
          </a:xfrm>
        </p:grpSpPr>
        <p:pic>
          <p:nvPicPr>
            <p:cNvPr id="2298" name="Google Shape;2298;p187"/>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299" name="Google Shape;2299;p187"/>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300" name="Google Shape;2300;p187"/>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301" name="Google Shape;2301;p18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302" name="Google Shape;2302;p187"/>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303" name="Google Shape;2303;p187"/>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304" name="Google Shape;2304;p187"/>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305" name="Google Shape;2305;p187"/>
            <p:cNvPicPr preferRelativeResize="0"/>
            <p:nvPr/>
          </p:nvPicPr>
          <p:blipFill>
            <a:blip r:embed="rId18">
              <a:alphaModFix/>
            </a:blip>
            <a:stretch>
              <a:fillRect/>
            </a:stretch>
          </p:blipFill>
          <p:spPr>
            <a:xfrm>
              <a:off x="5842253" y="3031963"/>
              <a:ext cx="271722" cy="223200"/>
            </a:xfrm>
            <a:prstGeom prst="rect">
              <a:avLst/>
            </a:prstGeom>
            <a:noFill/>
            <a:ln>
              <a:noFill/>
            </a:ln>
          </p:spPr>
        </p:pic>
        <p:pic>
          <p:nvPicPr>
            <p:cNvPr id="2306" name="Google Shape;2306;p187"/>
            <p:cNvPicPr preferRelativeResize="0"/>
            <p:nvPr/>
          </p:nvPicPr>
          <p:blipFill>
            <a:blip r:embed="rId17">
              <a:alphaModFix/>
            </a:blip>
            <a:stretch>
              <a:fillRect/>
            </a:stretch>
          </p:blipFill>
          <p:spPr>
            <a:xfrm>
              <a:off x="5388837" y="3039425"/>
              <a:ext cx="266900" cy="223200"/>
            </a:xfrm>
            <a:prstGeom prst="rect">
              <a:avLst/>
            </a:prstGeom>
            <a:noFill/>
            <a:ln>
              <a:noFill/>
            </a:ln>
          </p:spPr>
        </p:pic>
      </p:grpSp>
      <p:grpSp>
        <p:nvGrpSpPr>
          <p:cNvPr id="2307" name="Google Shape;2307;p187"/>
          <p:cNvGrpSpPr/>
          <p:nvPr/>
        </p:nvGrpSpPr>
        <p:grpSpPr>
          <a:xfrm>
            <a:off x="5560175" y="2590493"/>
            <a:ext cx="851951" cy="984478"/>
            <a:chOff x="6384034" y="2350282"/>
            <a:chExt cx="988916" cy="1142748"/>
          </a:xfrm>
        </p:grpSpPr>
        <p:pic>
          <p:nvPicPr>
            <p:cNvPr id="2308" name="Google Shape;2308;p187"/>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309" name="Google Shape;2309;p187"/>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310" name="Google Shape;2310;p18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311" name="Google Shape;2311;p187"/>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312" name="Google Shape;2312;p187"/>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313" name="Google Shape;2313;p187"/>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314" name="Google Shape;2314;p187"/>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315" name="Google Shape;2315;p187"/>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316" name="Google Shape;2316;p187"/>
            <p:cNvPicPr preferRelativeResize="0"/>
            <p:nvPr/>
          </p:nvPicPr>
          <p:blipFill>
            <a:blip r:embed="rId20">
              <a:alphaModFix/>
            </a:blip>
            <a:stretch>
              <a:fillRect/>
            </a:stretch>
          </p:blipFill>
          <p:spPr>
            <a:xfrm>
              <a:off x="6971550" y="3044249"/>
              <a:ext cx="271725" cy="223210"/>
            </a:xfrm>
            <a:prstGeom prst="rect">
              <a:avLst/>
            </a:prstGeom>
            <a:noFill/>
            <a:ln>
              <a:noFill/>
            </a:ln>
          </p:spPr>
        </p:pic>
      </p:grpSp>
      <p:sp>
        <p:nvSpPr>
          <p:cNvPr id="2317" name="Google Shape;2317;p187"/>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ROUTING AND LOAD-BALANCING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1" name="Shape 2321"/>
        <p:cNvGrpSpPr/>
        <p:nvPr/>
      </p:nvGrpSpPr>
      <p:grpSpPr>
        <a:xfrm>
          <a:off x="0" y="0"/>
          <a:ext cx="0" cy="0"/>
          <a:chOff x="0" y="0"/>
          <a:chExt cx="0" cy="0"/>
        </a:xfrm>
      </p:grpSpPr>
      <p:sp>
        <p:nvSpPr>
          <p:cNvPr id="2322" name="Google Shape;2322;p18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323" name="Google Shape;2323;p188"/>
          <p:cNvPicPr preferRelativeResize="0"/>
          <p:nvPr/>
        </p:nvPicPr>
        <p:blipFill>
          <a:blip r:embed="rId3">
            <a:alphaModFix/>
          </a:blip>
          <a:stretch>
            <a:fillRect/>
          </a:stretch>
        </p:blipFill>
        <p:spPr>
          <a:xfrm>
            <a:off x="2317411" y="1427859"/>
            <a:ext cx="4187706" cy="2206742"/>
          </a:xfrm>
          <a:prstGeom prst="rect">
            <a:avLst/>
          </a:prstGeom>
          <a:noFill/>
          <a:ln>
            <a:noFill/>
          </a:ln>
        </p:spPr>
      </p:pic>
      <p:pic>
        <p:nvPicPr>
          <p:cNvPr id="2324" name="Google Shape;2324;p188"/>
          <p:cNvPicPr preferRelativeResize="0"/>
          <p:nvPr/>
        </p:nvPicPr>
        <p:blipFill>
          <a:blip r:embed="rId4">
            <a:alphaModFix/>
          </a:blip>
          <a:stretch>
            <a:fillRect/>
          </a:stretch>
        </p:blipFill>
        <p:spPr>
          <a:xfrm>
            <a:off x="2317400" y="3685742"/>
            <a:ext cx="4895944" cy="367977"/>
          </a:xfrm>
          <a:prstGeom prst="rect">
            <a:avLst/>
          </a:prstGeom>
          <a:noFill/>
          <a:ln>
            <a:noFill/>
          </a:ln>
        </p:spPr>
      </p:pic>
      <p:pic>
        <p:nvPicPr>
          <p:cNvPr id="2325" name="Google Shape;2325;p188"/>
          <p:cNvPicPr preferRelativeResize="0"/>
          <p:nvPr/>
        </p:nvPicPr>
        <p:blipFill rotWithShape="1">
          <a:blip r:embed="rId5">
            <a:alphaModFix/>
          </a:blip>
          <a:srcRect b="0" l="0" r="6085" t="0"/>
          <a:stretch/>
        </p:blipFill>
        <p:spPr>
          <a:xfrm>
            <a:off x="6568861" y="1428021"/>
            <a:ext cx="644475" cy="1078365"/>
          </a:xfrm>
          <a:prstGeom prst="rect">
            <a:avLst/>
          </a:prstGeom>
          <a:noFill/>
          <a:ln>
            <a:noFill/>
          </a:ln>
        </p:spPr>
      </p:pic>
      <p:pic>
        <p:nvPicPr>
          <p:cNvPr id="2326" name="Google Shape;2326;p188"/>
          <p:cNvPicPr preferRelativeResize="0"/>
          <p:nvPr/>
        </p:nvPicPr>
        <p:blipFill rotWithShape="1">
          <a:blip r:embed="rId6">
            <a:alphaModFix/>
          </a:blip>
          <a:srcRect b="0" l="0" r="6085" t="0"/>
          <a:stretch/>
        </p:blipFill>
        <p:spPr>
          <a:xfrm>
            <a:off x="6568852" y="2538951"/>
            <a:ext cx="644483" cy="1086937"/>
          </a:xfrm>
          <a:prstGeom prst="rect">
            <a:avLst/>
          </a:prstGeom>
          <a:noFill/>
          <a:ln>
            <a:noFill/>
          </a:ln>
        </p:spPr>
      </p:pic>
      <p:pic>
        <p:nvPicPr>
          <p:cNvPr id="2327" name="Google Shape;2327;p188"/>
          <p:cNvPicPr preferRelativeResize="0"/>
          <p:nvPr/>
        </p:nvPicPr>
        <p:blipFill>
          <a:blip r:embed="rId7">
            <a:alphaModFix/>
          </a:blip>
          <a:stretch>
            <a:fillRect/>
          </a:stretch>
        </p:blipFill>
        <p:spPr>
          <a:xfrm>
            <a:off x="2317411" y="915675"/>
            <a:ext cx="4187706" cy="461043"/>
          </a:xfrm>
          <a:prstGeom prst="rect">
            <a:avLst/>
          </a:prstGeom>
          <a:noFill/>
          <a:ln>
            <a:noFill/>
          </a:ln>
        </p:spPr>
      </p:pic>
      <p:pic>
        <p:nvPicPr>
          <p:cNvPr id="2328" name="Google Shape;2328;p188"/>
          <p:cNvPicPr preferRelativeResize="0"/>
          <p:nvPr/>
        </p:nvPicPr>
        <p:blipFill>
          <a:blip r:embed="rId8">
            <a:alphaModFix/>
          </a:blip>
          <a:stretch>
            <a:fillRect/>
          </a:stretch>
        </p:blipFill>
        <p:spPr>
          <a:xfrm>
            <a:off x="393375" y="2649241"/>
            <a:ext cx="594465" cy="699123"/>
          </a:xfrm>
          <a:prstGeom prst="rect">
            <a:avLst/>
          </a:prstGeom>
          <a:noFill/>
          <a:ln>
            <a:noFill/>
          </a:ln>
        </p:spPr>
      </p:pic>
      <p:pic>
        <p:nvPicPr>
          <p:cNvPr id="2329" name="Google Shape;2329;p188"/>
          <p:cNvPicPr preferRelativeResize="0"/>
          <p:nvPr/>
        </p:nvPicPr>
        <p:blipFill>
          <a:blip r:embed="rId9">
            <a:alphaModFix/>
          </a:blip>
          <a:stretch>
            <a:fillRect/>
          </a:stretch>
        </p:blipFill>
        <p:spPr>
          <a:xfrm>
            <a:off x="2388661" y="1558776"/>
            <a:ext cx="1129482" cy="2016323"/>
          </a:xfrm>
          <a:prstGeom prst="rect">
            <a:avLst/>
          </a:prstGeom>
          <a:noFill/>
          <a:ln>
            <a:noFill/>
          </a:ln>
        </p:spPr>
      </p:pic>
      <p:pic>
        <p:nvPicPr>
          <p:cNvPr id="2330" name="Google Shape;2330;p188"/>
          <p:cNvPicPr preferRelativeResize="0"/>
          <p:nvPr/>
        </p:nvPicPr>
        <p:blipFill>
          <a:blip r:embed="rId10">
            <a:alphaModFix/>
          </a:blip>
          <a:stretch>
            <a:fillRect/>
          </a:stretch>
        </p:blipFill>
        <p:spPr>
          <a:xfrm>
            <a:off x="2446801" y="2198964"/>
            <a:ext cx="1013202" cy="272607"/>
          </a:xfrm>
          <a:prstGeom prst="rect">
            <a:avLst/>
          </a:prstGeom>
          <a:noFill/>
          <a:ln>
            <a:noFill/>
          </a:ln>
        </p:spPr>
      </p:pic>
      <p:pic>
        <p:nvPicPr>
          <p:cNvPr id="2331" name="Google Shape;2331;p188"/>
          <p:cNvPicPr preferRelativeResize="0"/>
          <p:nvPr/>
        </p:nvPicPr>
        <p:blipFill>
          <a:blip r:embed="rId11">
            <a:alphaModFix/>
          </a:blip>
          <a:stretch>
            <a:fillRect/>
          </a:stretch>
        </p:blipFill>
        <p:spPr>
          <a:xfrm>
            <a:off x="2446806" y="1843388"/>
            <a:ext cx="1013276" cy="272630"/>
          </a:xfrm>
          <a:prstGeom prst="rect">
            <a:avLst/>
          </a:prstGeom>
          <a:noFill/>
          <a:ln>
            <a:noFill/>
          </a:ln>
        </p:spPr>
      </p:pic>
      <p:pic>
        <p:nvPicPr>
          <p:cNvPr id="2332" name="Google Shape;2332;p188"/>
          <p:cNvPicPr preferRelativeResize="0"/>
          <p:nvPr/>
        </p:nvPicPr>
        <p:blipFill>
          <a:blip r:embed="rId12">
            <a:alphaModFix/>
          </a:blip>
          <a:stretch>
            <a:fillRect/>
          </a:stretch>
        </p:blipFill>
        <p:spPr>
          <a:xfrm>
            <a:off x="2446806" y="2909991"/>
            <a:ext cx="1013271" cy="272628"/>
          </a:xfrm>
          <a:prstGeom prst="rect">
            <a:avLst/>
          </a:prstGeom>
          <a:noFill/>
          <a:ln>
            <a:noFill/>
          </a:ln>
        </p:spPr>
      </p:pic>
      <p:pic>
        <p:nvPicPr>
          <p:cNvPr id="2333" name="Google Shape;2333;p188"/>
          <p:cNvPicPr preferRelativeResize="0"/>
          <p:nvPr/>
        </p:nvPicPr>
        <p:blipFill>
          <a:blip r:embed="rId13">
            <a:alphaModFix/>
          </a:blip>
          <a:stretch>
            <a:fillRect/>
          </a:stretch>
        </p:blipFill>
        <p:spPr>
          <a:xfrm>
            <a:off x="2446806" y="2554472"/>
            <a:ext cx="1013190" cy="272607"/>
          </a:xfrm>
          <a:prstGeom prst="rect">
            <a:avLst/>
          </a:prstGeom>
          <a:noFill/>
          <a:ln>
            <a:noFill/>
          </a:ln>
        </p:spPr>
      </p:pic>
      <p:grpSp>
        <p:nvGrpSpPr>
          <p:cNvPr id="2334" name="Google Shape;2334;p188"/>
          <p:cNvGrpSpPr/>
          <p:nvPr/>
        </p:nvGrpSpPr>
        <p:grpSpPr>
          <a:xfrm>
            <a:off x="2317524" y="4105045"/>
            <a:ext cx="4896163" cy="538530"/>
            <a:chOff x="2619875" y="4085196"/>
            <a:chExt cx="5312101" cy="584279"/>
          </a:xfrm>
        </p:grpSpPr>
        <p:pic>
          <p:nvPicPr>
            <p:cNvPr id="2335" name="Google Shape;2335;p188"/>
            <p:cNvPicPr preferRelativeResize="0"/>
            <p:nvPr/>
          </p:nvPicPr>
          <p:blipFill>
            <a:blip r:embed="rId14">
              <a:alphaModFix/>
            </a:blip>
            <a:stretch>
              <a:fillRect/>
            </a:stretch>
          </p:blipFill>
          <p:spPr>
            <a:xfrm>
              <a:off x="2619875" y="4085196"/>
              <a:ext cx="5312101" cy="584279"/>
            </a:xfrm>
            <a:prstGeom prst="rect">
              <a:avLst/>
            </a:prstGeom>
            <a:noFill/>
            <a:ln>
              <a:noFill/>
            </a:ln>
          </p:spPr>
        </p:pic>
        <p:pic>
          <p:nvPicPr>
            <p:cNvPr id="2336" name="Google Shape;2336;p188"/>
            <p:cNvPicPr preferRelativeResize="0"/>
            <p:nvPr/>
          </p:nvPicPr>
          <p:blipFill>
            <a:blip r:embed="rId15">
              <a:alphaModFix/>
            </a:blip>
            <a:stretch>
              <a:fillRect/>
            </a:stretch>
          </p:blipFill>
          <p:spPr>
            <a:xfrm>
              <a:off x="3725891" y="4177719"/>
              <a:ext cx="3100060" cy="399250"/>
            </a:xfrm>
            <a:prstGeom prst="rect">
              <a:avLst/>
            </a:prstGeom>
            <a:noFill/>
            <a:ln>
              <a:noFill/>
            </a:ln>
          </p:spPr>
        </p:pic>
      </p:grpSp>
      <p:pic>
        <p:nvPicPr>
          <p:cNvPr id="2337" name="Google Shape;2337;p188"/>
          <p:cNvPicPr preferRelativeResize="0"/>
          <p:nvPr/>
        </p:nvPicPr>
        <p:blipFill>
          <a:blip r:embed="rId16">
            <a:alphaModFix/>
          </a:blip>
          <a:stretch>
            <a:fillRect/>
          </a:stretch>
        </p:blipFill>
        <p:spPr>
          <a:xfrm>
            <a:off x="3603483" y="1558750"/>
            <a:ext cx="851974" cy="984501"/>
          </a:xfrm>
          <a:prstGeom prst="rect">
            <a:avLst/>
          </a:prstGeom>
          <a:noFill/>
          <a:ln>
            <a:noFill/>
          </a:ln>
        </p:spPr>
      </p:pic>
      <p:pic>
        <p:nvPicPr>
          <p:cNvPr id="2338" name="Google Shape;2338;p188"/>
          <p:cNvPicPr preferRelativeResize="0"/>
          <p:nvPr/>
        </p:nvPicPr>
        <p:blipFill>
          <a:blip r:embed="rId16">
            <a:alphaModFix/>
          </a:blip>
          <a:stretch>
            <a:fillRect/>
          </a:stretch>
        </p:blipFill>
        <p:spPr>
          <a:xfrm>
            <a:off x="5560318" y="1553759"/>
            <a:ext cx="851974" cy="984501"/>
          </a:xfrm>
          <a:prstGeom prst="rect">
            <a:avLst/>
          </a:prstGeom>
          <a:noFill/>
          <a:ln>
            <a:noFill/>
          </a:ln>
        </p:spPr>
      </p:pic>
      <p:grpSp>
        <p:nvGrpSpPr>
          <p:cNvPr id="2339" name="Google Shape;2339;p188"/>
          <p:cNvGrpSpPr/>
          <p:nvPr/>
        </p:nvGrpSpPr>
        <p:grpSpPr>
          <a:xfrm>
            <a:off x="3657459" y="1736676"/>
            <a:ext cx="343327" cy="302128"/>
            <a:chOff x="4175425" y="1359200"/>
            <a:chExt cx="398523" cy="350700"/>
          </a:xfrm>
        </p:grpSpPr>
        <p:pic>
          <p:nvPicPr>
            <p:cNvPr id="2340" name="Google Shape;2340;p188"/>
            <p:cNvPicPr preferRelativeResize="0"/>
            <p:nvPr/>
          </p:nvPicPr>
          <p:blipFill>
            <a:blip r:embed="rId17">
              <a:alphaModFix/>
            </a:blip>
            <a:stretch>
              <a:fillRect/>
            </a:stretch>
          </p:blipFill>
          <p:spPr>
            <a:xfrm>
              <a:off x="4175425" y="1359200"/>
              <a:ext cx="398523" cy="350700"/>
            </a:xfrm>
            <a:prstGeom prst="rect">
              <a:avLst/>
            </a:prstGeom>
            <a:noFill/>
            <a:ln>
              <a:noFill/>
            </a:ln>
          </p:spPr>
        </p:pic>
        <p:pic>
          <p:nvPicPr>
            <p:cNvPr id="2341" name="Google Shape;2341;p188"/>
            <p:cNvPicPr preferRelativeResize="0"/>
            <p:nvPr/>
          </p:nvPicPr>
          <p:blipFill>
            <a:blip r:embed="rId18">
              <a:alphaModFix/>
            </a:blip>
            <a:stretch>
              <a:fillRect/>
            </a:stretch>
          </p:blipFill>
          <p:spPr>
            <a:xfrm>
              <a:off x="4233337" y="1452250"/>
              <a:ext cx="266900" cy="223200"/>
            </a:xfrm>
            <a:prstGeom prst="rect">
              <a:avLst/>
            </a:prstGeom>
            <a:noFill/>
            <a:ln>
              <a:noFill/>
            </a:ln>
          </p:spPr>
        </p:pic>
      </p:grpSp>
      <p:grpSp>
        <p:nvGrpSpPr>
          <p:cNvPr id="2342" name="Google Shape;2342;p188"/>
          <p:cNvGrpSpPr/>
          <p:nvPr/>
        </p:nvGrpSpPr>
        <p:grpSpPr>
          <a:xfrm>
            <a:off x="4050152" y="2066910"/>
            <a:ext cx="343327" cy="302128"/>
            <a:chOff x="4631250" y="1742525"/>
            <a:chExt cx="398523" cy="350700"/>
          </a:xfrm>
        </p:grpSpPr>
        <p:pic>
          <p:nvPicPr>
            <p:cNvPr id="2343" name="Google Shape;2343;p188"/>
            <p:cNvPicPr preferRelativeResize="0"/>
            <p:nvPr/>
          </p:nvPicPr>
          <p:blipFill>
            <a:blip r:embed="rId17">
              <a:alphaModFix/>
            </a:blip>
            <a:stretch>
              <a:fillRect/>
            </a:stretch>
          </p:blipFill>
          <p:spPr>
            <a:xfrm>
              <a:off x="4631250" y="1742525"/>
              <a:ext cx="398523" cy="350700"/>
            </a:xfrm>
            <a:prstGeom prst="rect">
              <a:avLst/>
            </a:prstGeom>
            <a:noFill/>
            <a:ln>
              <a:noFill/>
            </a:ln>
          </p:spPr>
        </p:pic>
        <p:pic>
          <p:nvPicPr>
            <p:cNvPr id="2344" name="Google Shape;2344;p188"/>
            <p:cNvPicPr preferRelativeResize="0"/>
            <p:nvPr/>
          </p:nvPicPr>
          <p:blipFill>
            <a:blip r:embed="rId19">
              <a:alphaModFix/>
            </a:blip>
            <a:stretch>
              <a:fillRect/>
            </a:stretch>
          </p:blipFill>
          <p:spPr>
            <a:xfrm>
              <a:off x="4694653" y="1831688"/>
              <a:ext cx="271722" cy="223200"/>
            </a:xfrm>
            <a:prstGeom prst="rect">
              <a:avLst/>
            </a:prstGeom>
            <a:noFill/>
            <a:ln>
              <a:noFill/>
            </a:ln>
          </p:spPr>
        </p:pic>
      </p:grpSp>
      <p:grpSp>
        <p:nvGrpSpPr>
          <p:cNvPr id="2345" name="Google Shape;2345;p188"/>
          <p:cNvGrpSpPr/>
          <p:nvPr/>
        </p:nvGrpSpPr>
        <p:grpSpPr>
          <a:xfrm>
            <a:off x="3657459" y="2070679"/>
            <a:ext cx="343327" cy="302128"/>
            <a:chOff x="4175425" y="1746900"/>
            <a:chExt cx="398523" cy="350700"/>
          </a:xfrm>
        </p:grpSpPr>
        <p:pic>
          <p:nvPicPr>
            <p:cNvPr id="2346" name="Google Shape;2346;p18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347" name="Google Shape;2347;p188"/>
            <p:cNvPicPr preferRelativeResize="0"/>
            <p:nvPr/>
          </p:nvPicPr>
          <p:blipFill>
            <a:blip r:embed="rId20">
              <a:alphaModFix/>
            </a:blip>
            <a:stretch>
              <a:fillRect/>
            </a:stretch>
          </p:blipFill>
          <p:spPr>
            <a:xfrm>
              <a:off x="4238825" y="1836306"/>
              <a:ext cx="271725" cy="218350"/>
            </a:xfrm>
            <a:prstGeom prst="rect">
              <a:avLst/>
            </a:prstGeom>
            <a:noFill/>
            <a:ln>
              <a:noFill/>
            </a:ln>
          </p:spPr>
        </p:pic>
      </p:grpSp>
      <p:grpSp>
        <p:nvGrpSpPr>
          <p:cNvPr id="2348" name="Google Shape;2348;p188"/>
          <p:cNvGrpSpPr/>
          <p:nvPr/>
        </p:nvGrpSpPr>
        <p:grpSpPr>
          <a:xfrm>
            <a:off x="4050152" y="1732907"/>
            <a:ext cx="343327" cy="302128"/>
            <a:chOff x="4631250" y="1354825"/>
            <a:chExt cx="398523" cy="350700"/>
          </a:xfrm>
        </p:grpSpPr>
        <p:pic>
          <p:nvPicPr>
            <p:cNvPr id="2349" name="Google Shape;2349;p188"/>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350" name="Google Shape;2350;p188"/>
            <p:cNvPicPr preferRelativeResize="0"/>
            <p:nvPr/>
          </p:nvPicPr>
          <p:blipFill>
            <a:blip r:embed="rId20">
              <a:alphaModFix/>
            </a:blip>
            <a:stretch>
              <a:fillRect/>
            </a:stretch>
          </p:blipFill>
          <p:spPr>
            <a:xfrm>
              <a:off x="4694650" y="1452256"/>
              <a:ext cx="271725" cy="218350"/>
            </a:xfrm>
            <a:prstGeom prst="rect">
              <a:avLst/>
            </a:prstGeom>
            <a:noFill/>
            <a:ln>
              <a:noFill/>
            </a:ln>
          </p:spPr>
        </p:pic>
      </p:grpSp>
      <p:grpSp>
        <p:nvGrpSpPr>
          <p:cNvPr id="2351" name="Google Shape;2351;p188"/>
          <p:cNvGrpSpPr/>
          <p:nvPr/>
        </p:nvGrpSpPr>
        <p:grpSpPr>
          <a:xfrm>
            <a:off x="4581783" y="1553736"/>
            <a:ext cx="851951" cy="984478"/>
            <a:chOff x="5248350" y="1146849"/>
            <a:chExt cx="988916" cy="1142748"/>
          </a:xfrm>
        </p:grpSpPr>
        <p:pic>
          <p:nvPicPr>
            <p:cNvPr id="2352" name="Google Shape;2352;p188"/>
            <p:cNvPicPr preferRelativeResize="0"/>
            <p:nvPr/>
          </p:nvPicPr>
          <p:blipFill>
            <a:blip r:embed="rId16">
              <a:alphaModFix/>
            </a:blip>
            <a:stretch>
              <a:fillRect/>
            </a:stretch>
          </p:blipFill>
          <p:spPr>
            <a:xfrm>
              <a:off x="5248350" y="1146849"/>
              <a:ext cx="988916" cy="1142748"/>
            </a:xfrm>
            <a:prstGeom prst="rect">
              <a:avLst/>
            </a:prstGeom>
            <a:noFill/>
            <a:ln>
              <a:noFill/>
            </a:ln>
          </p:spPr>
        </p:pic>
        <p:pic>
          <p:nvPicPr>
            <p:cNvPr id="2353" name="Google Shape;2353;p188"/>
            <p:cNvPicPr preferRelativeResize="0"/>
            <p:nvPr/>
          </p:nvPicPr>
          <p:blipFill>
            <a:blip r:embed="rId17">
              <a:alphaModFix/>
            </a:blip>
            <a:stretch>
              <a:fillRect/>
            </a:stretch>
          </p:blipFill>
          <p:spPr>
            <a:xfrm>
              <a:off x="5315625" y="1351213"/>
              <a:ext cx="398523" cy="350700"/>
            </a:xfrm>
            <a:prstGeom prst="rect">
              <a:avLst/>
            </a:prstGeom>
            <a:noFill/>
            <a:ln>
              <a:noFill/>
            </a:ln>
          </p:spPr>
        </p:pic>
        <p:pic>
          <p:nvPicPr>
            <p:cNvPr id="2354" name="Google Shape;2354;p188"/>
            <p:cNvPicPr preferRelativeResize="0"/>
            <p:nvPr/>
          </p:nvPicPr>
          <p:blipFill>
            <a:blip r:embed="rId17">
              <a:alphaModFix/>
            </a:blip>
            <a:stretch>
              <a:fillRect/>
            </a:stretch>
          </p:blipFill>
          <p:spPr>
            <a:xfrm>
              <a:off x="5315625" y="1738913"/>
              <a:ext cx="398523" cy="350700"/>
            </a:xfrm>
            <a:prstGeom prst="rect">
              <a:avLst/>
            </a:prstGeom>
            <a:noFill/>
            <a:ln>
              <a:noFill/>
            </a:ln>
          </p:spPr>
        </p:pic>
        <p:pic>
          <p:nvPicPr>
            <p:cNvPr id="2355" name="Google Shape;2355;p188"/>
            <p:cNvPicPr preferRelativeResize="0"/>
            <p:nvPr/>
          </p:nvPicPr>
          <p:blipFill>
            <a:blip r:embed="rId17">
              <a:alphaModFix/>
            </a:blip>
            <a:stretch>
              <a:fillRect/>
            </a:stretch>
          </p:blipFill>
          <p:spPr>
            <a:xfrm>
              <a:off x="5771450" y="1346838"/>
              <a:ext cx="398523" cy="350700"/>
            </a:xfrm>
            <a:prstGeom prst="rect">
              <a:avLst/>
            </a:prstGeom>
            <a:noFill/>
            <a:ln>
              <a:noFill/>
            </a:ln>
          </p:spPr>
        </p:pic>
        <p:pic>
          <p:nvPicPr>
            <p:cNvPr id="2356" name="Google Shape;2356;p188"/>
            <p:cNvPicPr preferRelativeResize="0"/>
            <p:nvPr/>
          </p:nvPicPr>
          <p:blipFill>
            <a:blip r:embed="rId17">
              <a:alphaModFix/>
            </a:blip>
            <a:stretch>
              <a:fillRect/>
            </a:stretch>
          </p:blipFill>
          <p:spPr>
            <a:xfrm>
              <a:off x="5771450" y="1734538"/>
              <a:ext cx="398523" cy="350700"/>
            </a:xfrm>
            <a:prstGeom prst="rect">
              <a:avLst/>
            </a:prstGeom>
            <a:noFill/>
            <a:ln>
              <a:noFill/>
            </a:ln>
          </p:spPr>
        </p:pic>
        <p:pic>
          <p:nvPicPr>
            <p:cNvPr id="2357" name="Google Shape;2357;p188"/>
            <p:cNvPicPr preferRelativeResize="0"/>
            <p:nvPr/>
          </p:nvPicPr>
          <p:blipFill>
            <a:blip r:embed="rId18">
              <a:alphaModFix/>
            </a:blip>
            <a:stretch>
              <a:fillRect/>
            </a:stretch>
          </p:blipFill>
          <p:spPr>
            <a:xfrm>
              <a:off x="5380062" y="1440000"/>
              <a:ext cx="266900" cy="223200"/>
            </a:xfrm>
            <a:prstGeom prst="rect">
              <a:avLst/>
            </a:prstGeom>
            <a:noFill/>
            <a:ln>
              <a:noFill/>
            </a:ln>
          </p:spPr>
        </p:pic>
        <p:pic>
          <p:nvPicPr>
            <p:cNvPr id="2358" name="Google Shape;2358;p188"/>
            <p:cNvPicPr preferRelativeResize="0"/>
            <p:nvPr/>
          </p:nvPicPr>
          <p:blipFill>
            <a:blip r:embed="rId19">
              <a:alphaModFix/>
            </a:blip>
            <a:stretch>
              <a:fillRect/>
            </a:stretch>
          </p:blipFill>
          <p:spPr>
            <a:xfrm>
              <a:off x="5376503" y="1838813"/>
              <a:ext cx="271722" cy="223200"/>
            </a:xfrm>
            <a:prstGeom prst="rect">
              <a:avLst/>
            </a:prstGeom>
            <a:noFill/>
            <a:ln>
              <a:noFill/>
            </a:ln>
          </p:spPr>
        </p:pic>
        <p:pic>
          <p:nvPicPr>
            <p:cNvPr id="2359" name="Google Shape;2359;p188"/>
            <p:cNvPicPr preferRelativeResize="0"/>
            <p:nvPr/>
          </p:nvPicPr>
          <p:blipFill>
            <a:blip r:embed="rId20">
              <a:alphaModFix/>
            </a:blip>
            <a:stretch>
              <a:fillRect/>
            </a:stretch>
          </p:blipFill>
          <p:spPr>
            <a:xfrm>
              <a:off x="5842238" y="1832631"/>
              <a:ext cx="271725" cy="218350"/>
            </a:xfrm>
            <a:prstGeom prst="rect">
              <a:avLst/>
            </a:prstGeom>
            <a:noFill/>
            <a:ln>
              <a:noFill/>
            </a:ln>
          </p:spPr>
        </p:pic>
        <p:pic>
          <p:nvPicPr>
            <p:cNvPr id="2360" name="Google Shape;2360;p188"/>
            <p:cNvPicPr preferRelativeResize="0"/>
            <p:nvPr/>
          </p:nvPicPr>
          <p:blipFill>
            <a:blip r:embed="rId20">
              <a:alphaModFix/>
            </a:blip>
            <a:stretch>
              <a:fillRect/>
            </a:stretch>
          </p:blipFill>
          <p:spPr>
            <a:xfrm>
              <a:off x="5834850" y="1442431"/>
              <a:ext cx="271725" cy="218350"/>
            </a:xfrm>
            <a:prstGeom prst="rect">
              <a:avLst/>
            </a:prstGeom>
            <a:noFill/>
            <a:ln>
              <a:noFill/>
            </a:ln>
          </p:spPr>
        </p:pic>
      </p:grpSp>
      <p:grpSp>
        <p:nvGrpSpPr>
          <p:cNvPr id="2361" name="Google Shape;2361;p188"/>
          <p:cNvGrpSpPr/>
          <p:nvPr/>
        </p:nvGrpSpPr>
        <p:grpSpPr>
          <a:xfrm>
            <a:off x="5996905" y="2060018"/>
            <a:ext cx="343327" cy="302128"/>
            <a:chOff x="6890975" y="1734525"/>
            <a:chExt cx="398523" cy="350700"/>
          </a:xfrm>
        </p:grpSpPr>
        <p:pic>
          <p:nvPicPr>
            <p:cNvPr id="2362" name="Google Shape;2362;p188"/>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363" name="Google Shape;2363;p188"/>
            <p:cNvPicPr preferRelativeResize="0"/>
            <p:nvPr/>
          </p:nvPicPr>
          <p:blipFill>
            <a:blip r:embed="rId21">
              <a:alphaModFix/>
            </a:blip>
            <a:stretch>
              <a:fillRect/>
            </a:stretch>
          </p:blipFill>
          <p:spPr>
            <a:xfrm>
              <a:off x="6954375" y="1833011"/>
              <a:ext cx="271725" cy="223210"/>
            </a:xfrm>
            <a:prstGeom prst="rect">
              <a:avLst/>
            </a:prstGeom>
            <a:noFill/>
            <a:ln>
              <a:noFill/>
            </a:ln>
          </p:spPr>
        </p:pic>
      </p:grpSp>
      <p:grpSp>
        <p:nvGrpSpPr>
          <p:cNvPr id="2364" name="Google Shape;2364;p188"/>
          <p:cNvGrpSpPr/>
          <p:nvPr/>
        </p:nvGrpSpPr>
        <p:grpSpPr>
          <a:xfrm>
            <a:off x="5604212" y="1729784"/>
            <a:ext cx="343327" cy="302128"/>
            <a:chOff x="6435150" y="1351200"/>
            <a:chExt cx="398523" cy="350700"/>
          </a:xfrm>
        </p:grpSpPr>
        <p:pic>
          <p:nvPicPr>
            <p:cNvPr id="2365" name="Google Shape;2365;p188"/>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366" name="Google Shape;2366;p188"/>
            <p:cNvPicPr preferRelativeResize="0"/>
            <p:nvPr/>
          </p:nvPicPr>
          <p:blipFill>
            <a:blip r:embed="rId22">
              <a:alphaModFix/>
            </a:blip>
            <a:stretch>
              <a:fillRect/>
            </a:stretch>
          </p:blipFill>
          <p:spPr>
            <a:xfrm>
              <a:off x="6500944" y="1442401"/>
              <a:ext cx="266925" cy="218393"/>
            </a:xfrm>
            <a:prstGeom prst="rect">
              <a:avLst/>
            </a:prstGeom>
            <a:noFill/>
            <a:ln>
              <a:noFill/>
            </a:ln>
          </p:spPr>
        </p:pic>
      </p:grpSp>
      <p:grpSp>
        <p:nvGrpSpPr>
          <p:cNvPr id="2367" name="Google Shape;2367;p188"/>
          <p:cNvGrpSpPr/>
          <p:nvPr/>
        </p:nvGrpSpPr>
        <p:grpSpPr>
          <a:xfrm>
            <a:off x="5604212" y="2063787"/>
            <a:ext cx="343327" cy="302128"/>
            <a:chOff x="6435150" y="1738900"/>
            <a:chExt cx="398523" cy="350700"/>
          </a:xfrm>
        </p:grpSpPr>
        <p:pic>
          <p:nvPicPr>
            <p:cNvPr id="2368" name="Google Shape;2368;p188"/>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369" name="Google Shape;2369;p188"/>
            <p:cNvPicPr preferRelativeResize="0"/>
            <p:nvPr/>
          </p:nvPicPr>
          <p:blipFill>
            <a:blip r:embed="rId20">
              <a:alphaModFix/>
            </a:blip>
            <a:stretch>
              <a:fillRect/>
            </a:stretch>
          </p:blipFill>
          <p:spPr>
            <a:xfrm>
              <a:off x="6498538" y="1837631"/>
              <a:ext cx="271725" cy="218350"/>
            </a:xfrm>
            <a:prstGeom prst="rect">
              <a:avLst/>
            </a:prstGeom>
            <a:noFill/>
            <a:ln>
              <a:noFill/>
            </a:ln>
          </p:spPr>
        </p:pic>
      </p:grpSp>
      <p:grpSp>
        <p:nvGrpSpPr>
          <p:cNvPr id="2370" name="Google Shape;2370;p188"/>
          <p:cNvGrpSpPr/>
          <p:nvPr/>
        </p:nvGrpSpPr>
        <p:grpSpPr>
          <a:xfrm>
            <a:off x="5996905" y="1726015"/>
            <a:ext cx="343327" cy="302128"/>
            <a:chOff x="6890975" y="1346825"/>
            <a:chExt cx="398523" cy="350700"/>
          </a:xfrm>
        </p:grpSpPr>
        <p:pic>
          <p:nvPicPr>
            <p:cNvPr id="2371" name="Google Shape;2371;p188"/>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372" name="Google Shape;2372;p188"/>
            <p:cNvPicPr preferRelativeResize="0"/>
            <p:nvPr/>
          </p:nvPicPr>
          <p:blipFill>
            <a:blip r:embed="rId20">
              <a:alphaModFix/>
            </a:blip>
            <a:stretch>
              <a:fillRect/>
            </a:stretch>
          </p:blipFill>
          <p:spPr>
            <a:xfrm>
              <a:off x="6954363" y="1442431"/>
              <a:ext cx="271725" cy="218350"/>
            </a:xfrm>
            <a:prstGeom prst="rect">
              <a:avLst/>
            </a:prstGeom>
            <a:noFill/>
            <a:ln>
              <a:noFill/>
            </a:ln>
          </p:spPr>
        </p:pic>
      </p:grpSp>
      <p:grpSp>
        <p:nvGrpSpPr>
          <p:cNvPr id="2373" name="Google Shape;2373;p188"/>
          <p:cNvGrpSpPr/>
          <p:nvPr/>
        </p:nvGrpSpPr>
        <p:grpSpPr>
          <a:xfrm>
            <a:off x="3603391" y="2595484"/>
            <a:ext cx="851951" cy="984478"/>
            <a:chOff x="4112666" y="2356076"/>
            <a:chExt cx="988916" cy="1142748"/>
          </a:xfrm>
        </p:grpSpPr>
        <p:pic>
          <p:nvPicPr>
            <p:cNvPr id="2374" name="Google Shape;2374;p188"/>
            <p:cNvPicPr preferRelativeResize="0"/>
            <p:nvPr/>
          </p:nvPicPr>
          <p:blipFill>
            <a:blip r:embed="rId16">
              <a:alphaModFix/>
            </a:blip>
            <a:stretch>
              <a:fillRect/>
            </a:stretch>
          </p:blipFill>
          <p:spPr>
            <a:xfrm>
              <a:off x="4112666" y="2356076"/>
              <a:ext cx="988916" cy="1142748"/>
            </a:xfrm>
            <a:prstGeom prst="rect">
              <a:avLst/>
            </a:prstGeom>
            <a:noFill/>
            <a:ln>
              <a:noFill/>
            </a:ln>
          </p:spPr>
        </p:pic>
        <p:pic>
          <p:nvPicPr>
            <p:cNvPr id="2375" name="Google Shape;2375;p188"/>
            <p:cNvPicPr preferRelativeResize="0"/>
            <p:nvPr/>
          </p:nvPicPr>
          <p:blipFill>
            <a:blip r:embed="rId17">
              <a:alphaModFix/>
            </a:blip>
            <a:stretch>
              <a:fillRect/>
            </a:stretch>
          </p:blipFill>
          <p:spPr>
            <a:xfrm>
              <a:off x="4167525" y="2561900"/>
              <a:ext cx="398523" cy="350700"/>
            </a:xfrm>
            <a:prstGeom prst="rect">
              <a:avLst/>
            </a:prstGeom>
            <a:noFill/>
            <a:ln>
              <a:noFill/>
            </a:ln>
          </p:spPr>
        </p:pic>
        <p:pic>
          <p:nvPicPr>
            <p:cNvPr id="2376" name="Google Shape;2376;p188"/>
            <p:cNvPicPr preferRelativeResize="0"/>
            <p:nvPr/>
          </p:nvPicPr>
          <p:blipFill>
            <a:blip r:embed="rId17">
              <a:alphaModFix/>
            </a:blip>
            <a:stretch>
              <a:fillRect/>
            </a:stretch>
          </p:blipFill>
          <p:spPr>
            <a:xfrm>
              <a:off x="4167525" y="2949600"/>
              <a:ext cx="398523" cy="350700"/>
            </a:xfrm>
            <a:prstGeom prst="rect">
              <a:avLst/>
            </a:prstGeom>
            <a:noFill/>
            <a:ln>
              <a:noFill/>
            </a:ln>
          </p:spPr>
        </p:pic>
        <p:pic>
          <p:nvPicPr>
            <p:cNvPr id="2377" name="Google Shape;2377;p188"/>
            <p:cNvPicPr preferRelativeResize="0"/>
            <p:nvPr/>
          </p:nvPicPr>
          <p:blipFill>
            <a:blip r:embed="rId17">
              <a:alphaModFix/>
            </a:blip>
            <a:stretch>
              <a:fillRect/>
            </a:stretch>
          </p:blipFill>
          <p:spPr>
            <a:xfrm>
              <a:off x="4623350" y="2557525"/>
              <a:ext cx="398523" cy="350700"/>
            </a:xfrm>
            <a:prstGeom prst="rect">
              <a:avLst/>
            </a:prstGeom>
            <a:noFill/>
            <a:ln>
              <a:noFill/>
            </a:ln>
          </p:spPr>
        </p:pic>
        <p:pic>
          <p:nvPicPr>
            <p:cNvPr id="2378" name="Google Shape;2378;p188"/>
            <p:cNvPicPr preferRelativeResize="0"/>
            <p:nvPr/>
          </p:nvPicPr>
          <p:blipFill>
            <a:blip r:embed="rId17">
              <a:alphaModFix/>
            </a:blip>
            <a:stretch>
              <a:fillRect/>
            </a:stretch>
          </p:blipFill>
          <p:spPr>
            <a:xfrm>
              <a:off x="4623350" y="2945225"/>
              <a:ext cx="398523" cy="350700"/>
            </a:xfrm>
            <a:prstGeom prst="rect">
              <a:avLst/>
            </a:prstGeom>
            <a:noFill/>
            <a:ln>
              <a:noFill/>
            </a:ln>
          </p:spPr>
        </p:pic>
        <p:pic>
          <p:nvPicPr>
            <p:cNvPr id="2379" name="Google Shape;2379;p188"/>
            <p:cNvPicPr preferRelativeResize="0"/>
            <p:nvPr/>
          </p:nvPicPr>
          <p:blipFill>
            <a:blip r:embed="rId19">
              <a:alphaModFix/>
            </a:blip>
            <a:stretch>
              <a:fillRect/>
            </a:stretch>
          </p:blipFill>
          <p:spPr>
            <a:xfrm>
              <a:off x="4230928" y="2662888"/>
              <a:ext cx="271722" cy="223200"/>
            </a:xfrm>
            <a:prstGeom prst="rect">
              <a:avLst/>
            </a:prstGeom>
            <a:noFill/>
            <a:ln>
              <a:noFill/>
            </a:ln>
          </p:spPr>
        </p:pic>
        <p:pic>
          <p:nvPicPr>
            <p:cNvPr id="2380" name="Google Shape;2380;p188"/>
            <p:cNvPicPr preferRelativeResize="0"/>
            <p:nvPr/>
          </p:nvPicPr>
          <p:blipFill>
            <a:blip r:embed="rId18">
              <a:alphaModFix/>
            </a:blip>
            <a:stretch>
              <a:fillRect/>
            </a:stretch>
          </p:blipFill>
          <p:spPr>
            <a:xfrm>
              <a:off x="4689162" y="3041850"/>
              <a:ext cx="266900" cy="223200"/>
            </a:xfrm>
            <a:prstGeom prst="rect">
              <a:avLst/>
            </a:prstGeom>
            <a:noFill/>
            <a:ln>
              <a:noFill/>
            </a:ln>
          </p:spPr>
        </p:pic>
        <p:pic>
          <p:nvPicPr>
            <p:cNvPr id="2381" name="Google Shape;2381;p188"/>
            <p:cNvPicPr preferRelativeResize="0"/>
            <p:nvPr/>
          </p:nvPicPr>
          <p:blipFill>
            <a:blip r:embed="rId20">
              <a:alphaModFix/>
            </a:blip>
            <a:stretch>
              <a:fillRect/>
            </a:stretch>
          </p:blipFill>
          <p:spPr>
            <a:xfrm>
              <a:off x="4686750" y="2654156"/>
              <a:ext cx="271725" cy="218350"/>
            </a:xfrm>
            <a:prstGeom prst="rect">
              <a:avLst/>
            </a:prstGeom>
            <a:noFill/>
            <a:ln>
              <a:noFill/>
            </a:ln>
          </p:spPr>
        </p:pic>
        <p:pic>
          <p:nvPicPr>
            <p:cNvPr id="2382" name="Google Shape;2382;p188"/>
            <p:cNvPicPr preferRelativeResize="0"/>
            <p:nvPr/>
          </p:nvPicPr>
          <p:blipFill>
            <a:blip r:embed="rId20">
              <a:alphaModFix/>
            </a:blip>
            <a:stretch>
              <a:fillRect/>
            </a:stretch>
          </p:blipFill>
          <p:spPr>
            <a:xfrm>
              <a:off x="4230925" y="3041856"/>
              <a:ext cx="271725" cy="218350"/>
            </a:xfrm>
            <a:prstGeom prst="rect">
              <a:avLst/>
            </a:prstGeom>
            <a:noFill/>
            <a:ln>
              <a:noFill/>
            </a:ln>
          </p:spPr>
        </p:pic>
      </p:grpSp>
      <p:grpSp>
        <p:nvGrpSpPr>
          <p:cNvPr id="2383" name="Google Shape;2383;p188"/>
          <p:cNvGrpSpPr/>
          <p:nvPr/>
        </p:nvGrpSpPr>
        <p:grpSpPr>
          <a:xfrm>
            <a:off x="4581783" y="2590493"/>
            <a:ext cx="851951" cy="984478"/>
            <a:chOff x="5248350" y="2350282"/>
            <a:chExt cx="988916" cy="1142748"/>
          </a:xfrm>
        </p:grpSpPr>
        <p:pic>
          <p:nvPicPr>
            <p:cNvPr id="2384" name="Google Shape;2384;p188"/>
            <p:cNvPicPr preferRelativeResize="0"/>
            <p:nvPr/>
          </p:nvPicPr>
          <p:blipFill>
            <a:blip r:embed="rId16">
              <a:alphaModFix/>
            </a:blip>
            <a:stretch>
              <a:fillRect/>
            </a:stretch>
          </p:blipFill>
          <p:spPr>
            <a:xfrm>
              <a:off x="5248350" y="2350282"/>
              <a:ext cx="988916" cy="1142748"/>
            </a:xfrm>
            <a:prstGeom prst="rect">
              <a:avLst/>
            </a:prstGeom>
            <a:noFill/>
            <a:ln>
              <a:noFill/>
            </a:ln>
          </p:spPr>
        </p:pic>
        <p:pic>
          <p:nvPicPr>
            <p:cNvPr id="2385" name="Google Shape;2385;p18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386" name="Google Shape;2386;p188"/>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387" name="Google Shape;2387;p188"/>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388" name="Google Shape;2388;p188"/>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389" name="Google Shape;2389;p188"/>
            <p:cNvPicPr preferRelativeResize="0"/>
            <p:nvPr/>
          </p:nvPicPr>
          <p:blipFill>
            <a:blip r:embed="rId20">
              <a:alphaModFix/>
            </a:blip>
            <a:stretch>
              <a:fillRect/>
            </a:stretch>
          </p:blipFill>
          <p:spPr>
            <a:xfrm>
              <a:off x="5386425" y="2654156"/>
              <a:ext cx="271725" cy="218350"/>
            </a:xfrm>
            <a:prstGeom prst="rect">
              <a:avLst/>
            </a:prstGeom>
            <a:noFill/>
            <a:ln>
              <a:noFill/>
            </a:ln>
          </p:spPr>
        </p:pic>
        <p:pic>
          <p:nvPicPr>
            <p:cNvPr id="2390" name="Google Shape;2390;p188"/>
            <p:cNvPicPr preferRelativeResize="0"/>
            <p:nvPr/>
          </p:nvPicPr>
          <p:blipFill>
            <a:blip r:embed="rId20">
              <a:alphaModFix/>
            </a:blip>
            <a:stretch>
              <a:fillRect/>
            </a:stretch>
          </p:blipFill>
          <p:spPr>
            <a:xfrm>
              <a:off x="5842250" y="2654156"/>
              <a:ext cx="271725" cy="218350"/>
            </a:xfrm>
            <a:prstGeom prst="rect">
              <a:avLst/>
            </a:prstGeom>
            <a:noFill/>
            <a:ln>
              <a:noFill/>
            </a:ln>
          </p:spPr>
        </p:pic>
        <p:pic>
          <p:nvPicPr>
            <p:cNvPr id="2391" name="Google Shape;2391;p188"/>
            <p:cNvPicPr preferRelativeResize="0"/>
            <p:nvPr/>
          </p:nvPicPr>
          <p:blipFill>
            <a:blip r:embed="rId19">
              <a:alphaModFix/>
            </a:blip>
            <a:stretch>
              <a:fillRect/>
            </a:stretch>
          </p:blipFill>
          <p:spPr>
            <a:xfrm>
              <a:off x="5842253" y="3031963"/>
              <a:ext cx="271722" cy="223200"/>
            </a:xfrm>
            <a:prstGeom prst="rect">
              <a:avLst/>
            </a:prstGeom>
            <a:noFill/>
            <a:ln>
              <a:noFill/>
            </a:ln>
          </p:spPr>
        </p:pic>
        <p:pic>
          <p:nvPicPr>
            <p:cNvPr id="2392" name="Google Shape;2392;p188"/>
            <p:cNvPicPr preferRelativeResize="0"/>
            <p:nvPr/>
          </p:nvPicPr>
          <p:blipFill>
            <a:blip r:embed="rId18">
              <a:alphaModFix/>
            </a:blip>
            <a:stretch>
              <a:fillRect/>
            </a:stretch>
          </p:blipFill>
          <p:spPr>
            <a:xfrm>
              <a:off x="5388837" y="3039425"/>
              <a:ext cx="266900" cy="223200"/>
            </a:xfrm>
            <a:prstGeom prst="rect">
              <a:avLst/>
            </a:prstGeom>
            <a:noFill/>
            <a:ln>
              <a:noFill/>
            </a:ln>
          </p:spPr>
        </p:pic>
      </p:grpSp>
      <p:grpSp>
        <p:nvGrpSpPr>
          <p:cNvPr id="2393" name="Google Shape;2393;p188"/>
          <p:cNvGrpSpPr/>
          <p:nvPr/>
        </p:nvGrpSpPr>
        <p:grpSpPr>
          <a:xfrm>
            <a:off x="5560175" y="2590493"/>
            <a:ext cx="851951" cy="984478"/>
            <a:chOff x="6384034" y="2350282"/>
            <a:chExt cx="988916" cy="1142748"/>
          </a:xfrm>
        </p:grpSpPr>
        <p:pic>
          <p:nvPicPr>
            <p:cNvPr id="2394" name="Google Shape;2394;p188"/>
            <p:cNvPicPr preferRelativeResize="0"/>
            <p:nvPr/>
          </p:nvPicPr>
          <p:blipFill>
            <a:blip r:embed="rId16">
              <a:alphaModFix/>
            </a:blip>
            <a:stretch>
              <a:fillRect/>
            </a:stretch>
          </p:blipFill>
          <p:spPr>
            <a:xfrm>
              <a:off x="6384034" y="2350282"/>
              <a:ext cx="988916" cy="1142748"/>
            </a:xfrm>
            <a:prstGeom prst="rect">
              <a:avLst/>
            </a:prstGeom>
            <a:noFill/>
            <a:ln>
              <a:noFill/>
            </a:ln>
          </p:spPr>
        </p:pic>
        <p:pic>
          <p:nvPicPr>
            <p:cNvPr id="2395" name="Google Shape;2395;p188"/>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396" name="Google Shape;2396;p18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397" name="Google Shape;2397;p188"/>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398" name="Google Shape;2398;p188"/>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399" name="Google Shape;2399;p188"/>
            <p:cNvPicPr preferRelativeResize="0"/>
            <p:nvPr/>
          </p:nvPicPr>
          <p:blipFill>
            <a:blip r:embed="rId20">
              <a:alphaModFix/>
            </a:blip>
            <a:stretch>
              <a:fillRect/>
            </a:stretch>
          </p:blipFill>
          <p:spPr>
            <a:xfrm>
              <a:off x="6507788" y="2654156"/>
              <a:ext cx="271725" cy="218350"/>
            </a:xfrm>
            <a:prstGeom prst="rect">
              <a:avLst/>
            </a:prstGeom>
            <a:noFill/>
            <a:ln>
              <a:noFill/>
            </a:ln>
          </p:spPr>
        </p:pic>
        <p:pic>
          <p:nvPicPr>
            <p:cNvPr id="2400" name="Google Shape;2400;p188"/>
            <p:cNvPicPr preferRelativeResize="0"/>
            <p:nvPr/>
          </p:nvPicPr>
          <p:blipFill>
            <a:blip r:embed="rId20">
              <a:alphaModFix/>
            </a:blip>
            <a:stretch>
              <a:fillRect/>
            </a:stretch>
          </p:blipFill>
          <p:spPr>
            <a:xfrm>
              <a:off x="6971538" y="2654156"/>
              <a:ext cx="271725" cy="218350"/>
            </a:xfrm>
            <a:prstGeom prst="rect">
              <a:avLst/>
            </a:prstGeom>
            <a:noFill/>
            <a:ln>
              <a:noFill/>
            </a:ln>
          </p:spPr>
        </p:pic>
        <p:pic>
          <p:nvPicPr>
            <p:cNvPr id="2401" name="Google Shape;2401;p188"/>
            <p:cNvPicPr preferRelativeResize="0"/>
            <p:nvPr/>
          </p:nvPicPr>
          <p:blipFill>
            <a:blip r:embed="rId22">
              <a:alphaModFix/>
            </a:blip>
            <a:stretch>
              <a:fillRect/>
            </a:stretch>
          </p:blipFill>
          <p:spPr>
            <a:xfrm>
              <a:off x="6513394" y="3046651"/>
              <a:ext cx="266925" cy="218393"/>
            </a:xfrm>
            <a:prstGeom prst="rect">
              <a:avLst/>
            </a:prstGeom>
            <a:noFill/>
            <a:ln>
              <a:noFill/>
            </a:ln>
          </p:spPr>
        </p:pic>
        <p:pic>
          <p:nvPicPr>
            <p:cNvPr id="2402" name="Google Shape;2402;p188"/>
            <p:cNvPicPr preferRelativeResize="0"/>
            <p:nvPr/>
          </p:nvPicPr>
          <p:blipFill>
            <a:blip r:embed="rId21">
              <a:alphaModFix/>
            </a:blip>
            <a:stretch>
              <a:fillRect/>
            </a:stretch>
          </p:blipFill>
          <p:spPr>
            <a:xfrm>
              <a:off x="6971550" y="3044249"/>
              <a:ext cx="271725" cy="223210"/>
            </a:xfrm>
            <a:prstGeom prst="rect">
              <a:avLst/>
            </a:prstGeom>
            <a:noFill/>
            <a:ln>
              <a:noFill/>
            </a:ln>
          </p:spPr>
        </p:pic>
      </p:grpSp>
      <p:sp>
        <p:nvSpPr>
          <p:cNvPr id="2403" name="Google Shape;2403;p188"/>
          <p:cNvSpPr/>
          <p:nvPr/>
        </p:nvSpPr>
        <p:spPr>
          <a:xfrm>
            <a:off x="1241800" y="2817050"/>
            <a:ext cx="852000" cy="3636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666666"/>
                </a:solidFill>
                <a:latin typeface="Proxima Nova"/>
                <a:ea typeface="Proxima Nova"/>
                <a:cs typeface="Proxima Nova"/>
                <a:sym typeface="Proxima Nova"/>
              </a:rPr>
              <a:t>EXISTING AUTOMATION TOOLSETS</a:t>
            </a:r>
            <a:endParaRPr b="1" sz="600">
              <a:solidFill>
                <a:srgbClr val="666666"/>
              </a:solidFill>
              <a:latin typeface="Proxima Nova"/>
              <a:ea typeface="Proxima Nova"/>
              <a:cs typeface="Proxima Nova"/>
              <a:sym typeface="Proxima Nova"/>
            </a:endParaRPr>
          </a:p>
        </p:txBody>
      </p:sp>
      <p:cxnSp>
        <p:nvCxnSpPr>
          <p:cNvPr id="2404" name="Google Shape;2404;p188"/>
          <p:cNvCxnSpPr>
            <a:stCxn id="2328" idx="3"/>
            <a:endCxn id="2403" idx="1"/>
          </p:cNvCxnSpPr>
          <p:nvPr/>
        </p:nvCxnSpPr>
        <p:spPr>
          <a:xfrm>
            <a:off x="987840" y="2998802"/>
            <a:ext cx="254100" cy="0"/>
          </a:xfrm>
          <a:prstGeom prst="straightConnector1">
            <a:avLst/>
          </a:prstGeom>
          <a:noFill/>
          <a:ln cap="flat" cmpd="sng" w="9525">
            <a:solidFill>
              <a:schemeClr val="dk2"/>
            </a:solidFill>
            <a:prstDash val="solid"/>
            <a:round/>
            <a:headEnd len="med" w="med" type="oval"/>
            <a:tailEnd len="med" w="med" type="none"/>
          </a:ln>
        </p:spPr>
      </p:cxnSp>
      <p:cxnSp>
        <p:nvCxnSpPr>
          <p:cNvPr id="2405" name="Google Shape;2405;p188"/>
          <p:cNvCxnSpPr/>
          <p:nvPr/>
        </p:nvCxnSpPr>
        <p:spPr>
          <a:xfrm>
            <a:off x="2092569" y="2998765"/>
            <a:ext cx="229200" cy="0"/>
          </a:xfrm>
          <a:prstGeom prst="straightConnector1">
            <a:avLst/>
          </a:prstGeom>
          <a:noFill/>
          <a:ln cap="flat" cmpd="sng" w="9525">
            <a:solidFill>
              <a:schemeClr val="dk2"/>
            </a:solidFill>
            <a:prstDash val="solid"/>
            <a:round/>
            <a:headEnd len="med" w="med" type="none"/>
            <a:tailEnd len="med" w="med" type="none"/>
          </a:ln>
        </p:spPr>
      </p:cxnSp>
      <p:pic>
        <p:nvPicPr>
          <p:cNvPr id="2406" name="Google Shape;2406;p188"/>
          <p:cNvPicPr preferRelativeResize="0"/>
          <p:nvPr/>
        </p:nvPicPr>
        <p:blipFill>
          <a:blip r:embed="rId23">
            <a:alphaModFix/>
          </a:blip>
          <a:stretch>
            <a:fillRect/>
          </a:stretch>
        </p:blipFill>
        <p:spPr>
          <a:xfrm>
            <a:off x="428422" y="1674177"/>
            <a:ext cx="524371" cy="719992"/>
          </a:xfrm>
          <a:prstGeom prst="rect">
            <a:avLst/>
          </a:prstGeom>
          <a:noFill/>
          <a:ln>
            <a:noFill/>
          </a:ln>
        </p:spPr>
      </p:pic>
      <p:sp>
        <p:nvSpPr>
          <p:cNvPr id="2407" name="Google Shape;2407;p188"/>
          <p:cNvSpPr/>
          <p:nvPr/>
        </p:nvSpPr>
        <p:spPr>
          <a:xfrm>
            <a:off x="1241802" y="1611700"/>
            <a:ext cx="852000" cy="3201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666666"/>
                </a:solidFill>
                <a:latin typeface="Proxima Nova"/>
                <a:ea typeface="Proxima Nova"/>
                <a:cs typeface="Proxima Nova"/>
                <a:sym typeface="Proxima Nova"/>
              </a:rPr>
              <a:t>SCM</a:t>
            </a:r>
            <a:endParaRPr b="1" sz="600">
              <a:solidFill>
                <a:srgbClr val="666666"/>
              </a:solidFill>
              <a:latin typeface="Proxima Nova"/>
              <a:ea typeface="Proxima Nova"/>
              <a:cs typeface="Proxima Nova"/>
              <a:sym typeface="Proxima Nova"/>
            </a:endParaRPr>
          </a:p>
          <a:p>
            <a:pPr indent="0" lvl="0" marL="0" rtl="0" algn="ctr">
              <a:spcBef>
                <a:spcPts val="0"/>
              </a:spcBef>
              <a:spcAft>
                <a:spcPts val="0"/>
              </a:spcAft>
              <a:buNone/>
            </a:pPr>
            <a:r>
              <a:rPr b="1" lang="en" sz="600">
                <a:solidFill>
                  <a:srgbClr val="666666"/>
                </a:solidFill>
                <a:latin typeface="Proxima Nova"/>
                <a:ea typeface="Proxima Nova"/>
                <a:cs typeface="Proxima Nova"/>
                <a:sym typeface="Proxima Nova"/>
              </a:rPr>
              <a:t>(GIT)</a:t>
            </a:r>
            <a:endParaRPr b="1" sz="600">
              <a:solidFill>
                <a:srgbClr val="666666"/>
              </a:solidFill>
              <a:latin typeface="Proxima Nova"/>
              <a:ea typeface="Proxima Nova"/>
              <a:cs typeface="Proxima Nova"/>
              <a:sym typeface="Proxima Nova"/>
            </a:endParaRPr>
          </a:p>
        </p:txBody>
      </p:sp>
      <p:sp>
        <p:nvSpPr>
          <p:cNvPr id="2408" name="Google Shape;2408;p188"/>
          <p:cNvSpPr/>
          <p:nvPr/>
        </p:nvSpPr>
        <p:spPr>
          <a:xfrm>
            <a:off x="1241802" y="2141173"/>
            <a:ext cx="852000" cy="3201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666666"/>
                </a:solidFill>
                <a:latin typeface="Proxima Nova"/>
                <a:ea typeface="Proxima Nova"/>
                <a:cs typeface="Proxima Nova"/>
                <a:sym typeface="Proxima Nova"/>
              </a:rPr>
              <a:t>CI/CD</a:t>
            </a:r>
            <a:endParaRPr b="1" sz="600">
              <a:solidFill>
                <a:srgbClr val="666666"/>
              </a:solidFill>
              <a:latin typeface="Proxima Nova"/>
              <a:ea typeface="Proxima Nova"/>
              <a:cs typeface="Proxima Nova"/>
              <a:sym typeface="Proxima Nova"/>
            </a:endParaRPr>
          </a:p>
        </p:txBody>
      </p:sp>
      <p:cxnSp>
        <p:nvCxnSpPr>
          <p:cNvPr id="2409" name="Google Shape;2409;p188"/>
          <p:cNvCxnSpPr>
            <a:stCxn id="2407" idx="2"/>
            <a:endCxn id="2408" idx="0"/>
          </p:cNvCxnSpPr>
          <p:nvPr/>
        </p:nvCxnSpPr>
        <p:spPr>
          <a:xfrm>
            <a:off x="1667802" y="1931800"/>
            <a:ext cx="0" cy="209400"/>
          </a:xfrm>
          <a:prstGeom prst="straightConnector1">
            <a:avLst/>
          </a:prstGeom>
          <a:noFill/>
          <a:ln cap="flat" cmpd="sng" w="9525">
            <a:solidFill>
              <a:schemeClr val="dk2"/>
            </a:solidFill>
            <a:prstDash val="solid"/>
            <a:round/>
            <a:headEnd len="med" w="med" type="none"/>
            <a:tailEnd len="med" w="med" type="triangle"/>
          </a:ln>
        </p:spPr>
      </p:cxnSp>
      <p:cxnSp>
        <p:nvCxnSpPr>
          <p:cNvPr id="2410" name="Google Shape;2410;p188"/>
          <p:cNvCxnSpPr>
            <a:stCxn id="2406" idx="3"/>
            <a:endCxn id="2407" idx="1"/>
          </p:cNvCxnSpPr>
          <p:nvPr/>
        </p:nvCxnSpPr>
        <p:spPr>
          <a:xfrm flipH="1" rot="10800000">
            <a:off x="952792" y="1771673"/>
            <a:ext cx="288900" cy="262500"/>
          </a:xfrm>
          <a:prstGeom prst="bentConnector3">
            <a:avLst>
              <a:gd fmla="val 50019" name="adj1"/>
            </a:avLst>
          </a:prstGeom>
          <a:noFill/>
          <a:ln cap="flat" cmpd="sng" w="9525">
            <a:solidFill>
              <a:schemeClr val="dk2"/>
            </a:solidFill>
            <a:prstDash val="solid"/>
            <a:round/>
            <a:headEnd len="med" w="med" type="oval"/>
            <a:tailEnd len="med" w="med" type="none"/>
          </a:ln>
        </p:spPr>
      </p:cxnSp>
      <p:cxnSp>
        <p:nvCxnSpPr>
          <p:cNvPr id="2411" name="Google Shape;2411;p188"/>
          <p:cNvCxnSpPr>
            <a:stCxn id="2406" idx="3"/>
            <a:endCxn id="2408" idx="1"/>
          </p:cNvCxnSpPr>
          <p:nvPr/>
        </p:nvCxnSpPr>
        <p:spPr>
          <a:xfrm>
            <a:off x="952792" y="2034173"/>
            <a:ext cx="288900" cy="267000"/>
          </a:xfrm>
          <a:prstGeom prst="bentConnector3">
            <a:avLst>
              <a:gd fmla="val 50019" name="adj1"/>
            </a:avLst>
          </a:prstGeom>
          <a:noFill/>
          <a:ln cap="flat" cmpd="sng" w="9525">
            <a:solidFill>
              <a:schemeClr val="dk2"/>
            </a:solidFill>
            <a:prstDash val="solid"/>
            <a:round/>
            <a:headEnd len="med" w="med" type="oval"/>
            <a:tailEnd len="med" w="med" type="none"/>
          </a:ln>
        </p:spPr>
      </p:cxnSp>
      <p:cxnSp>
        <p:nvCxnSpPr>
          <p:cNvPr id="2412" name="Google Shape;2412;p188"/>
          <p:cNvCxnSpPr/>
          <p:nvPr/>
        </p:nvCxnSpPr>
        <p:spPr>
          <a:xfrm>
            <a:off x="2092571" y="1771726"/>
            <a:ext cx="2292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413" name="Google Shape;2413;p188"/>
          <p:cNvCxnSpPr/>
          <p:nvPr/>
        </p:nvCxnSpPr>
        <p:spPr>
          <a:xfrm>
            <a:off x="2092571" y="2301199"/>
            <a:ext cx="229200" cy="600"/>
          </a:xfrm>
          <a:prstGeom prst="straightConnector1">
            <a:avLst/>
          </a:prstGeom>
          <a:noFill/>
          <a:ln cap="flat" cmpd="sng" w="9525">
            <a:solidFill>
              <a:schemeClr val="dk2"/>
            </a:solidFill>
            <a:prstDash val="solid"/>
            <a:round/>
            <a:headEnd len="med" w="med" type="none"/>
            <a:tailEnd len="med" w="med" type="none"/>
          </a:ln>
        </p:spPr>
      </p:cxnSp>
      <p:sp>
        <p:nvSpPr>
          <p:cNvPr id="2414" name="Google Shape;2414;p188"/>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ACCESS VIA WEB, CLI, IDE AND API</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8" name="Shape 2418"/>
        <p:cNvGrpSpPr/>
        <p:nvPr/>
      </p:nvGrpSpPr>
      <p:grpSpPr>
        <a:xfrm>
          <a:off x="0" y="0"/>
          <a:ext cx="0" cy="0"/>
          <a:chOff x="0" y="0"/>
          <a:chExt cx="0" cy="0"/>
        </a:xfrm>
      </p:grpSpPr>
      <p:sp>
        <p:nvSpPr>
          <p:cNvPr id="2419" name="Google Shape;2419;p189"/>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OPENSHIFT INSTALLATION ARCHITECTURES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3" name="Shape 2423"/>
        <p:cNvGrpSpPr/>
        <p:nvPr/>
      </p:nvGrpSpPr>
      <p:grpSpPr>
        <a:xfrm>
          <a:off x="0" y="0"/>
          <a:ext cx="0" cy="0"/>
          <a:chOff x="0" y="0"/>
          <a:chExt cx="0" cy="0"/>
        </a:xfrm>
      </p:grpSpPr>
      <p:sp>
        <p:nvSpPr>
          <p:cNvPr id="2424" name="Google Shape;2424;p19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425" name="Google Shape;2425;p190"/>
          <p:cNvSpPr txBox="1"/>
          <p:nvPr/>
        </p:nvSpPr>
        <p:spPr>
          <a:xfrm>
            <a:off x="1140325" y="0"/>
            <a:ext cx="68634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PROOF-OF-CONCEPT ARCHITECTURE</a:t>
            </a:r>
            <a:endParaRPr sz="2800">
              <a:solidFill>
                <a:srgbClr val="000000"/>
              </a:solidFill>
              <a:latin typeface="Overpass"/>
              <a:ea typeface="Overpass"/>
              <a:cs typeface="Overpass"/>
              <a:sym typeface="Overpass"/>
            </a:endParaRPr>
          </a:p>
        </p:txBody>
      </p:sp>
      <p:pic>
        <p:nvPicPr>
          <p:cNvPr id="2426" name="Google Shape;2426;p190"/>
          <p:cNvPicPr preferRelativeResize="0"/>
          <p:nvPr/>
        </p:nvPicPr>
        <p:blipFill>
          <a:blip r:embed="rId3">
            <a:alphaModFix/>
          </a:blip>
          <a:stretch>
            <a:fillRect/>
          </a:stretch>
        </p:blipFill>
        <p:spPr>
          <a:xfrm>
            <a:off x="5705175" y="2585862"/>
            <a:ext cx="360600" cy="264731"/>
          </a:xfrm>
          <a:prstGeom prst="rect">
            <a:avLst/>
          </a:prstGeom>
          <a:noFill/>
          <a:ln>
            <a:noFill/>
          </a:ln>
        </p:spPr>
      </p:pic>
      <p:sp>
        <p:nvSpPr>
          <p:cNvPr id="2427" name="Google Shape;2427;p190"/>
          <p:cNvSpPr txBox="1"/>
          <p:nvPr/>
        </p:nvSpPr>
        <p:spPr>
          <a:xfrm>
            <a:off x="5492294" y="2824210"/>
            <a:ext cx="818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Application</a:t>
            </a:r>
            <a:br>
              <a:rPr lang="en" sz="800">
                <a:latin typeface="Overpass"/>
                <a:ea typeface="Overpass"/>
                <a:cs typeface="Overpass"/>
                <a:sym typeface="Overpass"/>
              </a:rPr>
            </a:br>
            <a:r>
              <a:rPr lang="en" sz="800">
                <a:latin typeface="Overpass"/>
                <a:ea typeface="Overpass"/>
                <a:cs typeface="Overpass"/>
                <a:sym typeface="Overpass"/>
              </a:rPr>
              <a:t>Traffic</a:t>
            </a:r>
            <a:endParaRPr sz="800">
              <a:latin typeface="Overpass"/>
              <a:ea typeface="Overpass"/>
              <a:cs typeface="Overpass"/>
              <a:sym typeface="Overpass"/>
            </a:endParaRPr>
          </a:p>
        </p:txBody>
      </p:sp>
      <p:pic>
        <p:nvPicPr>
          <p:cNvPr id="2428" name="Google Shape;2428;p190"/>
          <p:cNvPicPr preferRelativeResize="0"/>
          <p:nvPr/>
        </p:nvPicPr>
        <p:blipFill>
          <a:blip r:embed="rId4">
            <a:alphaModFix/>
          </a:blip>
          <a:stretch>
            <a:fillRect/>
          </a:stretch>
        </p:blipFill>
        <p:spPr>
          <a:xfrm>
            <a:off x="3167079" y="2489418"/>
            <a:ext cx="240475" cy="371650"/>
          </a:xfrm>
          <a:prstGeom prst="rect">
            <a:avLst/>
          </a:prstGeom>
          <a:noFill/>
          <a:ln>
            <a:noFill/>
          </a:ln>
        </p:spPr>
      </p:pic>
      <p:sp>
        <p:nvSpPr>
          <p:cNvPr id="2429" name="Google Shape;2429;p190"/>
          <p:cNvSpPr txBox="1"/>
          <p:nvPr/>
        </p:nvSpPr>
        <p:spPr>
          <a:xfrm>
            <a:off x="2865353" y="2824388"/>
            <a:ext cx="818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Dev and Ops</a:t>
            </a:r>
            <a:br>
              <a:rPr lang="en" sz="800">
                <a:latin typeface="Overpass"/>
                <a:ea typeface="Overpass"/>
                <a:cs typeface="Overpass"/>
                <a:sym typeface="Overpass"/>
              </a:rPr>
            </a:br>
            <a:r>
              <a:rPr lang="en" sz="800">
                <a:latin typeface="Overpass"/>
                <a:ea typeface="Overpass"/>
                <a:cs typeface="Overpass"/>
                <a:sym typeface="Overpass"/>
              </a:rPr>
              <a:t>User</a:t>
            </a:r>
            <a:endParaRPr sz="800">
              <a:latin typeface="Overpass"/>
              <a:ea typeface="Overpass"/>
              <a:cs typeface="Overpass"/>
              <a:sym typeface="Overpass"/>
            </a:endParaRPr>
          </a:p>
        </p:txBody>
      </p:sp>
      <p:grpSp>
        <p:nvGrpSpPr>
          <p:cNvPr id="2430" name="Google Shape;2430;p190"/>
          <p:cNvGrpSpPr/>
          <p:nvPr/>
        </p:nvGrpSpPr>
        <p:grpSpPr>
          <a:xfrm>
            <a:off x="4585386" y="2223640"/>
            <a:ext cx="589577" cy="914490"/>
            <a:chOff x="4134775" y="2132975"/>
            <a:chExt cx="501000" cy="777099"/>
          </a:xfrm>
        </p:grpSpPr>
        <p:sp>
          <p:nvSpPr>
            <p:cNvPr id="2431" name="Google Shape;2431;p190"/>
            <p:cNvSpPr/>
            <p:nvPr/>
          </p:nvSpPr>
          <p:spPr>
            <a:xfrm>
              <a:off x="4161025" y="2627825"/>
              <a:ext cx="448500" cy="138300"/>
            </a:xfrm>
            <a:prstGeom prst="rect">
              <a:avLst/>
            </a:prstGeom>
            <a:solidFill>
              <a:srgbClr val="D89F3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32" name="Google Shape;2432;p190"/>
            <p:cNvPicPr preferRelativeResize="0"/>
            <p:nvPr/>
          </p:nvPicPr>
          <p:blipFill>
            <a:blip r:embed="rId5">
              <a:alphaModFix/>
            </a:blip>
            <a:stretch>
              <a:fillRect/>
            </a:stretch>
          </p:blipFill>
          <p:spPr>
            <a:xfrm>
              <a:off x="4150713" y="2132975"/>
              <a:ext cx="469125" cy="777099"/>
            </a:xfrm>
            <a:prstGeom prst="rect">
              <a:avLst/>
            </a:prstGeom>
            <a:noFill/>
            <a:ln>
              <a:noFill/>
            </a:ln>
          </p:spPr>
        </p:pic>
        <p:sp>
          <p:nvSpPr>
            <p:cNvPr id="2433" name="Google Shape;2433;p190"/>
            <p:cNvSpPr txBox="1"/>
            <p:nvPr/>
          </p:nvSpPr>
          <p:spPr>
            <a:xfrm>
              <a:off x="4134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INFRA</a:t>
              </a:r>
              <a:endParaRPr sz="800">
                <a:solidFill>
                  <a:srgbClr val="FFFFFF"/>
                </a:solidFill>
                <a:latin typeface="Overpass"/>
                <a:ea typeface="Overpass"/>
                <a:cs typeface="Overpass"/>
                <a:sym typeface="Overpass"/>
              </a:endParaRPr>
            </a:p>
          </p:txBody>
        </p:sp>
        <p:pic>
          <p:nvPicPr>
            <p:cNvPr id="2434" name="Google Shape;2434;p190"/>
            <p:cNvPicPr preferRelativeResize="0"/>
            <p:nvPr/>
          </p:nvPicPr>
          <p:blipFill>
            <a:blip r:embed="rId6">
              <a:alphaModFix/>
            </a:blip>
            <a:stretch>
              <a:fillRect/>
            </a:stretch>
          </p:blipFill>
          <p:spPr>
            <a:xfrm>
              <a:off x="4237023" y="2247112"/>
              <a:ext cx="297600" cy="297600"/>
            </a:xfrm>
            <a:prstGeom prst="rect">
              <a:avLst/>
            </a:prstGeom>
            <a:noFill/>
            <a:ln>
              <a:noFill/>
            </a:ln>
          </p:spPr>
        </p:pic>
      </p:grpSp>
      <p:grpSp>
        <p:nvGrpSpPr>
          <p:cNvPr id="2435" name="Google Shape;2435;p190"/>
          <p:cNvGrpSpPr/>
          <p:nvPr/>
        </p:nvGrpSpPr>
        <p:grpSpPr>
          <a:xfrm>
            <a:off x="3972327" y="2223640"/>
            <a:ext cx="589577" cy="914490"/>
            <a:chOff x="2229775" y="2132975"/>
            <a:chExt cx="501000" cy="777099"/>
          </a:xfrm>
        </p:grpSpPr>
        <p:sp>
          <p:nvSpPr>
            <p:cNvPr id="2436" name="Google Shape;2436;p190"/>
            <p:cNvSpPr/>
            <p:nvPr/>
          </p:nvSpPr>
          <p:spPr>
            <a:xfrm>
              <a:off x="2256025" y="2627825"/>
              <a:ext cx="448500" cy="138300"/>
            </a:xfrm>
            <a:prstGeom prst="rect">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37" name="Google Shape;2437;p190"/>
            <p:cNvPicPr preferRelativeResize="0"/>
            <p:nvPr/>
          </p:nvPicPr>
          <p:blipFill>
            <a:blip r:embed="rId5">
              <a:alphaModFix/>
            </a:blip>
            <a:stretch>
              <a:fillRect/>
            </a:stretch>
          </p:blipFill>
          <p:spPr>
            <a:xfrm>
              <a:off x="2245713" y="2132975"/>
              <a:ext cx="469125" cy="777099"/>
            </a:xfrm>
            <a:prstGeom prst="rect">
              <a:avLst/>
            </a:prstGeom>
            <a:noFill/>
            <a:ln>
              <a:noFill/>
            </a:ln>
          </p:spPr>
        </p:pic>
        <p:pic>
          <p:nvPicPr>
            <p:cNvPr id="2438" name="Google Shape;2438;p190"/>
            <p:cNvPicPr preferRelativeResize="0"/>
            <p:nvPr/>
          </p:nvPicPr>
          <p:blipFill>
            <a:blip r:embed="rId7">
              <a:alphaModFix/>
            </a:blip>
            <a:stretch>
              <a:fillRect/>
            </a:stretch>
          </p:blipFill>
          <p:spPr>
            <a:xfrm>
              <a:off x="2342837" y="2255675"/>
              <a:ext cx="274875" cy="300100"/>
            </a:xfrm>
            <a:prstGeom prst="rect">
              <a:avLst/>
            </a:prstGeom>
            <a:noFill/>
            <a:ln>
              <a:noFill/>
            </a:ln>
          </p:spPr>
        </p:pic>
        <p:sp>
          <p:nvSpPr>
            <p:cNvPr id="2439" name="Google Shape;2439;p190"/>
            <p:cNvSpPr txBox="1"/>
            <p:nvPr/>
          </p:nvSpPr>
          <p:spPr>
            <a:xfrm>
              <a:off x="2229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MASTER</a:t>
              </a:r>
              <a:endParaRPr sz="800">
                <a:solidFill>
                  <a:srgbClr val="FFFFFF"/>
                </a:solidFill>
                <a:latin typeface="Overpass"/>
                <a:ea typeface="Overpass"/>
                <a:cs typeface="Overpass"/>
                <a:sym typeface="Overpass"/>
              </a:endParaRPr>
            </a:p>
          </p:txBody>
        </p:sp>
      </p:grpSp>
      <p:grpSp>
        <p:nvGrpSpPr>
          <p:cNvPr id="2440" name="Google Shape;2440;p190"/>
          <p:cNvGrpSpPr/>
          <p:nvPr/>
        </p:nvGrpSpPr>
        <p:grpSpPr>
          <a:xfrm>
            <a:off x="3926045" y="3290867"/>
            <a:ext cx="626029" cy="914490"/>
            <a:chOff x="2198848" y="3428375"/>
            <a:chExt cx="531975" cy="777099"/>
          </a:xfrm>
        </p:grpSpPr>
        <p:sp>
          <p:nvSpPr>
            <p:cNvPr id="2441" name="Google Shape;2441;p190"/>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42" name="Google Shape;2442;p190"/>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443" name="Google Shape;2443;p190"/>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444" name="Google Shape;2444;p190"/>
            <p:cNvPicPr preferRelativeResize="0"/>
            <p:nvPr/>
          </p:nvPicPr>
          <p:blipFill>
            <a:blip r:embed="rId8">
              <a:alphaModFix/>
            </a:blip>
            <a:stretch>
              <a:fillRect/>
            </a:stretch>
          </p:blipFill>
          <p:spPr>
            <a:xfrm>
              <a:off x="2198848" y="3445735"/>
              <a:ext cx="531975" cy="531975"/>
            </a:xfrm>
            <a:prstGeom prst="rect">
              <a:avLst/>
            </a:prstGeom>
            <a:noFill/>
            <a:ln>
              <a:noFill/>
            </a:ln>
          </p:spPr>
        </p:pic>
      </p:grpSp>
      <p:grpSp>
        <p:nvGrpSpPr>
          <p:cNvPr id="2445" name="Google Shape;2445;p190"/>
          <p:cNvGrpSpPr/>
          <p:nvPr/>
        </p:nvGrpSpPr>
        <p:grpSpPr>
          <a:xfrm>
            <a:off x="4554695" y="3290867"/>
            <a:ext cx="626029" cy="914490"/>
            <a:chOff x="2198848" y="3428375"/>
            <a:chExt cx="531975" cy="777099"/>
          </a:xfrm>
        </p:grpSpPr>
        <p:sp>
          <p:nvSpPr>
            <p:cNvPr id="2446" name="Google Shape;2446;p190"/>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47" name="Google Shape;2447;p190"/>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448" name="Google Shape;2448;p190"/>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449" name="Google Shape;2449;p190"/>
            <p:cNvPicPr preferRelativeResize="0"/>
            <p:nvPr/>
          </p:nvPicPr>
          <p:blipFill>
            <a:blip r:embed="rId8">
              <a:alphaModFix/>
            </a:blip>
            <a:stretch>
              <a:fillRect/>
            </a:stretch>
          </p:blipFill>
          <p:spPr>
            <a:xfrm>
              <a:off x="2198848" y="3445735"/>
              <a:ext cx="531975" cy="531975"/>
            </a:xfrm>
            <a:prstGeom prst="rect">
              <a:avLst/>
            </a:prstGeom>
            <a:noFill/>
            <a:ln>
              <a:noFill/>
            </a:ln>
          </p:spPr>
        </p:pic>
      </p:grpSp>
      <p:cxnSp>
        <p:nvCxnSpPr>
          <p:cNvPr id="2450" name="Google Shape;2450;p190"/>
          <p:cNvCxnSpPr/>
          <p:nvPr/>
        </p:nvCxnSpPr>
        <p:spPr>
          <a:xfrm>
            <a:off x="3493100" y="2707950"/>
            <a:ext cx="408600" cy="0"/>
          </a:xfrm>
          <a:prstGeom prst="straightConnector1">
            <a:avLst/>
          </a:prstGeom>
          <a:noFill/>
          <a:ln cap="flat" cmpd="sng" w="9525">
            <a:solidFill>
              <a:srgbClr val="666666"/>
            </a:solidFill>
            <a:prstDash val="dot"/>
            <a:round/>
            <a:headEnd len="med" w="med" type="none"/>
            <a:tailEnd len="med" w="med" type="triangle"/>
          </a:ln>
        </p:spPr>
      </p:cxnSp>
      <p:cxnSp>
        <p:nvCxnSpPr>
          <p:cNvPr id="2451" name="Google Shape;2451;p190"/>
          <p:cNvCxnSpPr/>
          <p:nvPr/>
        </p:nvCxnSpPr>
        <p:spPr>
          <a:xfrm rot="10800000">
            <a:off x="5245700" y="2707950"/>
            <a:ext cx="408600" cy="0"/>
          </a:xfrm>
          <a:prstGeom prst="straightConnector1">
            <a:avLst/>
          </a:prstGeom>
          <a:noFill/>
          <a:ln cap="flat" cmpd="sng" w="9525">
            <a:solidFill>
              <a:srgbClr val="666666"/>
            </a:solidFill>
            <a:prstDash val="dot"/>
            <a:round/>
            <a:headEnd len="med" w="med" type="none"/>
            <a:tailEnd len="med" w="med" type="triangle"/>
          </a:ln>
        </p:spPr>
      </p:cxnSp>
      <p:sp>
        <p:nvSpPr>
          <p:cNvPr id="2452" name="Google Shape;2452;p190"/>
          <p:cNvSpPr txBox="1"/>
          <p:nvPr/>
        </p:nvSpPr>
        <p:spPr>
          <a:xfrm>
            <a:off x="921475" y="977425"/>
            <a:ext cx="70821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An infrastructure node is a node that is dedicated to infrastructure pods such as router, image registry, metrics, and logs</a:t>
            </a:r>
            <a:endParaRPr sz="1800">
              <a:latin typeface="Overpass"/>
              <a:ea typeface="Overpass"/>
              <a:cs typeface="Overpass"/>
              <a:sym typeface="Overpas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6" name="Shape 2456"/>
        <p:cNvGrpSpPr/>
        <p:nvPr/>
      </p:nvGrpSpPr>
      <p:grpSpPr>
        <a:xfrm>
          <a:off x="0" y="0"/>
          <a:ext cx="0" cy="0"/>
          <a:chOff x="0" y="0"/>
          <a:chExt cx="0" cy="0"/>
        </a:xfrm>
      </p:grpSpPr>
      <p:sp>
        <p:nvSpPr>
          <p:cNvPr id="2457" name="Google Shape;2457;p19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458" name="Google Shape;2458;p191"/>
          <p:cNvSpPr txBox="1"/>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APP HIGH-AVAILABILITY ARCHITECTURE</a:t>
            </a:r>
            <a:endParaRPr sz="2800">
              <a:solidFill>
                <a:srgbClr val="000000"/>
              </a:solidFill>
              <a:latin typeface="Overpass"/>
              <a:ea typeface="Overpass"/>
              <a:cs typeface="Overpass"/>
              <a:sym typeface="Overpass"/>
            </a:endParaRPr>
          </a:p>
        </p:txBody>
      </p:sp>
      <p:sp>
        <p:nvSpPr>
          <p:cNvPr id="2459" name="Google Shape;2459;p191"/>
          <p:cNvSpPr/>
          <p:nvPr/>
        </p:nvSpPr>
        <p:spPr>
          <a:xfrm>
            <a:off x="4587276" y="1520400"/>
            <a:ext cx="1184700" cy="35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ENTERPRISE LOAD-BALANCER</a:t>
            </a:r>
            <a:endParaRPr sz="900">
              <a:solidFill>
                <a:srgbClr val="FFFFFF"/>
              </a:solidFill>
              <a:latin typeface="Overpass"/>
              <a:ea typeface="Overpass"/>
              <a:cs typeface="Overpass"/>
              <a:sym typeface="Overpass"/>
            </a:endParaRPr>
          </a:p>
        </p:txBody>
      </p:sp>
      <p:pic>
        <p:nvPicPr>
          <p:cNvPr id="2460" name="Google Shape;2460;p191"/>
          <p:cNvPicPr preferRelativeResize="0"/>
          <p:nvPr/>
        </p:nvPicPr>
        <p:blipFill>
          <a:blip r:embed="rId3">
            <a:alphaModFix/>
          </a:blip>
          <a:stretch>
            <a:fillRect/>
          </a:stretch>
        </p:blipFill>
        <p:spPr>
          <a:xfrm>
            <a:off x="6074157" y="1992285"/>
            <a:ext cx="360600" cy="264731"/>
          </a:xfrm>
          <a:prstGeom prst="rect">
            <a:avLst/>
          </a:prstGeom>
          <a:noFill/>
          <a:ln>
            <a:noFill/>
          </a:ln>
        </p:spPr>
      </p:pic>
      <p:sp>
        <p:nvSpPr>
          <p:cNvPr id="2461" name="Google Shape;2461;p191"/>
          <p:cNvSpPr/>
          <p:nvPr/>
        </p:nvSpPr>
        <p:spPr>
          <a:xfrm>
            <a:off x="5862078" y="1688500"/>
            <a:ext cx="469125" cy="238925"/>
          </a:xfrm>
          <a:custGeom>
            <a:pathLst>
              <a:path extrusionOk="0" h="9557" w="18765">
                <a:moveTo>
                  <a:pt x="18765" y="9557"/>
                </a:moveTo>
                <a:lnTo>
                  <a:pt x="18587" y="0"/>
                </a:lnTo>
                <a:lnTo>
                  <a:pt x="0" y="0"/>
                </a:lnTo>
              </a:path>
            </a:pathLst>
          </a:custGeom>
          <a:noFill/>
          <a:ln cap="flat" cmpd="sng" w="9525">
            <a:solidFill>
              <a:srgbClr val="666666"/>
            </a:solidFill>
            <a:prstDash val="dot"/>
            <a:round/>
            <a:headEnd len="med" w="med" type="none"/>
            <a:tailEnd len="med" w="med" type="triangle"/>
          </a:ln>
        </p:spPr>
      </p:sp>
      <p:sp>
        <p:nvSpPr>
          <p:cNvPr id="2462" name="Google Shape;2462;p191"/>
          <p:cNvSpPr txBox="1"/>
          <p:nvPr/>
        </p:nvSpPr>
        <p:spPr>
          <a:xfrm>
            <a:off x="5937477" y="2230634"/>
            <a:ext cx="818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Application</a:t>
            </a:r>
            <a:br>
              <a:rPr lang="en" sz="800">
                <a:latin typeface="Overpass"/>
                <a:ea typeface="Overpass"/>
                <a:cs typeface="Overpass"/>
                <a:sym typeface="Overpass"/>
              </a:rPr>
            </a:br>
            <a:r>
              <a:rPr lang="en" sz="800">
                <a:latin typeface="Overpass"/>
                <a:ea typeface="Overpass"/>
                <a:cs typeface="Overpass"/>
                <a:sym typeface="Overpass"/>
              </a:rPr>
              <a:t>Traffic</a:t>
            </a:r>
            <a:endParaRPr sz="800">
              <a:latin typeface="Overpass"/>
              <a:ea typeface="Overpass"/>
              <a:cs typeface="Overpass"/>
              <a:sym typeface="Overpass"/>
            </a:endParaRPr>
          </a:p>
        </p:txBody>
      </p:sp>
      <p:pic>
        <p:nvPicPr>
          <p:cNvPr id="2463" name="Google Shape;2463;p191"/>
          <p:cNvPicPr preferRelativeResize="0"/>
          <p:nvPr/>
        </p:nvPicPr>
        <p:blipFill>
          <a:blip r:embed="rId4">
            <a:alphaModFix/>
          </a:blip>
          <a:stretch>
            <a:fillRect/>
          </a:stretch>
        </p:blipFill>
        <p:spPr>
          <a:xfrm>
            <a:off x="2537450" y="2489418"/>
            <a:ext cx="240475" cy="371650"/>
          </a:xfrm>
          <a:prstGeom prst="rect">
            <a:avLst/>
          </a:prstGeom>
          <a:noFill/>
          <a:ln>
            <a:noFill/>
          </a:ln>
        </p:spPr>
      </p:pic>
      <p:sp>
        <p:nvSpPr>
          <p:cNvPr id="2464" name="Google Shape;2464;p191"/>
          <p:cNvSpPr txBox="1"/>
          <p:nvPr/>
        </p:nvSpPr>
        <p:spPr>
          <a:xfrm>
            <a:off x="2235723" y="2824388"/>
            <a:ext cx="818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Dev and Ops</a:t>
            </a:r>
            <a:br>
              <a:rPr lang="en" sz="800">
                <a:latin typeface="Overpass"/>
                <a:ea typeface="Overpass"/>
                <a:cs typeface="Overpass"/>
                <a:sym typeface="Overpass"/>
              </a:rPr>
            </a:br>
            <a:r>
              <a:rPr lang="en" sz="800">
                <a:latin typeface="Overpass"/>
                <a:ea typeface="Overpass"/>
                <a:cs typeface="Overpass"/>
                <a:sym typeface="Overpass"/>
              </a:rPr>
              <a:t>User</a:t>
            </a:r>
            <a:endParaRPr sz="800">
              <a:latin typeface="Overpass"/>
              <a:ea typeface="Overpass"/>
              <a:cs typeface="Overpass"/>
              <a:sym typeface="Overpass"/>
            </a:endParaRPr>
          </a:p>
        </p:txBody>
      </p:sp>
      <p:grpSp>
        <p:nvGrpSpPr>
          <p:cNvPr id="2465" name="Google Shape;2465;p191"/>
          <p:cNvGrpSpPr/>
          <p:nvPr/>
        </p:nvGrpSpPr>
        <p:grpSpPr>
          <a:xfrm>
            <a:off x="4587267" y="2223640"/>
            <a:ext cx="589577" cy="914490"/>
            <a:chOff x="4134775" y="2132975"/>
            <a:chExt cx="501000" cy="777099"/>
          </a:xfrm>
        </p:grpSpPr>
        <p:sp>
          <p:nvSpPr>
            <p:cNvPr id="2466" name="Google Shape;2466;p191"/>
            <p:cNvSpPr/>
            <p:nvPr/>
          </p:nvSpPr>
          <p:spPr>
            <a:xfrm>
              <a:off x="4161025" y="2627825"/>
              <a:ext cx="448500" cy="138300"/>
            </a:xfrm>
            <a:prstGeom prst="rect">
              <a:avLst/>
            </a:prstGeom>
            <a:solidFill>
              <a:srgbClr val="D89F3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67" name="Google Shape;2467;p191"/>
            <p:cNvPicPr preferRelativeResize="0"/>
            <p:nvPr/>
          </p:nvPicPr>
          <p:blipFill>
            <a:blip r:embed="rId5">
              <a:alphaModFix/>
            </a:blip>
            <a:stretch>
              <a:fillRect/>
            </a:stretch>
          </p:blipFill>
          <p:spPr>
            <a:xfrm>
              <a:off x="4150713" y="2132975"/>
              <a:ext cx="469125" cy="777099"/>
            </a:xfrm>
            <a:prstGeom prst="rect">
              <a:avLst/>
            </a:prstGeom>
            <a:noFill/>
            <a:ln>
              <a:noFill/>
            </a:ln>
          </p:spPr>
        </p:pic>
        <p:sp>
          <p:nvSpPr>
            <p:cNvPr id="2468" name="Google Shape;2468;p191"/>
            <p:cNvSpPr txBox="1"/>
            <p:nvPr/>
          </p:nvSpPr>
          <p:spPr>
            <a:xfrm>
              <a:off x="4134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INFRA</a:t>
              </a:r>
              <a:endParaRPr sz="800">
                <a:solidFill>
                  <a:srgbClr val="FFFFFF"/>
                </a:solidFill>
                <a:latin typeface="Overpass"/>
                <a:ea typeface="Overpass"/>
                <a:cs typeface="Overpass"/>
                <a:sym typeface="Overpass"/>
              </a:endParaRPr>
            </a:p>
          </p:txBody>
        </p:sp>
        <p:pic>
          <p:nvPicPr>
            <p:cNvPr id="2469" name="Google Shape;2469;p191"/>
            <p:cNvPicPr preferRelativeResize="0"/>
            <p:nvPr/>
          </p:nvPicPr>
          <p:blipFill>
            <a:blip r:embed="rId6">
              <a:alphaModFix/>
            </a:blip>
            <a:stretch>
              <a:fillRect/>
            </a:stretch>
          </p:blipFill>
          <p:spPr>
            <a:xfrm>
              <a:off x="4237023" y="2247112"/>
              <a:ext cx="297600" cy="297600"/>
            </a:xfrm>
            <a:prstGeom prst="rect">
              <a:avLst/>
            </a:prstGeom>
            <a:noFill/>
            <a:ln>
              <a:noFill/>
            </a:ln>
          </p:spPr>
        </p:pic>
      </p:grpSp>
      <p:grpSp>
        <p:nvGrpSpPr>
          <p:cNvPr id="2470" name="Google Shape;2470;p191"/>
          <p:cNvGrpSpPr/>
          <p:nvPr/>
        </p:nvGrpSpPr>
        <p:grpSpPr>
          <a:xfrm>
            <a:off x="3350001" y="2223640"/>
            <a:ext cx="589577" cy="914490"/>
            <a:chOff x="2229775" y="2132975"/>
            <a:chExt cx="501000" cy="777099"/>
          </a:xfrm>
        </p:grpSpPr>
        <p:sp>
          <p:nvSpPr>
            <p:cNvPr id="2471" name="Google Shape;2471;p191"/>
            <p:cNvSpPr/>
            <p:nvPr/>
          </p:nvSpPr>
          <p:spPr>
            <a:xfrm>
              <a:off x="2256025" y="2627825"/>
              <a:ext cx="448500" cy="138300"/>
            </a:xfrm>
            <a:prstGeom prst="rect">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72" name="Google Shape;2472;p191"/>
            <p:cNvPicPr preferRelativeResize="0"/>
            <p:nvPr/>
          </p:nvPicPr>
          <p:blipFill>
            <a:blip r:embed="rId5">
              <a:alphaModFix/>
            </a:blip>
            <a:stretch>
              <a:fillRect/>
            </a:stretch>
          </p:blipFill>
          <p:spPr>
            <a:xfrm>
              <a:off x="2245713" y="2132975"/>
              <a:ext cx="469125" cy="777099"/>
            </a:xfrm>
            <a:prstGeom prst="rect">
              <a:avLst/>
            </a:prstGeom>
            <a:noFill/>
            <a:ln>
              <a:noFill/>
            </a:ln>
          </p:spPr>
        </p:pic>
        <p:pic>
          <p:nvPicPr>
            <p:cNvPr id="2473" name="Google Shape;2473;p191"/>
            <p:cNvPicPr preferRelativeResize="0"/>
            <p:nvPr/>
          </p:nvPicPr>
          <p:blipFill>
            <a:blip r:embed="rId7">
              <a:alphaModFix/>
            </a:blip>
            <a:stretch>
              <a:fillRect/>
            </a:stretch>
          </p:blipFill>
          <p:spPr>
            <a:xfrm>
              <a:off x="2342837" y="2255675"/>
              <a:ext cx="274875" cy="300100"/>
            </a:xfrm>
            <a:prstGeom prst="rect">
              <a:avLst/>
            </a:prstGeom>
            <a:noFill/>
            <a:ln>
              <a:noFill/>
            </a:ln>
          </p:spPr>
        </p:pic>
        <p:sp>
          <p:nvSpPr>
            <p:cNvPr id="2474" name="Google Shape;2474;p191"/>
            <p:cNvSpPr txBox="1"/>
            <p:nvPr/>
          </p:nvSpPr>
          <p:spPr>
            <a:xfrm>
              <a:off x="2229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MASTER</a:t>
              </a:r>
              <a:endParaRPr sz="800">
                <a:solidFill>
                  <a:srgbClr val="FFFFFF"/>
                </a:solidFill>
                <a:latin typeface="Overpass"/>
                <a:ea typeface="Overpass"/>
                <a:cs typeface="Overpass"/>
                <a:sym typeface="Overpass"/>
              </a:endParaRPr>
            </a:p>
          </p:txBody>
        </p:sp>
      </p:grpSp>
      <p:grpSp>
        <p:nvGrpSpPr>
          <p:cNvPr id="2475" name="Google Shape;2475;p191"/>
          <p:cNvGrpSpPr/>
          <p:nvPr/>
        </p:nvGrpSpPr>
        <p:grpSpPr>
          <a:xfrm>
            <a:off x="5214987" y="2223640"/>
            <a:ext cx="589577" cy="914490"/>
            <a:chOff x="4134775" y="2132975"/>
            <a:chExt cx="501000" cy="777099"/>
          </a:xfrm>
        </p:grpSpPr>
        <p:sp>
          <p:nvSpPr>
            <p:cNvPr id="2476" name="Google Shape;2476;p191"/>
            <p:cNvSpPr/>
            <p:nvPr/>
          </p:nvSpPr>
          <p:spPr>
            <a:xfrm>
              <a:off x="4161025" y="2627825"/>
              <a:ext cx="448500" cy="138300"/>
            </a:xfrm>
            <a:prstGeom prst="rect">
              <a:avLst/>
            </a:prstGeom>
            <a:solidFill>
              <a:srgbClr val="D89F3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77" name="Google Shape;2477;p191"/>
            <p:cNvPicPr preferRelativeResize="0"/>
            <p:nvPr/>
          </p:nvPicPr>
          <p:blipFill>
            <a:blip r:embed="rId5">
              <a:alphaModFix/>
            </a:blip>
            <a:stretch>
              <a:fillRect/>
            </a:stretch>
          </p:blipFill>
          <p:spPr>
            <a:xfrm>
              <a:off x="4150713" y="2132975"/>
              <a:ext cx="469125" cy="777099"/>
            </a:xfrm>
            <a:prstGeom prst="rect">
              <a:avLst/>
            </a:prstGeom>
            <a:noFill/>
            <a:ln>
              <a:noFill/>
            </a:ln>
          </p:spPr>
        </p:pic>
        <p:sp>
          <p:nvSpPr>
            <p:cNvPr id="2478" name="Google Shape;2478;p191"/>
            <p:cNvSpPr txBox="1"/>
            <p:nvPr/>
          </p:nvSpPr>
          <p:spPr>
            <a:xfrm>
              <a:off x="4134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INFRA</a:t>
              </a:r>
              <a:endParaRPr sz="800">
                <a:solidFill>
                  <a:srgbClr val="FFFFFF"/>
                </a:solidFill>
                <a:latin typeface="Overpass"/>
                <a:ea typeface="Overpass"/>
                <a:cs typeface="Overpass"/>
                <a:sym typeface="Overpass"/>
              </a:endParaRPr>
            </a:p>
          </p:txBody>
        </p:sp>
        <p:pic>
          <p:nvPicPr>
            <p:cNvPr id="2479" name="Google Shape;2479;p191"/>
            <p:cNvPicPr preferRelativeResize="0"/>
            <p:nvPr/>
          </p:nvPicPr>
          <p:blipFill>
            <a:blip r:embed="rId6">
              <a:alphaModFix/>
            </a:blip>
            <a:stretch>
              <a:fillRect/>
            </a:stretch>
          </p:blipFill>
          <p:spPr>
            <a:xfrm>
              <a:off x="4237023" y="2247112"/>
              <a:ext cx="297600" cy="297600"/>
            </a:xfrm>
            <a:prstGeom prst="rect">
              <a:avLst/>
            </a:prstGeom>
            <a:noFill/>
            <a:ln>
              <a:noFill/>
            </a:ln>
          </p:spPr>
        </p:pic>
      </p:grpSp>
      <p:grpSp>
        <p:nvGrpSpPr>
          <p:cNvPr id="2480" name="Google Shape;2480;p191"/>
          <p:cNvGrpSpPr/>
          <p:nvPr/>
        </p:nvGrpSpPr>
        <p:grpSpPr>
          <a:xfrm>
            <a:off x="3296416" y="3290867"/>
            <a:ext cx="626029" cy="914490"/>
            <a:chOff x="2198848" y="3428375"/>
            <a:chExt cx="531975" cy="777099"/>
          </a:xfrm>
        </p:grpSpPr>
        <p:sp>
          <p:nvSpPr>
            <p:cNvPr id="2481" name="Google Shape;2481;p191"/>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82" name="Google Shape;2482;p191"/>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483" name="Google Shape;2483;p191"/>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484" name="Google Shape;2484;p191"/>
            <p:cNvPicPr preferRelativeResize="0"/>
            <p:nvPr/>
          </p:nvPicPr>
          <p:blipFill>
            <a:blip r:embed="rId8">
              <a:alphaModFix/>
            </a:blip>
            <a:stretch>
              <a:fillRect/>
            </a:stretch>
          </p:blipFill>
          <p:spPr>
            <a:xfrm>
              <a:off x="2198848" y="3445735"/>
              <a:ext cx="531975" cy="531975"/>
            </a:xfrm>
            <a:prstGeom prst="rect">
              <a:avLst/>
            </a:prstGeom>
            <a:noFill/>
            <a:ln>
              <a:noFill/>
            </a:ln>
          </p:spPr>
        </p:pic>
      </p:grpSp>
      <p:grpSp>
        <p:nvGrpSpPr>
          <p:cNvPr id="2485" name="Google Shape;2485;p191"/>
          <p:cNvGrpSpPr/>
          <p:nvPr/>
        </p:nvGrpSpPr>
        <p:grpSpPr>
          <a:xfrm>
            <a:off x="3925066" y="3290867"/>
            <a:ext cx="626029" cy="914490"/>
            <a:chOff x="2198848" y="3428375"/>
            <a:chExt cx="531975" cy="777099"/>
          </a:xfrm>
        </p:grpSpPr>
        <p:sp>
          <p:nvSpPr>
            <p:cNvPr id="2486" name="Google Shape;2486;p191"/>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87" name="Google Shape;2487;p191"/>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488" name="Google Shape;2488;p191"/>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489" name="Google Shape;2489;p191"/>
            <p:cNvPicPr preferRelativeResize="0"/>
            <p:nvPr/>
          </p:nvPicPr>
          <p:blipFill>
            <a:blip r:embed="rId8">
              <a:alphaModFix/>
            </a:blip>
            <a:stretch>
              <a:fillRect/>
            </a:stretch>
          </p:blipFill>
          <p:spPr>
            <a:xfrm>
              <a:off x="2198848" y="3445735"/>
              <a:ext cx="531975" cy="531975"/>
            </a:xfrm>
            <a:prstGeom prst="rect">
              <a:avLst/>
            </a:prstGeom>
            <a:noFill/>
            <a:ln>
              <a:noFill/>
            </a:ln>
          </p:spPr>
        </p:pic>
      </p:grpSp>
      <p:grpSp>
        <p:nvGrpSpPr>
          <p:cNvPr id="2490" name="Google Shape;2490;p191"/>
          <p:cNvGrpSpPr/>
          <p:nvPr/>
        </p:nvGrpSpPr>
        <p:grpSpPr>
          <a:xfrm>
            <a:off x="4553716" y="3290867"/>
            <a:ext cx="626029" cy="914490"/>
            <a:chOff x="2198848" y="3428375"/>
            <a:chExt cx="531975" cy="777099"/>
          </a:xfrm>
        </p:grpSpPr>
        <p:sp>
          <p:nvSpPr>
            <p:cNvPr id="2491" name="Google Shape;2491;p191"/>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92" name="Google Shape;2492;p191"/>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493" name="Google Shape;2493;p191"/>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494" name="Google Shape;2494;p191"/>
            <p:cNvPicPr preferRelativeResize="0"/>
            <p:nvPr/>
          </p:nvPicPr>
          <p:blipFill>
            <a:blip r:embed="rId8">
              <a:alphaModFix/>
            </a:blip>
            <a:stretch>
              <a:fillRect/>
            </a:stretch>
          </p:blipFill>
          <p:spPr>
            <a:xfrm>
              <a:off x="2198848" y="3445735"/>
              <a:ext cx="531975" cy="531975"/>
            </a:xfrm>
            <a:prstGeom prst="rect">
              <a:avLst/>
            </a:prstGeom>
            <a:noFill/>
            <a:ln>
              <a:noFill/>
            </a:ln>
          </p:spPr>
        </p:pic>
      </p:grpSp>
      <p:grpSp>
        <p:nvGrpSpPr>
          <p:cNvPr id="2495" name="Google Shape;2495;p191"/>
          <p:cNvGrpSpPr/>
          <p:nvPr/>
        </p:nvGrpSpPr>
        <p:grpSpPr>
          <a:xfrm>
            <a:off x="5182366" y="3290867"/>
            <a:ext cx="626029" cy="914490"/>
            <a:chOff x="2198848" y="3428375"/>
            <a:chExt cx="531975" cy="777099"/>
          </a:xfrm>
        </p:grpSpPr>
        <p:sp>
          <p:nvSpPr>
            <p:cNvPr id="2496" name="Google Shape;2496;p191"/>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97" name="Google Shape;2497;p191"/>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498" name="Google Shape;2498;p191"/>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499" name="Google Shape;2499;p191"/>
            <p:cNvPicPr preferRelativeResize="0"/>
            <p:nvPr/>
          </p:nvPicPr>
          <p:blipFill>
            <a:blip r:embed="rId8">
              <a:alphaModFix/>
            </a:blip>
            <a:stretch>
              <a:fillRect/>
            </a:stretch>
          </p:blipFill>
          <p:spPr>
            <a:xfrm>
              <a:off x="2198848" y="3445735"/>
              <a:ext cx="531975" cy="531975"/>
            </a:xfrm>
            <a:prstGeom prst="rect">
              <a:avLst/>
            </a:prstGeom>
            <a:noFill/>
            <a:ln>
              <a:noFill/>
            </a:ln>
          </p:spPr>
        </p:pic>
      </p:grpSp>
      <p:sp>
        <p:nvSpPr>
          <p:cNvPr id="2500" name="Google Shape;2500;p191"/>
          <p:cNvSpPr/>
          <p:nvPr/>
        </p:nvSpPr>
        <p:spPr>
          <a:xfrm>
            <a:off x="5219003" y="1879000"/>
            <a:ext cx="306450" cy="322475"/>
          </a:xfrm>
          <a:custGeom>
            <a:pathLst>
              <a:path extrusionOk="0" h="12899" w="12258">
                <a:moveTo>
                  <a:pt x="0" y="0"/>
                </a:moveTo>
                <a:lnTo>
                  <a:pt x="0" y="4807"/>
                </a:lnTo>
                <a:lnTo>
                  <a:pt x="12178" y="4807"/>
                </a:lnTo>
                <a:lnTo>
                  <a:pt x="12258" y="12899"/>
                </a:lnTo>
              </a:path>
            </a:pathLst>
          </a:custGeom>
          <a:noFill/>
          <a:ln cap="flat" cmpd="sng" w="9525">
            <a:solidFill>
              <a:srgbClr val="666666"/>
            </a:solidFill>
            <a:prstDash val="solid"/>
            <a:round/>
            <a:headEnd len="med" w="med" type="none"/>
            <a:tailEnd len="med" w="med" type="triangle"/>
          </a:ln>
        </p:spPr>
      </p:sp>
      <p:sp>
        <p:nvSpPr>
          <p:cNvPr id="2501" name="Google Shape;2501;p191"/>
          <p:cNvSpPr/>
          <p:nvPr/>
        </p:nvSpPr>
        <p:spPr>
          <a:xfrm flipH="1">
            <a:off x="4912200" y="1879000"/>
            <a:ext cx="306450" cy="322475"/>
          </a:xfrm>
          <a:custGeom>
            <a:pathLst>
              <a:path extrusionOk="0" h="12899" w="12258">
                <a:moveTo>
                  <a:pt x="0" y="0"/>
                </a:moveTo>
                <a:lnTo>
                  <a:pt x="0" y="4807"/>
                </a:lnTo>
                <a:lnTo>
                  <a:pt x="12178" y="4807"/>
                </a:lnTo>
                <a:lnTo>
                  <a:pt x="12258" y="12899"/>
                </a:lnTo>
              </a:path>
            </a:pathLst>
          </a:custGeom>
          <a:noFill/>
          <a:ln cap="flat" cmpd="sng" w="9525">
            <a:solidFill>
              <a:srgbClr val="666666"/>
            </a:solidFill>
            <a:prstDash val="solid"/>
            <a:round/>
            <a:headEnd len="med" w="med" type="none"/>
            <a:tailEnd len="med" w="med" type="triangle"/>
          </a:ln>
        </p:spPr>
      </p:sp>
      <p:cxnSp>
        <p:nvCxnSpPr>
          <p:cNvPr id="2502" name="Google Shape;2502;p191"/>
          <p:cNvCxnSpPr/>
          <p:nvPr/>
        </p:nvCxnSpPr>
        <p:spPr>
          <a:xfrm>
            <a:off x="2863471" y="2707950"/>
            <a:ext cx="408600" cy="0"/>
          </a:xfrm>
          <a:prstGeom prst="straightConnector1">
            <a:avLst/>
          </a:prstGeom>
          <a:noFill/>
          <a:ln cap="flat" cmpd="sng" w="9525">
            <a:solidFill>
              <a:srgbClr val="666666"/>
            </a:solidFill>
            <a:prstDash val="dot"/>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6" name="Shape 2506"/>
        <p:cNvGrpSpPr/>
        <p:nvPr/>
      </p:nvGrpSpPr>
      <p:grpSpPr>
        <a:xfrm>
          <a:off x="0" y="0"/>
          <a:ext cx="0" cy="0"/>
          <a:chOff x="0" y="0"/>
          <a:chExt cx="0" cy="0"/>
        </a:xfrm>
      </p:grpSpPr>
      <p:sp>
        <p:nvSpPr>
          <p:cNvPr id="2507" name="Google Shape;2507;p19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08" name="Google Shape;2508;p192"/>
          <p:cNvSpPr txBox="1"/>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FULL HIGH-AVAILABILITY ARCHITECTURE</a:t>
            </a:r>
            <a:endParaRPr sz="2800">
              <a:solidFill>
                <a:srgbClr val="000000"/>
              </a:solidFill>
              <a:latin typeface="Overpass"/>
              <a:ea typeface="Overpass"/>
              <a:cs typeface="Overpass"/>
              <a:sym typeface="Overpass"/>
            </a:endParaRPr>
          </a:p>
        </p:txBody>
      </p:sp>
      <p:sp>
        <p:nvSpPr>
          <p:cNvPr id="2509" name="Google Shape;2509;p192"/>
          <p:cNvSpPr/>
          <p:nvPr/>
        </p:nvSpPr>
        <p:spPr>
          <a:xfrm>
            <a:off x="2408418" y="1520400"/>
            <a:ext cx="4327200" cy="35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ENTERPRISE LOAD-BALANCER</a:t>
            </a:r>
            <a:endParaRPr sz="1000">
              <a:solidFill>
                <a:srgbClr val="FFFFFF"/>
              </a:solidFill>
              <a:latin typeface="Overpass"/>
              <a:ea typeface="Overpass"/>
              <a:cs typeface="Overpass"/>
              <a:sym typeface="Overpass"/>
            </a:endParaRPr>
          </a:p>
        </p:txBody>
      </p:sp>
      <p:pic>
        <p:nvPicPr>
          <p:cNvPr id="2510" name="Google Shape;2510;p192"/>
          <p:cNvPicPr preferRelativeResize="0"/>
          <p:nvPr/>
        </p:nvPicPr>
        <p:blipFill>
          <a:blip r:embed="rId3">
            <a:alphaModFix/>
          </a:blip>
          <a:stretch>
            <a:fillRect/>
          </a:stretch>
        </p:blipFill>
        <p:spPr>
          <a:xfrm>
            <a:off x="7095742" y="1992285"/>
            <a:ext cx="360600" cy="264731"/>
          </a:xfrm>
          <a:prstGeom prst="rect">
            <a:avLst/>
          </a:prstGeom>
          <a:noFill/>
          <a:ln>
            <a:noFill/>
          </a:ln>
        </p:spPr>
      </p:pic>
      <p:sp>
        <p:nvSpPr>
          <p:cNvPr id="2511" name="Google Shape;2511;p192"/>
          <p:cNvSpPr/>
          <p:nvPr/>
        </p:nvSpPr>
        <p:spPr>
          <a:xfrm>
            <a:off x="6807463" y="1688500"/>
            <a:ext cx="469125" cy="238925"/>
          </a:xfrm>
          <a:custGeom>
            <a:pathLst>
              <a:path extrusionOk="0" h="9557" w="18765">
                <a:moveTo>
                  <a:pt x="18765" y="9557"/>
                </a:moveTo>
                <a:lnTo>
                  <a:pt x="18587" y="0"/>
                </a:lnTo>
                <a:lnTo>
                  <a:pt x="0" y="0"/>
                </a:lnTo>
              </a:path>
            </a:pathLst>
          </a:custGeom>
          <a:noFill/>
          <a:ln cap="flat" cmpd="sng" w="9525">
            <a:solidFill>
              <a:srgbClr val="666666"/>
            </a:solidFill>
            <a:prstDash val="dot"/>
            <a:round/>
            <a:headEnd len="med" w="med" type="none"/>
            <a:tailEnd len="med" w="med" type="triangle"/>
          </a:ln>
        </p:spPr>
      </p:sp>
      <p:sp>
        <p:nvSpPr>
          <p:cNvPr id="2512" name="Google Shape;2512;p192"/>
          <p:cNvSpPr txBox="1"/>
          <p:nvPr/>
        </p:nvSpPr>
        <p:spPr>
          <a:xfrm>
            <a:off x="6882861" y="2230634"/>
            <a:ext cx="818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Application</a:t>
            </a:r>
            <a:br>
              <a:rPr lang="en" sz="800">
                <a:latin typeface="Overpass"/>
                <a:ea typeface="Overpass"/>
                <a:cs typeface="Overpass"/>
                <a:sym typeface="Overpass"/>
              </a:rPr>
            </a:br>
            <a:r>
              <a:rPr lang="en" sz="800">
                <a:latin typeface="Overpass"/>
                <a:ea typeface="Overpass"/>
                <a:cs typeface="Overpass"/>
                <a:sym typeface="Overpass"/>
              </a:rPr>
              <a:t>Traffic</a:t>
            </a:r>
            <a:endParaRPr sz="800">
              <a:latin typeface="Overpass"/>
              <a:ea typeface="Overpass"/>
              <a:cs typeface="Overpass"/>
              <a:sym typeface="Overpass"/>
            </a:endParaRPr>
          </a:p>
        </p:txBody>
      </p:sp>
      <p:pic>
        <p:nvPicPr>
          <p:cNvPr id="2513" name="Google Shape;2513;p192"/>
          <p:cNvPicPr preferRelativeResize="0"/>
          <p:nvPr/>
        </p:nvPicPr>
        <p:blipFill>
          <a:blip r:embed="rId4">
            <a:alphaModFix/>
          </a:blip>
          <a:stretch>
            <a:fillRect/>
          </a:stretch>
        </p:blipFill>
        <p:spPr>
          <a:xfrm>
            <a:off x="1744465" y="2012100"/>
            <a:ext cx="240475" cy="371650"/>
          </a:xfrm>
          <a:prstGeom prst="rect">
            <a:avLst/>
          </a:prstGeom>
          <a:noFill/>
          <a:ln>
            <a:noFill/>
          </a:ln>
        </p:spPr>
      </p:pic>
      <p:sp>
        <p:nvSpPr>
          <p:cNvPr id="2514" name="Google Shape;2514;p192"/>
          <p:cNvSpPr/>
          <p:nvPr/>
        </p:nvSpPr>
        <p:spPr>
          <a:xfrm>
            <a:off x="1864602" y="1688500"/>
            <a:ext cx="464675" cy="270975"/>
          </a:xfrm>
          <a:custGeom>
            <a:pathLst>
              <a:path extrusionOk="0" h="10839" w="18587">
                <a:moveTo>
                  <a:pt x="143" y="10839"/>
                </a:moveTo>
                <a:lnTo>
                  <a:pt x="0" y="0"/>
                </a:lnTo>
                <a:lnTo>
                  <a:pt x="18587" y="0"/>
                </a:lnTo>
              </a:path>
            </a:pathLst>
          </a:custGeom>
          <a:noFill/>
          <a:ln cap="flat" cmpd="sng" w="9525">
            <a:solidFill>
              <a:srgbClr val="666666"/>
            </a:solidFill>
            <a:prstDash val="dot"/>
            <a:round/>
            <a:headEnd len="med" w="med" type="none"/>
            <a:tailEnd len="med" w="med" type="triangle"/>
          </a:ln>
        </p:spPr>
      </p:sp>
      <p:sp>
        <p:nvSpPr>
          <p:cNvPr id="2515" name="Google Shape;2515;p192"/>
          <p:cNvSpPr txBox="1"/>
          <p:nvPr/>
        </p:nvSpPr>
        <p:spPr>
          <a:xfrm>
            <a:off x="1442739" y="2347070"/>
            <a:ext cx="818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Dev and Ops</a:t>
            </a:r>
            <a:br>
              <a:rPr lang="en" sz="800">
                <a:latin typeface="Overpass"/>
                <a:ea typeface="Overpass"/>
                <a:cs typeface="Overpass"/>
                <a:sym typeface="Overpass"/>
              </a:rPr>
            </a:br>
            <a:r>
              <a:rPr lang="en" sz="800">
                <a:latin typeface="Overpass"/>
                <a:ea typeface="Overpass"/>
                <a:cs typeface="Overpass"/>
                <a:sym typeface="Overpass"/>
              </a:rPr>
              <a:t>User</a:t>
            </a:r>
            <a:endParaRPr sz="800">
              <a:latin typeface="Overpass"/>
              <a:ea typeface="Overpass"/>
              <a:cs typeface="Overpass"/>
              <a:sym typeface="Overpass"/>
            </a:endParaRPr>
          </a:p>
        </p:txBody>
      </p:sp>
      <p:grpSp>
        <p:nvGrpSpPr>
          <p:cNvPr id="2516" name="Google Shape;2516;p192"/>
          <p:cNvGrpSpPr/>
          <p:nvPr/>
        </p:nvGrpSpPr>
        <p:grpSpPr>
          <a:xfrm>
            <a:off x="2981640" y="3290867"/>
            <a:ext cx="626029" cy="914490"/>
            <a:chOff x="2198848" y="3428375"/>
            <a:chExt cx="531975" cy="777099"/>
          </a:xfrm>
        </p:grpSpPr>
        <p:sp>
          <p:nvSpPr>
            <p:cNvPr id="2517" name="Google Shape;2517;p192"/>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18" name="Google Shape;2518;p192"/>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519" name="Google Shape;2519;p192"/>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520" name="Google Shape;2520;p192"/>
            <p:cNvPicPr preferRelativeResize="0"/>
            <p:nvPr/>
          </p:nvPicPr>
          <p:blipFill>
            <a:blip r:embed="rId6">
              <a:alphaModFix/>
            </a:blip>
            <a:stretch>
              <a:fillRect/>
            </a:stretch>
          </p:blipFill>
          <p:spPr>
            <a:xfrm>
              <a:off x="2198848" y="3445735"/>
              <a:ext cx="531975" cy="531975"/>
            </a:xfrm>
            <a:prstGeom prst="rect">
              <a:avLst/>
            </a:prstGeom>
            <a:noFill/>
            <a:ln>
              <a:noFill/>
            </a:ln>
          </p:spPr>
        </p:pic>
      </p:grpSp>
      <p:grpSp>
        <p:nvGrpSpPr>
          <p:cNvPr id="2521" name="Google Shape;2521;p192"/>
          <p:cNvGrpSpPr/>
          <p:nvPr/>
        </p:nvGrpSpPr>
        <p:grpSpPr>
          <a:xfrm>
            <a:off x="2408434" y="2223640"/>
            <a:ext cx="589577" cy="914490"/>
            <a:chOff x="2229775" y="2132975"/>
            <a:chExt cx="501000" cy="777099"/>
          </a:xfrm>
        </p:grpSpPr>
        <p:sp>
          <p:nvSpPr>
            <p:cNvPr id="2522" name="Google Shape;2522;p192"/>
            <p:cNvSpPr/>
            <p:nvPr/>
          </p:nvSpPr>
          <p:spPr>
            <a:xfrm>
              <a:off x="2256025" y="2627825"/>
              <a:ext cx="448500" cy="138300"/>
            </a:xfrm>
            <a:prstGeom prst="rect">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23" name="Google Shape;2523;p192"/>
            <p:cNvPicPr preferRelativeResize="0"/>
            <p:nvPr/>
          </p:nvPicPr>
          <p:blipFill>
            <a:blip r:embed="rId5">
              <a:alphaModFix/>
            </a:blip>
            <a:stretch>
              <a:fillRect/>
            </a:stretch>
          </p:blipFill>
          <p:spPr>
            <a:xfrm>
              <a:off x="2245713" y="2132975"/>
              <a:ext cx="469125" cy="777099"/>
            </a:xfrm>
            <a:prstGeom prst="rect">
              <a:avLst/>
            </a:prstGeom>
            <a:noFill/>
            <a:ln>
              <a:noFill/>
            </a:ln>
          </p:spPr>
        </p:pic>
        <p:pic>
          <p:nvPicPr>
            <p:cNvPr id="2524" name="Google Shape;2524;p192"/>
            <p:cNvPicPr preferRelativeResize="0"/>
            <p:nvPr/>
          </p:nvPicPr>
          <p:blipFill>
            <a:blip r:embed="rId7">
              <a:alphaModFix/>
            </a:blip>
            <a:stretch>
              <a:fillRect/>
            </a:stretch>
          </p:blipFill>
          <p:spPr>
            <a:xfrm>
              <a:off x="2342837" y="2255675"/>
              <a:ext cx="274875" cy="300100"/>
            </a:xfrm>
            <a:prstGeom prst="rect">
              <a:avLst/>
            </a:prstGeom>
            <a:noFill/>
            <a:ln>
              <a:noFill/>
            </a:ln>
          </p:spPr>
        </p:pic>
        <p:sp>
          <p:nvSpPr>
            <p:cNvPr id="2525" name="Google Shape;2525;p192"/>
            <p:cNvSpPr txBox="1"/>
            <p:nvPr/>
          </p:nvSpPr>
          <p:spPr>
            <a:xfrm>
              <a:off x="2229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MASTER</a:t>
              </a:r>
              <a:endParaRPr sz="800">
                <a:solidFill>
                  <a:srgbClr val="FFFFFF"/>
                </a:solidFill>
                <a:latin typeface="Overpass"/>
                <a:ea typeface="Overpass"/>
                <a:cs typeface="Overpass"/>
                <a:sym typeface="Overpass"/>
              </a:endParaRPr>
            </a:p>
          </p:txBody>
        </p:sp>
      </p:grpSp>
      <p:grpSp>
        <p:nvGrpSpPr>
          <p:cNvPr id="2526" name="Google Shape;2526;p192"/>
          <p:cNvGrpSpPr/>
          <p:nvPr/>
        </p:nvGrpSpPr>
        <p:grpSpPr>
          <a:xfrm>
            <a:off x="3036155" y="2223640"/>
            <a:ext cx="589577" cy="914490"/>
            <a:chOff x="2229775" y="2132975"/>
            <a:chExt cx="501000" cy="777099"/>
          </a:xfrm>
        </p:grpSpPr>
        <p:sp>
          <p:nvSpPr>
            <p:cNvPr id="2527" name="Google Shape;2527;p192"/>
            <p:cNvSpPr/>
            <p:nvPr/>
          </p:nvSpPr>
          <p:spPr>
            <a:xfrm>
              <a:off x="2256025" y="2627825"/>
              <a:ext cx="448500" cy="138300"/>
            </a:xfrm>
            <a:prstGeom prst="rect">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28" name="Google Shape;2528;p192"/>
            <p:cNvPicPr preferRelativeResize="0"/>
            <p:nvPr/>
          </p:nvPicPr>
          <p:blipFill>
            <a:blip r:embed="rId5">
              <a:alphaModFix/>
            </a:blip>
            <a:stretch>
              <a:fillRect/>
            </a:stretch>
          </p:blipFill>
          <p:spPr>
            <a:xfrm>
              <a:off x="2245713" y="2132975"/>
              <a:ext cx="469125" cy="777099"/>
            </a:xfrm>
            <a:prstGeom prst="rect">
              <a:avLst/>
            </a:prstGeom>
            <a:noFill/>
            <a:ln>
              <a:noFill/>
            </a:ln>
          </p:spPr>
        </p:pic>
        <p:pic>
          <p:nvPicPr>
            <p:cNvPr id="2529" name="Google Shape;2529;p192"/>
            <p:cNvPicPr preferRelativeResize="0"/>
            <p:nvPr/>
          </p:nvPicPr>
          <p:blipFill>
            <a:blip r:embed="rId7">
              <a:alphaModFix/>
            </a:blip>
            <a:stretch>
              <a:fillRect/>
            </a:stretch>
          </p:blipFill>
          <p:spPr>
            <a:xfrm>
              <a:off x="2342837" y="2255675"/>
              <a:ext cx="274875" cy="300100"/>
            </a:xfrm>
            <a:prstGeom prst="rect">
              <a:avLst/>
            </a:prstGeom>
            <a:noFill/>
            <a:ln>
              <a:noFill/>
            </a:ln>
          </p:spPr>
        </p:pic>
        <p:sp>
          <p:nvSpPr>
            <p:cNvPr id="2530" name="Google Shape;2530;p192"/>
            <p:cNvSpPr txBox="1"/>
            <p:nvPr/>
          </p:nvSpPr>
          <p:spPr>
            <a:xfrm>
              <a:off x="2229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MASTER</a:t>
              </a:r>
              <a:endParaRPr sz="800">
                <a:solidFill>
                  <a:srgbClr val="FFFFFF"/>
                </a:solidFill>
                <a:latin typeface="Overpass"/>
                <a:ea typeface="Overpass"/>
                <a:cs typeface="Overpass"/>
                <a:sym typeface="Overpass"/>
              </a:endParaRPr>
            </a:p>
          </p:txBody>
        </p:sp>
      </p:grpSp>
      <p:grpSp>
        <p:nvGrpSpPr>
          <p:cNvPr id="2531" name="Google Shape;2531;p192"/>
          <p:cNvGrpSpPr/>
          <p:nvPr/>
        </p:nvGrpSpPr>
        <p:grpSpPr>
          <a:xfrm>
            <a:off x="4901141" y="2223640"/>
            <a:ext cx="589577" cy="914490"/>
            <a:chOff x="4134775" y="2132975"/>
            <a:chExt cx="501000" cy="777099"/>
          </a:xfrm>
        </p:grpSpPr>
        <p:sp>
          <p:nvSpPr>
            <p:cNvPr id="2532" name="Google Shape;2532;p192"/>
            <p:cNvSpPr/>
            <p:nvPr/>
          </p:nvSpPr>
          <p:spPr>
            <a:xfrm>
              <a:off x="4161025" y="2627825"/>
              <a:ext cx="448500" cy="138300"/>
            </a:xfrm>
            <a:prstGeom prst="rect">
              <a:avLst/>
            </a:prstGeom>
            <a:solidFill>
              <a:srgbClr val="D89F3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33" name="Google Shape;2533;p192"/>
            <p:cNvPicPr preferRelativeResize="0"/>
            <p:nvPr/>
          </p:nvPicPr>
          <p:blipFill>
            <a:blip r:embed="rId5">
              <a:alphaModFix/>
            </a:blip>
            <a:stretch>
              <a:fillRect/>
            </a:stretch>
          </p:blipFill>
          <p:spPr>
            <a:xfrm>
              <a:off x="4150713" y="2132975"/>
              <a:ext cx="469125" cy="777099"/>
            </a:xfrm>
            <a:prstGeom prst="rect">
              <a:avLst/>
            </a:prstGeom>
            <a:noFill/>
            <a:ln>
              <a:noFill/>
            </a:ln>
          </p:spPr>
        </p:pic>
        <p:sp>
          <p:nvSpPr>
            <p:cNvPr id="2534" name="Google Shape;2534;p192"/>
            <p:cNvSpPr txBox="1"/>
            <p:nvPr/>
          </p:nvSpPr>
          <p:spPr>
            <a:xfrm>
              <a:off x="4134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INFRA</a:t>
              </a:r>
              <a:endParaRPr sz="800">
                <a:solidFill>
                  <a:srgbClr val="FFFFFF"/>
                </a:solidFill>
                <a:latin typeface="Overpass"/>
                <a:ea typeface="Overpass"/>
                <a:cs typeface="Overpass"/>
                <a:sym typeface="Overpass"/>
              </a:endParaRPr>
            </a:p>
          </p:txBody>
        </p:sp>
        <p:pic>
          <p:nvPicPr>
            <p:cNvPr id="2535" name="Google Shape;2535;p192"/>
            <p:cNvPicPr preferRelativeResize="0"/>
            <p:nvPr/>
          </p:nvPicPr>
          <p:blipFill>
            <a:blip r:embed="rId8">
              <a:alphaModFix/>
            </a:blip>
            <a:stretch>
              <a:fillRect/>
            </a:stretch>
          </p:blipFill>
          <p:spPr>
            <a:xfrm>
              <a:off x="4237023" y="2247112"/>
              <a:ext cx="297600" cy="297600"/>
            </a:xfrm>
            <a:prstGeom prst="rect">
              <a:avLst/>
            </a:prstGeom>
            <a:noFill/>
            <a:ln>
              <a:noFill/>
            </a:ln>
          </p:spPr>
        </p:pic>
      </p:grpSp>
      <p:grpSp>
        <p:nvGrpSpPr>
          <p:cNvPr id="2536" name="Google Shape;2536;p192"/>
          <p:cNvGrpSpPr/>
          <p:nvPr/>
        </p:nvGrpSpPr>
        <p:grpSpPr>
          <a:xfrm>
            <a:off x="3663875" y="2223640"/>
            <a:ext cx="589577" cy="914490"/>
            <a:chOff x="2229775" y="2132975"/>
            <a:chExt cx="501000" cy="777099"/>
          </a:xfrm>
        </p:grpSpPr>
        <p:sp>
          <p:nvSpPr>
            <p:cNvPr id="2537" name="Google Shape;2537;p192"/>
            <p:cNvSpPr/>
            <p:nvPr/>
          </p:nvSpPr>
          <p:spPr>
            <a:xfrm>
              <a:off x="2256025" y="2627825"/>
              <a:ext cx="448500" cy="138300"/>
            </a:xfrm>
            <a:prstGeom prst="rect">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38" name="Google Shape;2538;p192"/>
            <p:cNvPicPr preferRelativeResize="0"/>
            <p:nvPr/>
          </p:nvPicPr>
          <p:blipFill>
            <a:blip r:embed="rId5">
              <a:alphaModFix/>
            </a:blip>
            <a:stretch>
              <a:fillRect/>
            </a:stretch>
          </p:blipFill>
          <p:spPr>
            <a:xfrm>
              <a:off x="2245713" y="2132975"/>
              <a:ext cx="469125" cy="777099"/>
            </a:xfrm>
            <a:prstGeom prst="rect">
              <a:avLst/>
            </a:prstGeom>
            <a:noFill/>
            <a:ln>
              <a:noFill/>
            </a:ln>
          </p:spPr>
        </p:pic>
        <p:pic>
          <p:nvPicPr>
            <p:cNvPr id="2539" name="Google Shape;2539;p192"/>
            <p:cNvPicPr preferRelativeResize="0"/>
            <p:nvPr/>
          </p:nvPicPr>
          <p:blipFill>
            <a:blip r:embed="rId7">
              <a:alphaModFix/>
            </a:blip>
            <a:stretch>
              <a:fillRect/>
            </a:stretch>
          </p:blipFill>
          <p:spPr>
            <a:xfrm>
              <a:off x="2342837" y="2255675"/>
              <a:ext cx="274875" cy="300100"/>
            </a:xfrm>
            <a:prstGeom prst="rect">
              <a:avLst/>
            </a:prstGeom>
            <a:noFill/>
            <a:ln>
              <a:noFill/>
            </a:ln>
          </p:spPr>
        </p:pic>
        <p:sp>
          <p:nvSpPr>
            <p:cNvPr id="2540" name="Google Shape;2540;p192"/>
            <p:cNvSpPr txBox="1"/>
            <p:nvPr/>
          </p:nvSpPr>
          <p:spPr>
            <a:xfrm>
              <a:off x="2229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MASTER</a:t>
              </a:r>
              <a:endParaRPr sz="800">
                <a:solidFill>
                  <a:srgbClr val="FFFFFF"/>
                </a:solidFill>
                <a:latin typeface="Overpass"/>
                <a:ea typeface="Overpass"/>
                <a:cs typeface="Overpass"/>
                <a:sym typeface="Overpass"/>
              </a:endParaRPr>
            </a:p>
          </p:txBody>
        </p:sp>
      </p:grpSp>
      <p:grpSp>
        <p:nvGrpSpPr>
          <p:cNvPr id="2541" name="Google Shape;2541;p192"/>
          <p:cNvGrpSpPr/>
          <p:nvPr/>
        </p:nvGrpSpPr>
        <p:grpSpPr>
          <a:xfrm>
            <a:off x="5528861" y="2223640"/>
            <a:ext cx="589577" cy="914490"/>
            <a:chOff x="4134775" y="2132975"/>
            <a:chExt cx="501000" cy="777099"/>
          </a:xfrm>
        </p:grpSpPr>
        <p:sp>
          <p:nvSpPr>
            <p:cNvPr id="2542" name="Google Shape;2542;p192"/>
            <p:cNvSpPr/>
            <p:nvPr/>
          </p:nvSpPr>
          <p:spPr>
            <a:xfrm>
              <a:off x="4161025" y="2627825"/>
              <a:ext cx="448500" cy="138300"/>
            </a:xfrm>
            <a:prstGeom prst="rect">
              <a:avLst/>
            </a:prstGeom>
            <a:solidFill>
              <a:srgbClr val="D89F3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43" name="Google Shape;2543;p192"/>
            <p:cNvPicPr preferRelativeResize="0"/>
            <p:nvPr/>
          </p:nvPicPr>
          <p:blipFill>
            <a:blip r:embed="rId5">
              <a:alphaModFix/>
            </a:blip>
            <a:stretch>
              <a:fillRect/>
            </a:stretch>
          </p:blipFill>
          <p:spPr>
            <a:xfrm>
              <a:off x="4150713" y="2132975"/>
              <a:ext cx="469125" cy="777099"/>
            </a:xfrm>
            <a:prstGeom prst="rect">
              <a:avLst/>
            </a:prstGeom>
            <a:noFill/>
            <a:ln>
              <a:noFill/>
            </a:ln>
          </p:spPr>
        </p:pic>
        <p:sp>
          <p:nvSpPr>
            <p:cNvPr id="2544" name="Google Shape;2544;p192"/>
            <p:cNvSpPr txBox="1"/>
            <p:nvPr/>
          </p:nvSpPr>
          <p:spPr>
            <a:xfrm>
              <a:off x="4134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INFRA</a:t>
              </a:r>
              <a:endParaRPr sz="800">
                <a:solidFill>
                  <a:srgbClr val="FFFFFF"/>
                </a:solidFill>
                <a:latin typeface="Overpass"/>
                <a:ea typeface="Overpass"/>
                <a:cs typeface="Overpass"/>
                <a:sym typeface="Overpass"/>
              </a:endParaRPr>
            </a:p>
          </p:txBody>
        </p:sp>
        <p:pic>
          <p:nvPicPr>
            <p:cNvPr id="2545" name="Google Shape;2545;p192"/>
            <p:cNvPicPr preferRelativeResize="0"/>
            <p:nvPr/>
          </p:nvPicPr>
          <p:blipFill>
            <a:blip r:embed="rId8">
              <a:alphaModFix/>
            </a:blip>
            <a:stretch>
              <a:fillRect/>
            </a:stretch>
          </p:blipFill>
          <p:spPr>
            <a:xfrm>
              <a:off x="4237023" y="2247112"/>
              <a:ext cx="297600" cy="297600"/>
            </a:xfrm>
            <a:prstGeom prst="rect">
              <a:avLst/>
            </a:prstGeom>
            <a:noFill/>
            <a:ln>
              <a:noFill/>
            </a:ln>
          </p:spPr>
        </p:pic>
      </p:grpSp>
      <p:grpSp>
        <p:nvGrpSpPr>
          <p:cNvPr id="2546" name="Google Shape;2546;p192"/>
          <p:cNvGrpSpPr/>
          <p:nvPr/>
        </p:nvGrpSpPr>
        <p:grpSpPr>
          <a:xfrm>
            <a:off x="3610290" y="3290867"/>
            <a:ext cx="626029" cy="914490"/>
            <a:chOff x="2198848" y="3428375"/>
            <a:chExt cx="531975" cy="777099"/>
          </a:xfrm>
        </p:grpSpPr>
        <p:sp>
          <p:nvSpPr>
            <p:cNvPr id="2547" name="Google Shape;2547;p192"/>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48" name="Google Shape;2548;p192"/>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549" name="Google Shape;2549;p192"/>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550" name="Google Shape;2550;p192"/>
            <p:cNvPicPr preferRelativeResize="0"/>
            <p:nvPr/>
          </p:nvPicPr>
          <p:blipFill>
            <a:blip r:embed="rId6">
              <a:alphaModFix/>
            </a:blip>
            <a:stretch>
              <a:fillRect/>
            </a:stretch>
          </p:blipFill>
          <p:spPr>
            <a:xfrm>
              <a:off x="2198848" y="3445735"/>
              <a:ext cx="531975" cy="531975"/>
            </a:xfrm>
            <a:prstGeom prst="rect">
              <a:avLst/>
            </a:prstGeom>
            <a:noFill/>
            <a:ln>
              <a:noFill/>
            </a:ln>
          </p:spPr>
        </p:pic>
      </p:grpSp>
      <p:grpSp>
        <p:nvGrpSpPr>
          <p:cNvPr id="2551" name="Google Shape;2551;p192"/>
          <p:cNvGrpSpPr/>
          <p:nvPr/>
        </p:nvGrpSpPr>
        <p:grpSpPr>
          <a:xfrm>
            <a:off x="4238940" y="3290867"/>
            <a:ext cx="626029" cy="914490"/>
            <a:chOff x="2198848" y="3428375"/>
            <a:chExt cx="531975" cy="777099"/>
          </a:xfrm>
        </p:grpSpPr>
        <p:sp>
          <p:nvSpPr>
            <p:cNvPr id="2552" name="Google Shape;2552;p192"/>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53" name="Google Shape;2553;p192"/>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554" name="Google Shape;2554;p192"/>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555" name="Google Shape;2555;p192"/>
            <p:cNvPicPr preferRelativeResize="0"/>
            <p:nvPr/>
          </p:nvPicPr>
          <p:blipFill>
            <a:blip r:embed="rId6">
              <a:alphaModFix/>
            </a:blip>
            <a:stretch>
              <a:fillRect/>
            </a:stretch>
          </p:blipFill>
          <p:spPr>
            <a:xfrm>
              <a:off x="2198848" y="3445735"/>
              <a:ext cx="531975" cy="531975"/>
            </a:xfrm>
            <a:prstGeom prst="rect">
              <a:avLst/>
            </a:prstGeom>
            <a:noFill/>
            <a:ln>
              <a:noFill/>
            </a:ln>
          </p:spPr>
        </p:pic>
      </p:grpSp>
      <p:grpSp>
        <p:nvGrpSpPr>
          <p:cNvPr id="2556" name="Google Shape;2556;p192"/>
          <p:cNvGrpSpPr/>
          <p:nvPr/>
        </p:nvGrpSpPr>
        <p:grpSpPr>
          <a:xfrm>
            <a:off x="4867590" y="3290867"/>
            <a:ext cx="626029" cy="914490"/>
            <a:chOff x="2198848" y="3428375"/>
            <a:chExt cx="531975" cy="777099"/>
          </a:xfrm>
        </p:grpSpPr>
        <p:sp>
          <p:nvSpPr>
            <p:cNvPr id="2557" name="Google Shape;2557;p192"/>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58" name="Google Shape;2558;p192"/>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559" name="Google Shape;2559;p192"/>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560" name="Google Shape;2560;p192"/>
            <p:cNvPicPr preferRelativeResize="0"/>
            <p:nvPr/>
          </p:nvPicPr>
          <p:blipFill>
            <a:blip r:embed="rId6">
              <a:alphaModFix/>
            </a:blip>
            <a:stretch>
              <a:fillRect/>
            </a:stretch>
          </p:blipFill>
          <p:spPr>
            <a:xfrm>
              <a:off x="2198848" y="3445735"/>
              <a:ext cx="531975" cy="531975"/>
            </a:xfrm>
            <a:prstGeom prst="rect">
              <a:avLst/>
            </a:prstGeom>
            <a:noFill/>
            <a:ln>
              <a:noFill/>
            </a:ln>
          </p:spPr>
        </p:pic>
      </p:grpSp>
      <p:grpSp>
        <p:nvGrpSpPr>
          <p:cNvPr id="2561" name="Google Shape;2561;p192"/>
          <p:cNvGrpSpPr/>
          <p:nvPr/>
        </p:nvGrpSpPr>
        <p:grpSpPr>
          <a:xfrm>
            <a:off x="5496240" y="3290867"/>
            <a:ext cx="626029" cy="914490"/>
            <a:chOff x="2198848" y="3428375"/>
            <a:chExt cx="531975" cy="777099"/>
          </a:xfrm>
        </p:grpSpPr>
        <p:sp>
          <p:nvSpPr>
            <p:cNvPr id="2562" name="Google Shape;2562;p192"/>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63" name="Google Shape;2563;p192"/>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564" name="Google Shape;2564;p192"/>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565" name="Google Shape;2565;p192"/>
            <p:cNvPicPr preferRelativeResize="0"/>
            <p:nvPr/>
          </p:nvPicPr>
          <p:blipFill>
            <a:blip r:embed="rId6">
              <a:alphaModFix/>
            </a:blip>
            <a:stretch>
              <a:fillRect/>
            </a:stretch>
          </p:blipFill>
          <p:spPr>
            <a:xfrm>
              <a:off x="2198848" y="3445735"/>
              <a:ext cx="531975" cy="531975"/>
            </a:xfrm>
            <a:prstGeom prst="rect">
              <a:avLst/>
            </a:prstGeom>
            <a:noFill/>
            <a:ln>
              <a:noFill/>
            </a:ln>
          </p:spPr>
        </p:pic>
      </p:grpSp>
      <p:grpSp>
        <p:nvGrpSpPr>
          <p:cNvPr id="2566" name="Google Shape;2566;p192"/>
          <p:cNvGrpSpPr/>
          <p:nvPr/>
        </p:nvGrpSpPr>
        <p:grpSpPr>
          <a:xfrm>
            <a:off x="2372040" y="3290867"/>
            <a:ext cx="626029" cy="914490"/>
            <a:chOff x="2198848" y="3428375"/>
            <a:chExt cx="531975" cy="777099"/>
          </a:xfrm>
        </p:grpSpPr>
        <p:sp>
          <p:nvSpPr>
            <p:cNvPr id="2567" name="Google Shape;2567;p192"/>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68" name="Google Shape;2568;p192"/>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569" name="Google Shape;2569;p192"/>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570" name="Google Shape;2570;p192"/>
            <p:cNvPicPr preferRelativeResize="0"/>
            <p:nvPr/>
          </p:nvPicPr>
          <p:blipFill>
            <a:blip r:embed="rId6">
              <a:alphaModFix/>
            </a:blip>
            <a:stretch>
              <a:fillRect/>
            </a:stretch>
          </p:blipFill>
          <p:spPr>
            <a:xfrm>
              <a:off x="2198848" y="3445735"/>
              <a:ext cx="531975" cy="531975"/>
            </a:xfrm>
            <a:prstGeom prst="rect">
              <a:avLst/>
            </a:prstGeom>
            <a:noFill/>
            <a:ln>
              <a:noFill/>
            </a:ln>
          </p:spPr>
        </p:pic>
      </p:grpSp>
      <p:sp>
        <p:nvSpPr>
          <p:cNvPr id="2571" name="Google Shape;2571;p192"/>
          <p:cNvSpPr/>
          <p:nvPr/>
        </p:nvSpPr>
        <p:spPr>
          <a:xfrm>
            <a:off x="3323268" y="1879000"/>
            <a:ext cx="633340" cy="322475"/>
          </a:xfrm>
          <a:custGeom>
            <a:pathLst>
              <a:path extrusionOk="0" h="12899" w="12258">
                <a:moveTo>
                  <a:pt x="0" y="0"/>
                </a:moveTo>
                <a:lnTo>
                  <a:pt x="0" y="4807"/>
                </a:lnTo>
                <a:lnTo>
                  <a:pt x="12178" y="4807"/>
                </a:lnTo>
                <a:lnTo>
                  <a:pt x="12258" y="12899"/>
                </a:lnTo>
              </a:path>
            </a:pathLst>
          </a:custGeom>
          <a:noFill/>
          <a:ln cap="flat" cmpd="sng" w="9525">
            <a:solidFill>
              <a:srgbClr val="666666"/>
            </a:solidFill>
            <a:prstDash val="solid"/>
            <a:round/>
            <a:headEnd len="med" w="med" type="none"/>
            <a:tailEnd len="med" w="med" type="triangle"/>
          </a:ln>
        </p:spPr>
      </p:sp>
      <p:sp>
        <p:nvSpPr>
          <p:cNvPr id="2572" name="Google Shape;2572;p192"/>
          <p:cNvSpPr/>
          <p:nvPr/>
        </p:nvSpPr>
        <p:spPr>
          <a:xfrm flipH="1">
            <a:off x="2689199" y="1879000"/>
            <a:ext cx="633340" cy="322475"/>
          </a:xfrm>
          <a:custGeom>
            <a:pathLst>
              <a:path extrusionOk="0" h="12899" w="12258">
                <a:moveTo>
                  <a:pt x="0" y="0"/>
                </a:moveTo>
                <a:lnTo>
                  <a:pt x="0" y="4807"/>
                </a:lnTo>
                <a:lnTo>
                  <a:pt x="12178" y="4807"/>
                </a:lnTo>
                <a:lnTo>
                  <a:pt x="12258" y="12899"/>
                </a:lnTo>
              </a:path>
            </a:pathLst>
          </a:custGeom>
          <a:noFill/>
          <a:ln cap="flat" cmpd="sng" w="9525">
            <a:solidFill>
              <a:srgbClr val="666666"/>
            </a:solidFill>
            <a:prstDash val="solid"/>
            <a:round/>
            <a:headEnd len="med" w="med" type="none"/>
            <a:tailEnd len="med" w="med" type="triangle"/>
          </a:ln>
        </p:spPr>
      </p:sp>
      <p:cxnSp>
        <p:nvCxnSpPr>
          <p:cNvPr id="2573" name="Google Shape;2573;p192"/>
          <p:cNvCxnSpPr/>
          <p:nvPr/>
        </p:nvCxnSpPr>
        <p:spPr>
          <a:xfrm>
            <a:off x="3323674" y="1879000"/>
            <a:ext cx="0" cy="324600"/>
          </a:xfrm>
          <a:prstGeom prst="straightConnector1">
            <a:avLst/>
          </a:prstGeom>
          <a:noFill/>
          <a:ln cap="flat" cmpd="sng" w="9525">
            <a:solidFill>
              <a:srgbClr val="666666"/>
            </a:solidFill>
            <a:prstDash val="solid"/>
            <a:round/>
            <a:headEnd len="med" w="med" type="none"/>
            <a:tailEnd len="med" w="med" type="triangle"/>
          </a:ln>
        </p:spPr>
      </p:cxnSp>
      <p:grpSp>
        <p:nvGrpSpPr>
          <p:cNvPr id="2574" name="Google Shape;2574;p192"/>
          <p:cNvGrpSpPr/>
          <p:nvPr/>
        </p:nvGrpSpPr>
        <p:grpSpPr>
          <a:xfrm>
            <a:off x="6145976" y="2223640"/>
            <a:ext cx="589577" cy="914490"/>
            <a:chOff x="4134775" y="2132975"/>
            <a:chExt cx="501000" cy="777099"/>
          </a:xfrm>
        </p:grpSpPr>
        <p:sp>
          <p:nvSpPr>
            <p:cNvPr id="2575" name="Google Shape;2575;p192"/>
            <p:cNvSpPr/>
            <p:nvPr/>
          </p:nvSpPr>
          <p:spPr>
            <a:xfrm>
              <a:off x="4161025" y="2627825"/>
              <a:ext cx="448500" cy="138300"/>
            </a:xfrm>
            <a:prstGeom prst="rect">
              <a:avLst/>
            </a:prstGeom>
            <a:solidFill>
              <a:srgbClr val="D89F3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76" name="Google Shape;2576;p192"/>
            <p:cNvPicPr preferRelativeResize="0"/>
            <p:nvPr/>
          </p:nvPicPr>
          <p:blipFill>
            <a:blip r:embed="rId5">
              <a:alphaModFix/>
            </a:blip>
            <a:stretch>
              <a:fillRect/>
            </a:stretch>
          </p:blipFill>
          <p:spPr>
            <a:xfrm>
              <a:off x="4150713" y="2132975"/>
              <a:ext cx="469125" cy="777099"/>
            </a:xfrm>
            <a:prstGeom prst="rect">
              <a:avLst/>
            </a:prstGeom>
            <a:noFill/>
            <a:ln>
              <a:noFill/>
            </a:ln>
          </p:spPr>
        </p:pic>
        <p:sp>
          <p:nvSpPr>
            <p:cNvPr id="2577" name="Google Shape;2577;p192"/>
            <p:cNvSpPr txBox="1"/>
            <p:nvPr/>
          </p:nvSpPr>
          <p:spPr>
            <a:xfrm>
              <a:off x="4134775" y="25664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INFRA</a:t>
              </a:r>
              <a:endParaRPr sz="800">
                <a:solidFill>
                  <a:srgbClr val="FFFFFF"/>
                </a:solidFill>
                <a:latin typeface="Overpass"/>
                <a:ea typeface="Overpass"/>
                <a:cs typeface="Overpass"/>
                <a:sym typeface="Overpass"/>
              </a:endParaRPr>
            </a:p>
          </p:txBody>
        </p:sp>
        <p:pic>
          <p:nvPicPr>
            <p:cNvPr id="2578" name="Google Shape;2578;p192"/>
            <p:cNvPicPr preferRelativeResize="0"/>
            <p:nvPr/>
          </p:nvPicPr>
          <p:blipFill>
            <a:blip r:embed="rId8">
              <a:alphaModFix/>
            </a:blip>
            <a:stretch>
              <a:fillRect/>
            </a:stretch>
          </p:blipFill>
          <p:spPr>
            <a:xfrm>
              <a:off x="4237023" y="2247112"/>
              <a:ext cx="297600" cy="297600"/>
            </a:xfrm>
            <a:prstGeom prst="rect">
              <a:avLst/>
            </a:prstGeom>
            <a:noFill/>
            <a:ln>
              <a:noFill/>
            </a:ln>
          </p:spPr>
        </p:pic>
      </p:grpSp>
      <p:grpSp>
        <p:nvGrpSpPr>
          <p:cNvPr id="2579" name="Google Shape;2579;p192"/>
          <p:cNvGrpSpPr/>
          <p:nvPr/>
        </p:nvGrpSpPr>
        <p:grpSpPr>
          <a:xfrm>
            <a:off x="6127750" y="3290867"/>
            <a:ext cx="626029" cy="914490"/>
            <a:chOff x="2198848" y="3428375"/>
            <a:chExt cx="531975" cy="777099"/>
          </a:xfrm>
        </p:grpSpPr>
        <p:sp>
          <p:nvSpPr>
            <p:cNvPr id="2580" name="Google Shape;2580;p192"/>
            <p:cNvSpPr/>
            <p:nvPr/>
          </p:nvSpPr>
          <p:spPr>
            <a:xfrm>
              <a:off x="2248013" y="3923225"/>
              <a:ext cx="448500" cy="138300"/>
            </a:xfrm>
            <a:prstGeom prst="rect">
              <a:avLst/>
            </a:prstGeom>
            <a:solidFill>
              <a:srgbClr val="674E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81" name="Google Shape;2581;p192"/>
            <p:cNvPicPr preferRelativeResize="0"/>
            <p:nvPr/>
          </p:nvPicPr>
          <p:blipFill>
            <a:blip r:embed="rId5">
              <a:alphaModFix/>
            </a:blip>
            <a:stretch>
              <a:fillRect/>
            </a:stretch>
          </p:blipFill>
          <p:spPr>
            <a:xfrm>
              <a:off x="2236150" y="3428375"/>
              <a:ext cx="469125" cy="777099"/>
            </a:xfrm>
            <a:prstGeom prst="rect">
              <a:avLst/>
            </a:prstGeom>
            <a:noFill/>
            <a:ln>
              <a:noFill/>
            </a:ln>
          </p:spPr>
        </p:pic>
        <p:sp>
          <p:nvSpPr>
            <p:cNvPr id="2582" name="Google Shape;2582;p192"/>
            <p:cNvSpPr txBox="1"/>
            <p:nvPr/>
          </p:nvSpPr>
          <p:spPr>
            <a:xfrm>
              <a:off x="2221763" y="3861858"/>
              <a:ext cx="501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NODE</a:t>
              </a:r>
              <a:endParaRPr sz="800">
                <a:solidFill>
                  <a:srgbClr val="FFFFFF"/>
                </a:solidFill>
                <a:latin typeface="Overpass"/>
                <a:ea typeface="Overpass"/>
                <a:cs typeface="Overpass"/>
                <a:sym typeface="Overpass"/>
              </a:endParaRPr>
            </a:p>
          </p:txBody>
        </p:sp>
        <p:pic>
          <p:nvPicPr>
            <p:cNvPr id="2583" name="Google Shape;2583;p192"/>
            <p:cNvPicPr preferRelativeResize="0"/>
            <p:nvPr/>
          </p:nvPicPr>
          <p:blipFill>
            <a:blip r:embed="rId6">
              <a:alphaModFix/>
            </a:blip>
            <a:stretch>
              <a:fillRect/>
            </a:stretch>
          </p:blipFill>
          <p:spPr>
            <a:xfrm>
              <a:off x="2198848" y="3445735"/>
              <a:ext cx="531975" cy="531975"/>
            </a:xfrm>
            <a:prstGeom prst="rect">
              <a:avLst/>
            </a:prstGeom>
            <a:noFill/>
            <a:ln>
              <a:noFill/>
            </a:ln>
          </p:spPr>
        </p:pic>
      </p:grpSp>
      <p:sp>
        <p:nvSpPr>
          <p:cNvPr id="2584" name="Google Shape;2584;p192"/>
          <p:cNvSpPr/>
          <p:nvPr/>
        </p:nvSpPr>
        <p:spPr>
          <a:xfrm>
            <a:off x="5837868" y="1879000"/>
            <a:ext cx="633340" cy="322475"/>
          </a:xfrm>
          <a:custGeom>
            <a:pathLst>
              <a:path extrusionOk="0" h="12899" w="12258">
                <a:moveTo>
                  <a:pt x="0" y="0"/>
                </a:moveTo>
                <a:lnTo>
                  <a:pt x="0" y="4807"/>
                </a:lnTo>
                <a:lnTo>
                  <a:pt x="12178" y="4807"/>
                </a:lnTo>
                <a:lnTo>
                  <a:pt x="12258" y="12899"/>
                </a:lnTo>
              </a:path>
            </a:pathLst>
          </a:custGeom>
          <a:noFill/>
          <a:ln cap="flat" cmpd="sng" w="9525">
            <a:solidFill>
              <a:srgbClr val="666666"/>
            </a:solidFill>
            <a:prstDash val="solid"/>
            <a:round/>
            <a:headEnd len="med" w="med" type="none"/>
            <a:tailEnd len="med" w="med" type="triangle"/>
          </a:ln>
        </p:spPr>
      </p:sp>
      <p:sp>
        <p:nvSpPr>
          <p:cNvPr id="2585" name="Google Shape;2585;p192"/>
          <p:cNvSpPr/>
          <p:nvPr/>
        </p:nvSpPr>
        <p:spPr>
          <a:xfrm flipH="1">
            <a:off x="5203799" y="1879000"/>
            <a:ext cx="633340" cy="322475"/>
          </a:xfrm>
          <a:custGeom>
            <a:pathLst>
              <a:path extrusionOk="0" h="12899" w="12258">
                <a:moveTo>
                  <a:pt x="0" y="0"/>
                </a:moveTo>
                <a:lnTo>
                  <a:pt x="0" y="4807"/>
                </a:lnTo>
                <a:lnTo>
                  <a:pt x="12178" y="4807"/>
                </a:lnTo>
                <a:lnTo>
                  <a:pt x="12258" y="12899"/>
                </a:lnTo>
              </a:path>
            </a:pathLst>
          </a:custGeom>
          <a:noFill/>
          <a:ln cap="flat" cmpd="sng" w="9525">
            <a:solidFill>
              <a:srgbClr val="666666"/>
            </a:solidFill>
            <a:prstDash val="solid"/>
            <a:round/>
            <a:headEnd len="med" w="med" type="none"/>
            <a:tailEnd len="med" w="med" type="triangle"/>
          </a:ln>
        </p:spPr>
      </p:sp>
      <p:cxnSp>
        <p:nvCxnSpPr>
          <p:cNvPr id="2586" name="Google Shape;2586;p192"/>
          <p:cNvCxnSpPr/>
          <p:nvPr/>
        </p:nvCxnSpPr>
        <p:spPr>
          <a:xfrm>
            <a:off x="5838274" y="1879000"/>
            <a:ext cx="0" cy="3246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0" name="Shape 2590"/>
        <p:cNvGrpSpPr/>
        <p:nvPr/>
      </p:nvGrpSpPr>
      <p:grpSpPr>
        <a:xfrm>
          <a:off x="0" y="0"/>
          <a:ext cx="0" cy="0"/>
          <a:chOff x="0" y="0"/>
          <a:chExt cx="0" cy="0"/>
        </a:xfrm>
      </p:grpSpPr>
      <p:sp>
        <p:nvSpPr>
          <p:cNvPr id="2591" name="Google Shape;2591;p193"/>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CORE CONCEPTS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5" name="Shape 2595"/>
        <p:cNvGrpSpPr/>
        <p:nvPr/>
      </p:nvGrpSpPr>
      <p:grpSpPr>
        <a:xfrm>
          <a:off x="0" y="0"/>
          <a:ext cx="0" cy="0"/>
          <a:chOff x="0" y="0"/>
          <a:chExt cx="0" cy="0"/>
        </a:xfrm>
      </p:grpSpPr>
      <p:sp>
        <p:nvSpPr>
          <p:cNvPr id="2596" name="Google Shape;2596;p19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97" name="Google Shape;2597;p194"/>
          <p:cNvSpPr txBox="1"/>
          <p:nvPr>
            <p:ph idx="1" type="body"/>
          </p:nvPr>
        </p:nvSpPr>
        <p:spPr>
          <a:xfrm>
            <a:off x="391475" y="1029350"/>
            <a:ext cx="5088300" cy="3290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Allow groups of users to collaborate together, while managing and organizing the project resources separately from other user groups</a:t>
            </a:r>
            <a:br>
              <a:rPr lang="en"/>
            </a:br>
            <a:r>
              <a:rPr lang="en"/>
              <a:t>Each project has its own:</a:t>
            </a:r>
            <a:endParaRPr/>
          </a:p>
          <a:p>
            <a:pPr indent="-292100" lvl="0" marL="457200" rtl="0">
              <a:spcBef>
                <a:spcPts val="600"/>
              </a:spcBef>
              <a:spcAft>
                <a:spcPts val="0"/>
              </a:spcAft>
              <a:buSzPts val="1000"/>
              <a:buChar char="●"/>
            </a:pPr>
            <a:r>
              <a:rPr b="1" lang="en"/>
              <a:t>Objects</a:t>
            </a:r>
            <a:r>
              <a:rPr lang="en"/>
              <a:t>: Pods, Images, Services, Replication controllers … etc.</a:t>
            </a:r>
            <a:endParaRPr/>
          </a:p>
          <a:p>
            <a:pPr indent="-292100" lvl="0" marL="457200" rtl="0">
              <a:spcBef>
                <a:spcPts val="0"/>
              </a:spcBef>
              <a:spcAft>
                <a:spcPts val="0"/>
              </a:spcAft>
              <a:buSzPts val="1000"/>
              <a:buChar char="●"/>
            </a:pPr>
            <a:r>
              <a:rPr b="1" lang="en"/>
              <a:t>Policies</a:t>
            </a:r>
            <a:r>
              <a:rPr lang="en"/>
              <a:t>: Rules that specify which users can or cannot perform actions on objects.</a:t>
            </a:r>
            <a:endParaRPr/>
          </a:p>
          <a:p>
            <a:pPr indent="-292100" lvl="0" marL="457200" rtl="0">
              <a:spcBef>
                <a:spcPts val="0"/>
              </a:spcBef>
              <a:spcAft>
                <a:spcPts val="0"/>
              </a:spcAft>
              <a:buSzPts val="1000"/>
              <a:buChar char="●"/>
            </a:pPr>
            <a:r>
              <a:rPr b="1" lang="en"/>
              <a:t>Constraints</a:t>
            </a:r>
            <a:r>
              <a:rPr lang="en"/>
              <a:t>: Quotas for objects that can be limited.</a:t>
            </a:r>
            <a:endParaRPr/>
          </a:p>
          <a:p>
            <a:pPr indent="-292100" lvl="0" marL="457200" rtl="0">
              <a:spcBef>
                <a:spcPts val="0"/>
              </a:spcBef>
              <a:spcAft>
                <a:spcPts val="0"/>
              </a:spcAft>
              <a:buSzPts val="1000"/>
              <a:buChar char="●"/>
            </a:pPr>
            <a:r>
              <a:rPr b="1" lang="en"/>
              <a:t>Service accounts:</a:t>
            </a:r>
            <a:r>
              <a:rPr lang="en"/>
              <a:t> act automatically with designated access to objects in the project.</a:t>
            </a:r>
            <a:endParaRPr/>
          </a:p>
        </p:txBody>
      </p:sp>
      <p:sp>
        <p:nvSpPr>
          <p:cNvPr id="2598" name="Google Shape;2598;p194"/>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a:t>
            </a:r>
            <a:endParaRPr/>
          </a:p>
        </p:txBody>
      </p:sp>
      <p:sp>
        <p:nvSpPr>
          <p:cNvPr id="2599" name="Google Shape;2599;p194"/>
          <p:cNvSpPr/>
          <p:nvPr/>
        </p:nvSpPr>
        <p:spPr>
          <a:xfrm>
            <a:off x="7397250" y="1262425"/>
            <a:ext cx="1605300" cy="106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Project</a:t>
            </a:r>
            <a:endParaRPr/>
          </a:p>
        </p:txBody>
      </p:sp>
      <p:sp>
        <p:nvSpPr>
          <p:cNvPr id="2600" name="Google Shape;2600;p194"/>
          <p:cNvSpPr/>
          <p:nvPr/>
        </p:nvSpPr>
        <p:spPr>
          <a:xfrm>
            <a:off x="7496175" y="1862500"/>
            <a:ext cx="623700" cy="3501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sz="1000"/>
              <a:t>App 1</a:t>
            </a:r>
            <a:endParaRPr sz="1000"/>
          </a:p>
        </p:txBody>
      </p:sp>
      <p:sp>
        <p:nvSpPr>
          <p:cNvPr id="2601" name="Google Shape;2601;p194"/>
          <p:cNvSpPr/>
          <p:nvPr/>
        </p:nvSpPr>
        <p:spPr>
          <a:xfrm>
            <a:off x="8227170" y="1862500"/>
            <a:ext cx="623700" cy="3501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000"/>
              <a:t>App 2</a:t>
            </a:r>
            <a:endParaRPr sz="1000"/>
          </a:p>
        </p:txBody>
      </p:sp>
      <p:sp>
        <p:nvSpPr>
          <p:cNvPr id="2602" name="Google Shape;2602;p194"/>
          <p:cNvSpPr/>
          <p:nvPr/>
        </p:nvSpPr>
        <p:spPr>
          <a:xfrm>
            <a:off x="5834413" y="1437383"/>
            <a:ext cx="1022100" cy="718800"/>
          </a:xfrm>
          <a:prstGeom prst="snip1Rect">
            <a:avLst>
              <a:gd fmla="val 16667"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800">
                <a:solidFill>
                  <a:srgbClr val="FFFFFF"/>
                </a:solidFill>
              </a:rPr>
              <a:t>RBAC</a:t>
            </a:r>
            <a:endParaRPr sz="800">
              <a:solidFill>
                <a:srgbClr val="FFFFFF"/>
              </a:solidFill>
            </a:endParaRPr>
          </a:p>
          <a:p>
            <a:pPr indent="0" lvl="0" marL="0">
              <a:spcBef>
                <a:spcPts val="0"/>
              </a:spcBef>
              <a:spcAft>
                <a:spcPts val="0"/>
              </a:spcAft>
              <a:buNone/>
            </a:pPr>
            <a:r>
              <a:rPr lang="en" sz="800">
                <a:solidFill>
                  <a:srgbClr val="FFFFFF"/>
                </a:solidFill>
              </a:rPr>
              <a:t>Policies</a:t>
            </a:r>
            <a:endParaRPr sz="800">
              <a:solidFill>
                <a:srgbClr val="FFFFFF"/>
              </a:solidFill>
            </a:endParaRPr>
          </a:p>
          <a:p>
            <a:pPr indent="0" lvl="0" marL="0">
              <a:spcBef>
                <a:spcPts val="0"/>
              </a:spcBef>
              <a:spcAft>
                <a:spcPts val="0"/>
              </a:spcAft>
              <a:buNone/>
            </a:pPr>
            <a:r>
              <a:rPr lang="en" sz="800">
                <a:solidFill>
                  <a:srgbClr val="FFFFFF"/>
                </a:solidFill>
              </a:rPr>
              <a:t>Quotes</a:t>
            </a:r>
            <a:endParaRPr sz="800">
              <a:solidFill>
                <a:srgbClr val="FFFFFF"/>
              </a:solidFill>
            </a:endParaRPr>
          </a:p>
          <a:p>
            <a:pPr indent="0" lvl="0" marL="0">
              <a:spcBef>
                <a:spcPts val="0"/>
              </a:spcBef>
              <a:spcAft>
                <a:spcPts val="0"/>
              </a:spcAft>
              <a:buNone/>
            </a:pPr>
            <a:r>
              <a:rPr lang="en" sz="800">
                <a:solidFill>
                  <a:srgbClr val="FFFFFF"/>
                </a:solidFill>
              </a:rPr>
              <a:t>Resource Limits</a:t>
            </a:r>
            <a:endParaRPr sz="800">
              <a:solidFill>
                <a:srgbClr val="FFFFFF"/>
              </a:solidFill>
            </a:endParaRPr>
          </a:p>
        </p:txBody>
      </p:sp>
      <p:cxnSp>
        <p:nvCxnSpPr>
          <p:cNvPr id="2603" name="Google Shape;2603;p194"/>
          <p:cNvCxnSpPr>
            <a:stCxn id="2602" idx="0"/>
            <a:endCxn id="2599" idx="2"/>
          </p:cNvCxnSpPr>
          <p:nvPr/>
        </p:nvCxnSpPr>
        <p:spPr>
          <a:xfrm flipH="1" rot="10800000">
            <a:off x="6856513" y="1794083"/>
            <a:ext cx="540600" cy="2700"/>
          </a:xfrm>
          <a:prstGeom prst="straightConnector1">
            <a:avLst/>
          </a:prstGeom>
          <a:noFill/>
          <a:ln cap="flat" cmpd="sng" w="9525">
            <a:solidFill>
              <a:schemeClr val="dk2"/>
            </a:solidFill>
            <a:prstDash val="solid"/>
            <a:round/>
            <a:headEnd len="med" w="med" type="none"/>
            <a:tailEnd len="med" w="med" type="triangle"/>
          </a:ln>
        </p:spPr>
      </p:cxnSp>
      <p:pic>
        <p:nvPicPr>
          <p:cNvPr id="2604" name="Google Shape;2604;p194"/>
          <p:cNvPicPr preferRelativeResize="0"/>
          <p:nvPr/>
        </p:nvPicPr>
        <p:blipFill>
          <a:blip r:embed="rId3">
            <a:alphaModFix/>
          </a:blip>
          <a:stretch>
            <a:fillRect/>
          </a:stretch>
        </p:blipFill>
        <p:spPr>
          <a:xfrm>
            <a:off x="5733607" y="2493747"/>
            <a:ext cx="3268939" cy="1964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8" name="Shape 2608"/>
        <p:cNvGrpSpPr/>
        <p:nvPr/>
      </p:nvGrpSpPr>
      <p:grpSpPr>
        <a:xfrm>
          <a:off x="0" y="0"/>
          <a:ext cx="0" cy="0"/>
          <a:chOff x="0" y="0"/>
          <a:chExt cx="0" cy="0"/>
        </a:xfrm>
      </p:grpSpPr>
      <p:sp>
        <p:nvSpPr>
          <p:cNvPr id="2609" name="Google Shape;2609;p19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610" name="Google Shape;2610;p195"/>
          <p:cNvSpPr txBox="1"/>
          <p:nvPr>
            <p:ph idx="1" type="body"/>
          </p:nvPr>
        </p:nvSpPr>
        <p:spPr>
          <a:xfrm>
            <a:off x="391475" y="1029350"/>
            <a:ext cx="5088300" cy="3290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Pod </a:t>
            </a:r>
            <a:r>
              <a:rPr lang="en"/>
              <a:t>is one or more containers deployed together on one host, It represents the smallest compute unit that can be defined, deployed, and managed by Openshift.</a:t>
            </a:r>
            <a:br>
              <a:rPr lang="en"/>
            </a:br>
            <a:r>
              <a:rPr lang="en"/>
              <a:t>Containers within a pod share:</a:t>
            </a:r>
            <a:endParaRPr/>
          </a:p>
          <a:p>
            <a:pPr indent="-298450" lvl="0" marL="457200" rtl="0">
              <a:spcBef>
                <a:spcPts val="0"/>
              </a:spcBef>
              <a:spcAft>
                <a:spcPts val="0"/>
              </a:spcAft>
              <a:buSzPts val="1100"/>
              <a:buFont typeface="Arial"/>
              <a:buChar char="●"/>
            </a:pPr>
            <a:r>
              <a:rPr lang="en"/>
              <a:t>Volumes</a:t>
            </a:r>
            <a:endParaRPr/>
          </a:p>
          <a:p>
            <a:pPr indent="-298450" lvl="0" marL="457200" rtl="0">
              <a:spcBef>
                <a:spcPts val="0"/>
              </a:spcBef>
              <a:spcAft>
                <a:spcPts val="0"/>
              </a:spcAft>
              <a:buSzPts val="1100"/>
              <a:buFont typeface="Arial"/>
              <a:buChar char="●"/>
            </a:pPr>
            <a:r>
              <a:rPr lang="en"/>
              <a:t>Network / IP</a:t>
            </a:r>
            <a:endParaRPr/>
          </a:p>
          <a:p>
            <a:pPr indent="-298450" lvl="0" marL="457200" rtl="0">
              <a:spcBef>
                <a:spcPts val="0"/>
              </a:spcBef>
              <a:spcAft>
                <a:spcPts val="0"/>
              </a:spcAft>
              <a:buSzPts val="1100"/>
              <a:buFont typeface="Arial"/>
              <a:buChar char="●"/>
            </a:pPr>
            <a:r>
              <a:rPr lang="en"/>
              <a:t>Port space</a:t>
            </a:r>
            <a:endParaRPr/>
          </a:p>
          <a:p>
            <a:pPr indent="-298450" lvl="0" marL="457200" rtl="0">
              <a:spcBef>
                <a:spcPts val="0"/>
              </a:spcBef>
              <a:spcAft>
                <a:spcPts val="0"/>
              </a:spcAft>
              <a:buSzPts val="1100"/>
              <a:buFont typeface="Arial"/>
              <a:buChar char="●"/>
            </a:pPr>
            <a:r>
              <a:rPr lang="en"/>
              <a:t>CPU / Mem allocations</a:t>
            </a:r>
            <a:endParaRPr/>
          </a:p>
          <a:p>
            <a:pPr indent="-298450" lvl="0" marL="457200" rtl="0">
              <a:spcBef>
                <a:spcPts val="0"/>
              </a:spcBef>
              <a:spcAft>
                <a:spcPts val="0"/>
              </a:spcAft>
              <a:buSzPts val="1100"/>
              <a:buFont typeface="Arial"/>
              <a:buChar char="●"/>
            </a:pPr>
            <a:r>
              <a:rPr lang="en"/>
              <a:t>Pod health probes</a:t>
            </a:r>
            <a:endParaRPr/>
          </a:p>
          <a:p>
            <a:pPr indent="0" lvl="0" marL="0" rtl="0">
              <a:spcBef>
                <a:spcPts val="600"/>
              </a:spcBef>
              <a:spcAft>
                <a:spcPts val="0"/>
              </a:spcAft>
              <a:buNone/>
            </a:pPr>
            <a:r>
              <a:t/>
            </a:r>
            <a:endParaRPr/>
          </a:p>
        </p:txBody>
      </p:sp>
      <p:sp>
        <p:nvSpPr>
          <p:cNvPr id="2611" name="Google Shape;2611;p195"/>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PODS</a:t>
            </a:r>
            <a:endParaRPr/>
          </a:p>
        </p:txBody>
      </p:sp>
      <p:pic>
        <p:nvPicPr>
          <p:cNvPr id="2612" name="Google Shape;2612;p195"/>
          <p:cNvPicPr preferRelativeResize="0"/>
          <p:nvPr/>
        </p:nvPicPr>
        <p:blipFill>
          <a:blip r:embed="rId3">
            <a:alphaModFix/>
          </a:blip>
          <a:stretch>
            <a:fillRect/>
          </a:stretch>
        </p:blipFill>
        <p:spPr>
          <a:xfrm>
            <a:off x="5906950" y="1266150"/>
            <a:ext cx="2410400" cy="22757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6" name="Shape 2616"/>
        <p:cNvGrpSpPr/>
        <p:nvPr/>
      </p:nvGrpSpPr>
      <p:grpSpPr>
        <a:xfrm>
          <a:off x="0" y="0"/>
          <a:ext cx="0" cy="0"/>
          <a:chOff x="0" y="0"/>
          <a:chExt cx="0" cy="0"/>
        </a:xfrm>
      </p:grpSpPr>
      <p:sp>
        <p:nvSpPr>
          <p:cNvPr id="2617" name="Google Shape;2617;p19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618" name="Google Shape;2618;p196"/>
          <p:cNvSpPr txBox="1"/>
          <p:nvPr>
            <p:ph idx="1" type="body"/>
          </p:nvPr>
        </p:nvSpPr>
        <p:spPr>
          <a:xfrm>
            <a:off x="391475" y="1029350"/>
            <a:ext cx="4488300" cy="3290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Labels are used to organize, group, or select API objects.</a:t>
            </a:r>
            <a:endParaRPr/>
          </a:p>
          <a:p>
            <a:pPr indent="0" lvl="0" marL="0">
              <a:spcBef>
                <a:spcPts val="600"/>
              </a:spcBef>
              <a:spcAft>
                <a:spcPts val="0"/>
              </a:spcAft>
              <a:buNone/>
            </a:pPr>
            <a:br>
              <a:rPr lang="en"/>
            </a:br>
            <a:r>
              <a:rPr lang="en"/>
              <a:t>For example, pods are "tagged" with labels, and then services use label selectors to identify the pods they proxy to.</a:t>
            </a:r>
            <a:endParaRPr/>
          </a:p>
          <a:p>
            <a:pPr indent="0" lvl="0" marL="0">
              <a:spcBef>
                <a:spcPts val="600"/>
              </a:spcBef>
              <a:spcAft>
                <a:spcPts val="0"/>
              </a:spcAft>
              <a:buNone/>
            </a:pPr>
            <a:r>
              <a:t/>
            </a:r>
            <a:endParaRPr/>
          </a:p>
          <a:p>
            <a:pPr indent="0" lvl="0" marL="0" rtl="0">
              <a:spcBef>
                <a:spcPts val="600"/>
              </a:spcBef>
              <a:spcAft>
                <a:spcPts val="0"/>
              </a:spcAft>
              <a:buNone/>
            </a:pPr>
            <a:r>
              <a:rPr lang="en"/>
              <a:t>Objects can be queried  using their labels </a:t>
            </a:r>
            <a:endParaRPr/>
          </a:p>
        </p:txBody>
      </p:sp>
      <p:sp>
        <p:nvSpPr>
          <p:cNvPr id="2619" name="Google Shape;2619;p196"/>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LABELS</a:t>
            </a:r>
            <a:endParaRPr/>
          </a:p>
        </p:txBody>
      </p:sp>
      <p:pic>
        <p:nvPicPr>
          <p:cNvPr id="2620" name="Google Shape;2620;p196"/>
          <p:cNvPicPr preferRelativeResize="0"/>
          <p:nvPr/>
        </p:nvPicPr>
        <p:blipFill>
          <a:blip r:embed="rId3">
            <a:alphaModFix/>
          </a:blip>
          <a:stretch>
            <a:fillRect/>
          </a:stretch>
        </p:blipFill>
        <p:spPr>
          <a:xfrm>
            <a:off x="7120300" y="1114500"/>
            <a:ext cx="904900" cy="854325"/>
          </a:xfrm>
          <a:prstGeom prst="rect">
            <a:avLst/>
          </a:prstGeom>
          <a:noFill/>
          <a:ln>
            <a:noFill/>
          </a:ln>
        </p:spPr>
      </p:pic>
      <p:pic>
        <p:nvPicPr>
          <p:cNvPr id="2621" name="Google Shape;2621;p196"/>
          <p:cNvPicPr preferRelativeResize="0"/>
          <p:nvPr/>
        </p:nvPicPr>
        <p:blipFill>
          <a:blip r:embed="rId3">
            <a:alphaModFix/>
          </a:blip>
          <a:stretch>
            <a:fillRect/>
          </a:stretch>
        </p:blipFill>
        <p:spPr>
          <a:xfrm>
            <a:off x="7120300" y="2381325"/>
            <a:ext cx="904900" cy="854325"/>
          </a:xfrm>
          <a:prstGeom prst="rect">
            <a:avLst/>
          </a:prstGeom>
          <a:noFill/>
          <a:ln>
            <a:noFill/>
          </a:ln>
        </p:spPr>
      </p:pic>
      <p:sp>
        <p:nvSpPr>
          <p:cNvPr id="2622" name="Google Shape;2622;p196"/>
          <p:cNvSpPr txBox="1"/>
          <p:nvPr/>
        </p:nvSpPr>
        <p:spPr>
          <a:xfrm>
            <a:off x="7121775" y="1911615"/>
            <a:ext cx="969300" cy="28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Label app=crm</a:t>
            </a:r>
            <a:endParaRPr sz="800"/>
          </a:p>
        </p:txBody>
      </p:sp>
      <p:sp>
        <p:nvSpPr>
          <p:cNvPr id="2623" name="Google Shape;2623;p196"/>
          <p:cNvSpPr txBox="1"/>
          <p:nvPr/>
        </p:nvSpPr>
        <p:spPr>
          <a:xfrm>
            <a:off x="7088100" y="3191623"/>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app=crm</a:t>
            </a:r>
            <a:endParaRPr sz="800"/>
          </a:p>
        </p:txBody>
      </p:sp>
      <p:sp>
        <p:nvSpPr>
          <p:cNvPr id="2624" name="Google Shape;2624;p196"/>
          <p:cNvSpPr/>
          <p:nvPr/>
        </p:nvSpPr>
        <p:spPr>
          <a:xfrm rot="5400000">
            <a:off x="5398714" y="2049073"/>
            <a:ext cx="1562700" cy="38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000"/>
              <a:t>Service</a:t>
            </a:r>
            <a:endParaRPr sz="1000"/>
          </a:p>
          <a:p>
            <a:pPr indent="0" lvl="0" marL="0" algn="ctr">
              <a:spcBef>
                <a:spcPts val="0"/>
              </a:spcBef>
              <a:spcAft>
                <a:spcPts val="0"/>
              </a:spcAft>
              <a:buNone/>
            </a:pPr>
            <a:r>
              <a:rPr lang="en" sz="1000"/>
              <a:t>[internal LB]</a:t>
            </a:r>
            <a:endParaRPr sz="1000"/>
          </a:p>
        </p:txBody>
      </p:sp>
      <p:sp>
        <p:nvSpPr>
          <p:cNvPr id="2625" name="Google Shape;2625;p196"/>
          <p:cNvSpPr/>
          <p:nvPr/>
        </p:nvSpPr>
        <p:spPr>
          <a:xfrm>
            <a:off x="6409600" y="1536450"/>
            <a:ext cx="692400" cy="13914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6" name="Google Shape;2626;p196"/>
          <p:cNvSpPr txBox="1"/>
          <p:nvPr/>
        </p:nvSpPr>
        <p:spPr>
          <a:xfrm>
            <a:off x="5695425" y="3022873"/>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app=crm</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4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Proxima Nova"/>
              <a:buNone/>
            </a:pPr>
            <a:r>
              <a:rPr b="0" i="0" lang="en" sz="2800" u="none" cap="none" strike="noStrike">
                <a:solidFill>
                  <a:schemeClr val="dk1"/>
                </a:solidFill>
                <a:latin typeface="Arial"/>
                <a:ea typeface="Arial"/>
                <a:cs typeface="Arial"/>
                <a:sym typeface="Arial"/>
              </a:rPr>
              <a:t>DEVOPS</a:t>
            </a:r>
            <a:endParaRPr/>
          </a:p>
        </p:txBody>
      </p:sp>
      <p:sp>
        <p:nvSpPr>
          <p:cNvPr id="838" name="Google Shape;838;p143"/>
          <p:cNvSpPr/>
          <p:nvPr/>
        </p:nvSpPr>
        <p:spPr>
          <a:xfrm>
            <a:off x="965650" y="1673625"/>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Everything as code</a:t>
            </a:r>
            <a:endParaRPr/>
          </a:p>
        </p:txBody>
      </p:sp>
      <p:sp>
        <p:nvSpPr>
          <p:cNvPr id="839" name="Google Shape;839;p143"/>
          <p:cNvSpPr/>
          <p:nvPr/>
        </p:nvSpPr>
        <p:spPr>
          <a:xfrm>
            <a:off x="965650" y="2305044"/>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Automate everything</a:t>
            </a:r>
            <a:endParaRPr/>
          </a:p>
        </p:txBody>
      </p:sp>
      <p:sp>
        <p:nvSpPr>
          <p:cNvPr id="840" name="Google Shape;840;p143"/>
          <p:cNvSpPr/>
          <p:nvPr/>
        </p:nvSpPr>
        <p:spPr>
          <a:xfrm>
            <a:off x="965650" y="3567882"/>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1400" u="none" cap="none" strike="noStrike">
                <a:solidFill>
                  <a:schemeClr val="dk1"/>
                </a:solidFill>
                <a:latin typeface="Arial"/>
                <a:ea typeface="Arial"/>
                <a:cs typeface="Arial"/>
                <a:sym typeface="Arial"/>
              </a:rPr>
              <a:t>Application is always “releasable”</a:t>
            </a:r>
            <a:endParaRPr/>
          </a:p>
        </p:txBody>
      </p:sp>
      <p:sp>
        <p:nvSpPr>
          <p:cNvPr id="841" name="Google Shape;841;p143"/>
          <p:cNvSpPr/>
          <p:nvPr/>
        </p:nvSpPr>
        <p:spPr>
          <a:xfrm>
            <a:off x="965650" y="2936463"/>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Continuous Integration/Delivery</a:t>
            </a:r>
            <a:endParaRPr/>
          </a:p>
        </p:txBody>
      </p:sp>
      <p:sp>
        <p:nvSpPr>
          <p:cNvPr id="842" name="Google Shape;842;p143"/>
          <p:cNvSpPr/>
          <p:nvPr/>
        </p:nvSpPr>
        <p:spPr>
          <a:xfrm>
            <a:off x="4623250" y="1673625"/>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Application monitoring</a:t>
            </a:r>
            <a:endParaRPr/>
          </a:p>
        </p:txBody>
      </p:sp>
      <p:sp>
        <p:nvSpPr>
          <p:cNvPr id="843" name="Google Shape;843;p143"/>
          <p:cNvSpPr/>
          <p:nvPr/>
        </p:nvSpPr>
        <p:spPr>
          <a:xfrm>
            <a:off x="4623250" y="2305044"/>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Rapid feedback</a:t>
            </a:r>
            <a:endParaRPr/>
          </a:p>
        </p:txBody>
      </p:sp>
      <p:sp>
        <p:nvSpPr>
          <p:cNvPr id="844" name="Google Shape;844;p143"/>
          <p:cNvSpPr/>
          <p:nvPr/>
        </p:nvSpPr>
        <p:spPr>
          <a:xfrm>
            <a:off x="4623250" y="3567882"/>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Delivery pipeline</a:t>
            </a:r>
            <a:endParaRPr/>
          </a:p>
        </p:txBody>
      </p:sp>
      <p:sp>
        <p:nvSpPr>
          <p:cNvPr id="845" name="Google Shape;845;p143"/>
          <p:cNvSpPr/>
          <p:nvPr/>
        </p:nvSpPr>
        <p:spPr>
          <a:xfrm>
            <a:off x="4623250" y="2936463"/>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1400" u="none" cap="none" strike="noStrike">
                <a:solidFill>
                  <a:schemeClr val="dk1"/>
                </a:solidFill>
                <a:latin typeface="Arial"/>
                <a:ea typeface="Arial"/>
                <a:cs typeface="Arial"/>
                <a:sym typeface="Arial"/>
              </a:rPr>
              <a:t>Rebuild vs. Repair</a:t>
            </a:r>
            <a:endParaRPr/>
          </a:p>
        </p:txBody>
      </p:sp>
      <p:sp>
        <p:nvSpPr>
          <p:cNvPr id="846" name="Google Shape;846;p143"/>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0" name="Shape 2630"/>
        <p:cNvGrpSpPr/>
        <p:nvPr/>
      </p:nvGrpSpPr>
      <p:grpSpPr>
        <a:xfrm>
          <a:off x="0" y="0"/>
          <a:ext cx="0" cy="0"/>
          <a:chOff x="0" y="0"/>
          <a:chExt cx="0" cy="0"/>
        </a:xfrm>
      </p:grpSpPr>
      <p:sp>
        <p:nvSpPr>
          <p:cNvPr id="2631" name="Google Shape;2631;p19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632" name="Google Shape;2632;p197"/>
          <p:cNvSpPr txBox="1"/>
          <p:nvPr>
            <p:ph idx="1" type="body"/>
          </p:nvPr>
        </p:nvSpPr>
        <p:spPr>
          <a:xfrm>
            <a:off x="391475" y="1029350"/>
            <a:ext cx="4079400" cy="2900700"/>
          </a:xfrm>
          <a:prstGeom prst="rect">
            <a:avLst/>
          </a:prstGeom>
        </p:spPr>
        <p:txBody>
          <a:bodyPr anchorCtr="0" anchor="t" bIns="91425" lIns="91425" spcFirstLastPara="1" rIns="91425" wrap="square" tIns="91425">
            <a:noAutofit/>
          </a:bodyPr>
          <a:lstStyle/>
          <a:p>
            <a:pPr indent="-292100" lvl="0" marL="457200">
              <a:spcBef>
                <a:spcPts val="600"/>
              </a:spcBef>
              <a:spcAft>
                <a:spcPts val="0"/>
              </a:spcAft>
              <a:buSzPts val="1000"/>
              <a:buChar char="●"/>
            </a:pPr>
            <a:r>
              <a:rPr lang="en"/>
              <a:t>A service serves as an internal load balancer. It identifies a set of replicated pods in order to proxy the connections it receives to them.</a:t>
            </a:r>
            <a:endParaRPr/>
          </a:p>
          <a:p>
            <a:pPr indent="-292100" lvl="0" marL="457200" rtl="0">
              <a:spcBef>
                <a:spcPts val="0"/>
              </a:spcBef>
              <a:spcAft>
                <a:spcPts val="0"/>
              </a:spcAft>
              <a:buSzPts val="1000"/>
              <a:buChar char="●"/>
            </a:pPr>
            <a:r>
              <a:rPr lang="en"/>
              <a:t>Services are assigned an IP address and port pair that, when accessed, proxy to an appropriate backing pod. </a:t>
            </a:r>
            <a:endParaRPr/>
          </a:p>
          <a:p>
            <a:pPr indent="-292100" lvl="0" marL="457200" rtl="0">
              <a:spcBef>
                <a:spcPts val="0"/>
              </a:spcBef>
              <a:spcAft>
                <a:spcPts val="0"/>
              </a:spcAft>
              <a:buSzPts val="1000"/>
              <a:buChar char="●"/>
            </a:pPr>
            <a:r>
              <a:rPr lang="en"/>
              <a:t>A service uses a label selector to find all the containers running that provide a certain network service on a certain port.</a:t>
            </a:r>
            <a:endParaRPr/>
          </a:p>
        </p:txBody>
      </p:sp>
      <p:sp>
        <p:nvSpPr>
          <p:cNvPr id="2633" name="Google Shape;2633;p197"/>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SERVICES</a:t>
            </a:r>
            <a:endParaRPr/>
          </a:p>
        </p:txBody>
      </p:sp>
      <p:pic>
        <p:nvPicPr>
          <p:cNvPr id="2634" name="Google Shape;2634;p197"/>
          <p:cNvPicPr preferRelativeResize="0"/>
          <p:nvPr/>
        </p:nvPicPr>
        <p:blipFill>
          <a:blip r:embed="rId3">
            <a:alphaModFix/>
          </a:blip>
          <a:stretch>
            <a:fillRect/>
          </a:stretch>
        </p:blipFill>
        <p:spPr>
          <a:xfrm>
            <a:off x="5970862" y="3323600"/>
            <a:ext cx="904900" cy="854325"/>
          </a:xfrm>
          <a:prstGeom prst="rect">
            <a:avLst/>
          </a:prstGeom>
          <a:noFill/>
          <a:ln>
            <a:noFill/>
          </a:ln>
        </p:spPr>
      </p:pic>
      <p:pic>
        <p:nvPicPr>
          <p:cNvPr id="2635" name="Google Shape;2635;p197"/>
          <p:cNvPicPr preferRelativeResize="0"/>
          <p:nvPr/>
        </p:nvPicPr>
        <p:blipFill>
          <a:blip r:embed="rId3">
            <a:alphaModFix/>
          </a:blip>
          <a:stretch>
            <a:fillRect/>
          </a:stretch>
        </p:blipFill>
        <p:spPr>
          <a:xfrm>
            <a:off x="7395212" y="3323600"/>
            <a:ext cx="904900" cy="854325"/>
          </a:xfrm>
          <a:prstGeom prst="rect">
            <a:avLst/>
          </a:prstGeom>
          <a:noFill/>
          <a:ln>
            <a:noFill/>
          </a:ln>
        </p:spPr>
      </p:pic>
      <p:sp>
        <p:nvSpPr>
          <p:cNvPr id="2636" name="Google Shape;2636;p197"/>
          <p:cNvSpPr txBox="1"/>
          <p:nvPr/>
        </p:nvSpPr>
        <p:spPr>
          <a:xfrm>
            <a:off x="5972338" y="4120715"/>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app=crm</a:t>
            </a:r>
            <a:endParaRPr sz="800"/>
          </a:p>
        </p:txBody>
      </p:sp>
      <p:sp>
        <p:nvSpPr>
          <p:cNvPr id="2637" name="Google Shape;2637;p197"/>
          <p:cNvSpPr txBox="1"/>
          <p:nvPr/>
        </p:nvSpPr>
        <p:spPr>
          <a:xfrm>
            <a:off x="7363013" y="4133898"/>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app=crm</a:t>
            </a:r>
            <a:endParaRPr sz="800"/>
          </a:p>
        </p:txBody>
      </p:sp>
      <p:sp>
        <p:nvSpPr>
          <p:cNvPr id="2638" name="Google Shape;2638;p197"/>
          <p:cNvSpPr/>
          <p:nvPr/>
        </p:nvSpPr>
        <p:spPr>
          <a:xfrm>
            <a:off x="6345651" y="2567684"/>
            <a:ext cx="15627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Service</a:t>
            </a:r>
            <a:endParaRPr sz="1000"/>
          </a:p>
          <a:p>
            <a:pPr indent="0" lvl="0" marL="0" rtl="0" algn="ctr">
              <a:spcBef>
                <a:spcPts val="0"/>
              </a:spcBef>
              <a:spcAft>
                <a:spcPts val="0"/>
              </a:spcAft>
              <a:buNone/>
            </a:pPr>
            <a:r>
              <a:rPr lang="en" sz="1000"/>
              <a:t>[internal LB]</a:t>
            </a:r>
            <a:endParaRPr sz="1000"/>
          </a:p>
        </p:txBody>
      </p:sp>
      <p:sp>
        <p:nvSpPr>
          <p:cNvPr id="2639" name="Google Shape;2639;p197"/>
          <p:cNvSpPr txBox="1"/>
          <p:nvPr/>
        </p:nvSpPr>
        <p:spPr>
          <a:xfrm>
            <a:off x="7951213" y="2591523"/>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app=crm</a:t>
            </a:r>
            <a:endParaRPr sz="800"/>
          </a:p>
        </p:txBody>
      </p:sp>
      <p:sp>
        <p:nvSpPr>
          <p:cNvPr id="2640" name="Google Shape;2640;p197"/>
          <p:cNvSpPr/>
          <p:nvPr/>
        </p:nvSpPr>
        <p:spPr>
          <a:xfrm rot="5400000">
            <a:off x="6942663" y="2474725"/>
            <a:ext cx="342300" cy="1309800"/>
          </a:xfrm>
          <a:prstGeom prst="leftBrace">
            <a:avLst>
              <a:gd fmla="val 8333" name="adj1"/>
              <a:gd fmla="val 4883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641" name="Google Shape;2641;p197"/>
          <p:cNvPicPr preferRelativeResize="0"/>
          <p:nvPr/>
        </p:nvPicPr>
        <p:blipFill>
          <a:blip r:embed="rId3">
            <a:alphaModFix/>
          </a:blip>
          <a:stretch>
            <a:fillRect/>
          </a:stretch>
        </p:blipFill>
        <p:spPr>
          <a:xfrm>
            <a:off x="4656287" y="3323600"/>
            <a:ext cx="904900" cy="854325"/>
          </a:xfrm>
          <a:prstGeom prst="rect">
            <a:avLst/>
          </a:prstGeom>
          <a:noFill/>
          <a:ln>
            <a:noFill/>
          </a:ln>
        </p:spPr>
      </p:pic>
      <p:sp>
        <p:nvSpPr>
          <p:cNvPr id="2642" name="Google Shape;2642;p197"/>
          <p:cNvSpPr txBox="1"/>
          <p:nvPr/>
        </p:nvSpPr>
        <p:spPr>
          <a:xfrm>
            <a:off x="4657763" y="4120715"/>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app=erp</a:t>
            </a:r>
            <a:endParaRPr sz="800"/>
          </a:p>
        </p:txBody>
      </p:sp>
      <p:sp>
        <p:nvSpPr>
          <p:cNvPr id="2643" name="Google Shape;2643;p197"/>
          <p:cNvSpPr/>
          <p:nvPr/>
        </p:nvSpPr>
        <p:spPr>
          <a:xfrm>
            <a:off x="7162075" y="1747463"/>
            <a:ext cx="1170327" cy="811130"/>
          </a:xfrm>
          <a:custGeom>
            <a:pathLst>
              <a:path extrusionOk="0" h="65151" w="69107">
                <a:moveTo>
                  <a:pt x="69107" y="0"/>
                </a:moveTo>
                <a:cubicBezTo>
                  <a:pt x="60183" y="2286"/>
                  <a:pt x="27080" y="2858"/>
                  <a:pt x="15562" y="13716"/>
                </a:cubicBezTo>
                <a:cubicBezTo>
                  <a:pt x="4044" y="24575"/>
                  <a:pt x="2594" y="56579"/>
                  <a:pt x="0" y="65151"/>
                </a:cubicBezTo>
              </a:path>
            </a:pathLst>
          </a:custGeom>
          <a:noFill/>
          <a:ln cap="flat" cmpd="sng" w="9525">
            <a:solidFill>
              <a:schemeClr val="dk2"/>
            </a:solidFill>
            <a:prstDash val="solid"/>
            <a:round/>
            <a:headEnd len="med" w="med" type="none"/>
            <a:tailEnd len="med" w="med" type="triangle"/>
          </a:ln>
        </p:spPr>
      </p:sp>
      <p:sp>
        <p:nvSpPr>
          <p:cNvPr id="2644" name="Google Shape;2644;p197"/>
          <p:cNvSpPr txBox="1"/>
          <p:nvPr/>
        </p:nvSpPr>
        <p:spPr>
          <a:xfrm rot="-495272">
            <a:off x="7397899" y="1539795"/>
            <a:ext cx="1230751" cy="289179"/>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CRM Internal Traffic</a:t>
            </a:r>
            <a:endParaRPr sz="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8" name="Shape 2648"/>
        <p:cNvGrpSpPr/>
        <p:nvPr/>
      </p:nvGrpSpPr>
      <p:grpSpPr>
        <a:xfrm>
          <a:off x="0" y="0"/>
          <a:ext cx="0" cy="0"/>
          <a:chOff x="0" y="0"/>
          <a:chExt cx="0" cy="0"/>
        </a:xfrm>
      </p:grpSpPr>
      <p:sp>
        <p:nvSpPr>
          <p:cNvPr id="2649" name="Google Shape;2649;p198"/>
          <p:cNvSpPr txBox="1"/>
          <p:nvPr>
            <p:ph idx="1" type="body"/>
          </p:nvPr>
        </p:nvSpPr>
        <p:spPr>
          <a:xfrm>
            <a:off x="103325" y="3430150"/>
            <a:ext cx="3671100" cy="12906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SzPts val="1400"/>
              <a:buFont typeface="Arial"/>
              <a:buChar char="●"/>
            </a:pPr>
            <a:r>
              <a:rPr lang="en" sz="1100">
                <a:latin typeface="Arial"/>
                <a:ea typeface="Arial"/>
                <a:cs typeface="Arial"/>
                <a:sym typeface="Arial"/>
              </a:rPr>
              <a:t>When a new pod is deployed on the cluster with the same labels as the service selector, it is automatically added to the list of endpoints load-balanced by the service</a:t>
            </a:r>
            <a:endParaRPr sz="1100">
              <a:latin typeface="Arial"/>
              <a:ea typeface="Arial"/>
              <a:cs typeface="Arial"/>
              <a:sym typeface="Arial"/>
            </a:endParaRPr>
          </a:p>
          <a:p>
            <a:pPr indent="-317500" lvl="0" marL="457200" rtl="0">
              <a:lnSpc>
                <a:spcPct val="100000"/>
              </a:lnSpc>
              <a:spcBef>
                <a:spcPts val="0"/>
              </a:spcBef>
              <a:spcAft>
                <a:spcPts val="0"/>
              </a:spcAft>
              <a:buSzPts val="1400"/>
              <a:buFont typeface="Arial"/>
              <a:buChar char="●"/>
            </a:pPr>
            <a:r>
              <a:rPr lang="en" sz="1100">
                <a:latin typeface="Arial"/>
                <a:ea typeface="Arial"/>
                <a:cs typeface="Arial"/>
                <a:sym typeface="Arial"/>
              </a:rPr>
              <a:t>Service selector allows load-balancing between multiple versions of the application pods.</a:t>
            </a:r>
            <a:endParaRPr sz="1100">
              <a:latin typeface="Arial"/>
              <a:ea typeface="Arial"/>
              <a:cs typeface="Arial"/>
              <a:sym typeface="Arial"/>
            </a:endParaRPr>
          </a:p>
        </p:txBody>
      </p:sp>
      <p:sp>
        <p:nvSpPr>
          <p:cNvPr id="2650" name="Google Shape;2650;p198"/>
          <p:cNvSpPr/>
          <p:nvPr/>
        </p:nvSpPr>
        <p:spPr>
          <a:xfrm>
            <a:off x="4318650" y="2357475"/>
            <a:ext cx="4749000" cy="23472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1" name="Google Shape;2651;p19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652" name="Google Shape;2652;p19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BUILT-IN SERVICE DISCOVERY</a:t>
            </a:r>
            <a:br>
              <a:rPr lang="en"/>
            </a:br>
            <a:r>
              <a:rPr lang="en"/>
              <a:t>INTERNAL LOAD-BALANCING </a:t>
            </a:r>
            <a:endParaRPr/>
          </a:p>
        </p:txBody>
      </p:sp>
      <p:sp>
        <p:nvSpPr>
          <p:cNvPr id="2653" name="Google Shape;2653;p198"/>
          <p:cNvSpPr/>
          <p:nvPr/>
        </p:nvSpPr>
        <p:spPr>
          <a:xfrm>
            <a:off x="5008711" y="2447080"/>
            <a:ext cx="2179200" cy="688200"/>
          </a:xfrm>
          <a:prstGeom prst="rect">
            <a:avLst/>
          </a:prstGeom>
          <a:solidFill>
            <a:srgbClr val="0F8DC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SERVICE</a:t>
            </a:r>
            <a:endParaRPr b="1" sz="1000">
              <a:solidFill>
                <a:srgbClr val="FFFFFF"/>
              </a:solidFill>
              <a:latin typeface="Proxima Nova"/>
              <a:ea typeface="Proxima Nova"/>
              <a:cs typeface="Proxima Nova"/>
              <a:sym typeface="Proxima Nova"/>
            </a:endParaRPr>
          </a:p>
        </p:txBody>
      </p:sp>
      <p:sp>
        <p:nvSpPr>
          <p:cNvPr id="2654" name="Google Shape;2654;p198"/>
          <p:cNvSpPr/>
          <p:nvPr/>
        </p:nvSpPr>
        <p:spPr>
          <a:xfrm>
            <a:off x="5121749" y="2848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55" name="Google Shape;2655;p198"/>
          <p:cNvSpPr txBox="1"/>
          <p:nvPr/>
        </p:nvSpPr>
        <p:spPr>
          <a:xfrm>
            <a:off x="5053711" y="2775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2656" name="Google Shape;2656;p198"/>
          <p:cNvSpPr/>
          <p:nvPr/>
        </p:nvSpPr>
        <p:spPr>
          <a:xfrm>
            <a:off x="6122256" y="2848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57" name="Google Shape;2657;p198"/>
          <p:cNvSpPr txBox="1"/>
          <p:nvPr/>
        </p:nvSpPr>
        <p:spPr>
          <a:xfrm>
            <a:off x="6054219" y="2775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2658" name="Google Shape;2658;p198"/>
          <p:cNvSpPr/>
          <p:nvPr/>
        </p:nvSpPr>
        <p:spPr>
          <a:xfrm>
            <a:off x="4371850" y="36528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2659" name="Google Shape;2659;p198"/>
          <p:cNvSpPr/>
          <p:nvPr/>
        </p:nvSpPr>
        <p:spPr>
          <a:xfrm>
            <a:off x="4440260" y="40025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60" name="Google Shape;2660;p198"/>
          <p:cNvSpPr txBox="1"/>
          <p:nvPr/>
        </p:nvSpPr>
        <p:spPr>
          <a:xfrm>
            <a:off x="4372222" y="39300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2661" name="Google Shape;2661;p198"/>
          <p:cNvSpPr/>
          <p:nvPr/>
        </p:nvSpPr>
        <p:spPr>
          <a:xfrm>
            <a:off x="4440514" y="42175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62" name="Google Shape;2662;p198"/>
          <p:cNvSpPr txBox="1"/>
          <p:nvPr/>
        </p:nvSpPr>
        <p:spPr>
          <a:xfrm>
            <a:off x="4372477" y="41450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2663" name="Google Shape;2663;p198"/>
          <p:cNvSpPr/>
          <p:nvPr/>
        </p:nvSpPr>
        <p:spPr>
          <a:xfrm>
            <a:off x="5558509" y="36528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2664" name="Google Shape;2664;p198"/>
          <p:cNvSpPr/>
          <p:nvPr/>
        </p:nvSpPr>
        <p:spPr>
          <a:xfrm>
            <a:off x="5626919" y="40025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65" name="Google Shape;2665;p198"/>
          <p:cNvSpPr txBox="1"/>
          <p:nvPr/>
        </p:nvSpPr>
        <p:spPr>
          <a:xfrm>
            <a:off x="5558881" y="39300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2666" name="Google Shape;2666;p198"/>
          <p:cNvSpPr/>
          <p:nvPr/>
        </p:nvSpPr>
        <p:spPr>
          <a:xfrm>
            <a:off x="5627173" y="42175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67" name="Google Shape;2667;p198"/>
          <p:cNvSpPr txBox="1"/>
          <p:nvPr/>
        </p:nvSpPr>
        <p:spPr>
          <a:xfrm>
            <a:off x="5559136" y="41450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2668" name="Google Shape;2668;p198"/>
          <p:cNvSpPr/>
          <p:nvPr/>
        </p:nvSpPr>
        <p:spPr>
          <a:xfrm>
            <a:off x="6729328" y="36528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2669" name="Google Shape;2669;p198"/>
          <p:cNvSpPr/>
          <p:nvPr/>
        </p:nvSpPr>
        <p:spPr>
          <a:xfrm>
            <a:off x="6797737" y="4003099"/>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70" name="Google Shape;2670;p198"/>
          <p:cNvSpPr txBox="1"/>
          <p:nvPr/>
        </p:nvSpPr>
        <p:spPr>
          <a:xfrm>
            <a:off x="6729700" y="393060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2671" name="Google Shape;2671;p198"/>
          <p:cNvSpPr/>
          <p:nvPr/>
        </p:nvSpPr>
        <p:spPr>
          <a:xfrm>
            <a:off x="6797992" y="4215501"/>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72" name="Google Shape;2672;p198"/>
          <p:cNvSpPr txBox="1"/>
          <p:nvPr/>
        </p:nvSpPr>
        <p:spPr>
          <a:xfrm>
            <a:off x="6729954" y="4143009"/>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cxnSp>
        <p:nvCxnSpPr>
          <p:cNvPr id="2673" name="Google Shape;2673;p198"/>
          <p:cNvCxnSpPr>
            <a:stCxn id="2653" idx="2"/>
            <a:endCxn id="2658" idx="0"/>
          </p:cNvCxnSpPr>
          <p:nvPr/>
        </p:nvCxnSpPr>
        <p:spPr>
          <a:xfrm rot="5400000">
            <a:off x="5247061" y="2801530"/>
            <a:ext cx="517500" cy="1185000"/>
          </a:xfrm>
          <a:prstGeom prst="bentConnector3">
            <a:avLst>
              <a:gd fmla="val 50008" name="adj1"/>
            </a:avLst>
          </a:prstGeom>
          <a:noFill/>
          <a:ln cap="flat" cmpd="sng" w="9525">
            <a:solidFill>
              <a:srgbClr val="666666"/>
            </a:solidFill>
            <a:prstDash val="solid"/>
            <a:round/>
            <a:headEnd len="med" w="med" type="none"/>
            <a:tailEnd len="med" w="med" type="triangle"/>
          </a:ln>
        </p:spPr>
      </p:cxnSp>
      <p:cxnSp>
        <p:nvCxnSpPr>
          <p:cNvPr id="2674" name="Google Shape;2674;p198"/>
          <p:cNvCxnSpPr>
            <a:stCxn id="2653" idx="2"/>
            <a:endCxn id="2663" idx="0"/>
          </p:cNvCxnSpPr>
          <p:nvPr/>
        </p:nvCxnSpPr>
        <p:spPr>
          <a:xfrm flipH="1" rot="-5400000">
            <a:off x="5840311" y="3393280"/>
            <a:ext cx="517500" cy="1500"/>
          </a:xfrm>
          <a:prstGeom prst="bentConnector3">
            <a:avLst>
              <a:gd fmla="val 50008" name="adj1"/>
            </a:avLst>
          </a:prstGeom>
          <a:noFill/>
          <a:ln cap="flat" cmpd="sng" w="9525">
            <a:solidFill>
              <a:srgbClr val="666666"/>
            </a:solidFill>
            <a:prstDash val="solid"/>
            <a:round/>
            <a:headEnd len="med" w="med" type="none"/>
            <a:tailEnd len="med" w="med" type="triangle"/>
          </a:ln>
        </p:spPr>
      </p:cxnSp>
      <p:sp>
        <p:nvSpPr>
          <p:cNvPr id="2675" name="Google Shape;2675;p198"/>
          <p:cNvSpPr txBox="1"/>
          <p:nvPr/>
        </p:nvSpPr>
        <p:spPr>
          <a:xfrm>
            <a:off x="7178373" y="2463850"/>
            <a:ext cx="1902900" cy="68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Name: payroll-frontend</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IP: 172.10.1.23</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Port: 8080</a:t>
            </a:r>
            <a:endParaRPr sz="1000">
              <a:latin typeface="Proxima Nova"/>
              <a:ea typeface="Proxima Nova"/>
              <a:cs typeface="Proxima Nova"/>
              <a:sym typeface="Proxima Nova"/>
            </a:endParaRPr>
          </a:p>
        </p:txBody>
      </p:sp>
      <p:sp>
        <p:nvSpPr>
          <p:cNvPr id="2676" name="Google Shape;2676;p198"/>
          <p:cNvSpPr/>
          <p:nvPr/>
        </p:nvSpPr>
        <p:spPr>
          <a:xfrm>
            <a:off x="7922354" y="36528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2677" name="Google Shape;2677;p198"/>
          <p:cNvSpPr/>
          <p:nvPr/>
        </p:nvSpPr>
        <p:spPr>
          <a:xfrm>
            <a:off x="7990764" y="421085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78" name="Google Shape;2678;p198"/>
          <p:cNvSpPr txBox="1"/>
          <p:nvPr/>
        </p:nvSpPr>
        <p:spPr>
          <a:xfrm>
            <a:off x="7922727" y="413835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2679" name="Google Shape;2679;p198"/>
          <p:cNvSpPr/>
          <p:nvPr/>
        </p:nvSpPr>
        <p:spPr>
          <a:xfrm>
            <a:off x="7991019" y="4423252"/>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80" name="Google Shape;2680;p198"/>
          <p:cNvSpPr txBox="1"/>
          <p:nvPr/>
        </p:nvSpPr>
        <p:spPr>
          <a:xfrm>
            <a:off x="7922981" y="4350760"/>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role=backend</a:t>
            </a:r>
            <a:endParaRPr sz="800">
              <a:solidFill>
                <a:srgbClr val="FFFFFF"/>
              </a:solidFill>
              <a:latin typeface="Proxima Nova"/>
              <a:ea typeface="Proxima Nova"/>
              <a:cs typeface="Proxima Nova"/>
              <a:sym typeface="Proxima Nova"/>
            </a:endParaRPr>
          </a:p>
        </p:txBody>
      </p:sp>
      <p:cxnSp>
        <p:nvCxnSpPr>
          <p:cNvPr id="2681" name="Google Shape;2681;p198"/>
          <p:cNvCxnSpPr>
            <a:stCxn id="2653" idx="2"/>
            <a:endCxn id="2668" idx="0"/>
          </p:cNvCxnSpPr>
          <p:nvPr/>
        </p:nvCxnSpPr>
        <p:spPr>
          <a:xfrm flipH="1" rot="-5400000">
            <a:off x="6425761" y="2807830"/>
            <a:ext cx="517500" cy="1172400"/>
          </a:xfrm>
          <a:prstGeom prst="bentConnector3">
            <a:avLst>
              <a:gd fmla="val 50008" name="adj1"/>
            </a:avLst>
          </a:prstGeom>
          <a:noFill/>
          <a:ln cap="flat" cmpd="sng" w="9525">
            <a:solidFill>
              <a:schemeClr val="dk2"/>
            </a:solidFill>
            <a:prstDash val="solid"/>
            <a:round/>
            <a:headEnd len="med" w="med" type="none"/>
            <a:tailEnd len="med" w="med" type="triangle"/>
          </a:ln>
        </p:spPr>
      </p:cxnSp>
      <p:sp>
        <p:nvSpPr>
          <p:cNvPr id="2682" name="Google Shape;2682;p198"/>
          <p:cNvSpPr/>
          <p:nvPr/>
        </p:nvSpPr>
        <p:spPr>
          <a:xfrm>
            <a:off x="4440514" y="44273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83" name="Google Shape;2683;p198"/>
          <p:cNvSpPr txBox="1"/>
          <p:nvPr/>
        </p:nvSpPr>
        <p:spPr>
          <a:xfrm>
            <a:off x="4372477" y="43548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version=2.0</a:t>
            </a:r>
            <a:endParaRPr sz="800">
              <a:solidFill>
                <a:srgbClr val="FFFFFF"/>
              </a:solidFill>
              <a:latin typeface="Proxima Nova"/>
              <a:ea typeface="Proxima Nova"/>
              <a:cs typeface="Proxima Nova"/>
              <a:sym typeface="Proxima Nova"/>
            </a:endParaRPr>
          </a:p>
        </p:txBody>
      </p:sp>
      <p:sp>
        <p:nvSpPr>
          <p:cNvPr id="2684" name="Google Shape;2684;p198"/>
          <p:cNvSpPr/>
          <p:nvPr/>
        </p:nvSpPr>
        <p:spPr>
          <a:xfrm>
            <a:off x="5627173" y="44273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85" name="Google Shape;2685;p198"/>
          <p:cNvSpPr txBox="1"/>
          <p:nvPr/>
        </p:nvSpPr>
        <p:spPr>
          <a:xfrm>
            <a:off x="5559136" y="43548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2686" name="Google Shape;2686;p198"/>
          <p:cNvSpPr/>
          <p:nvPr/>
        </p:nvSpPr>
        <p:spPr>
          <a:xfrm>
            <a:off x="6797992" y="4425319"/>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87" name="Google Shape;2687;p198"/>
          <p:cNvSpPr txBox="1"/>
          <p:nvPr/>
        </p:nvSpPr>
        <p:spPr>
          <a:xfrm>
            <a:off x="6729954" y="435282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2688" name="Google Shape;2688;p198"/>
          <p:cNvSpPr/>
          <p:nvPr/>
        </p:nvSpPr>
        <p:spPr>
          <a:xfrm>
            <a:off x="436711" y="1151680"/>
            <a:ext cx="2179200" cy="688200"/>
          </a:xfrm>
          <a:prstGeom prst="rect">
            <a:avLst/>
          </a:prstGeom>
          <a:solidFill>
            <a:srgbClr val="0F8DC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SERVICE</a:t>
            </a:r>
            <a:endParaRPr b="1" sz="1000">
              <a:solidFill>
                <a:srgbClr val="FFFFFF"/>
              </a:solidFill>
              <a:latin typeface="Proxima Nova"/>
              <a:ea typeface="Proxima Nova"/>
              <a:cs typeface="Proxima Nova"/>
              <a:sym typeface="Proxima Nova"/>
            </a:endParaRPr>
          </a:p>
        </p:txBody>
      </p:sp>
      <p:sp>
        <p:nvSpPr>
          <p:cNvPr id="2689" name="Google Shape;2689;p198"/>
          <p:cNvSpPr/>
          <p:nvPr/>
        </p:nvSpPr>
        <p:spPr>
          <a:xfrm>
            <a:off x="549749" y="15526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90" name="Google Shape;2690;p198"/>
          <p:cNvSpPr txBox="1"/>
          <p:nvPr/>
        </p:nvSpPr>
        <p:spPr>
          <a:xfrm>
            <a:off x="481711" y="14801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2691" name="Google Shape;2691;p198"/>
          <p:cNvSpPr/>
          <p:nvPr/>
        </p:nvSpPr>
        <p:spPr>
          <a:xfrm>
            <a:off x="1550256" y="15526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92" name="Google Shape;2692;p198"/>
          <p:cNvSpPr txBox="1"/>
          <p:nvPr/>
        </p:nvSpPr>
        <p:spPr>
          <a:xfrm>
            <a:off x="1482219" y="14801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2693" name="Google Shape;2693;p198"/>
          <p:cNvSpPr/>
          <p:nvPr/>
        </p:nvSpPr>
        <p:spPr>
          <a:xfrm>
            <a:off x="256309" y="23574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2694" name="Google Shape;2694;p198"/>
          <p:cNvSpPr/>
          <p:nvPr/>
        </p:nvSpPr>
        <p:spPr>
          <a:xfrm>
            <a:off x="324719" y="27071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95" name="Google Shape;2695;p198"/>
          <p:cNvSpPr txBox="1"/>
          <p:nvPr/>
        </p:nvSpPr>
        <p:spPr>
          <a:xfrm>
            <a:off x="256681" y="26346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2696" name="Google Shape;2696;p198"/>
          <p:cNvSpPr/>
          <p:nvPr/>
        </p:nvSpPr>
        <p:spPr>
          <a:xfrm>
            <a:off x="324973" y="29221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697" name="Google Shape;2697;p198"/>
          <p:cNvSpPr txBox="1"/>
          <p:nvPr/>
        </p:nvSpPr>
        <p:spPr>
          <a:xfrm>
            <a:off x="256936" y="28496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2698" name="Google Shape;2698;p198"/>
          <p:cNvSpPr/>
          <p:nvPr/>
        </p:nvSpPr>
        <p:spPr>
          <a:xfrm>
            <a:off x="1648078" y="23574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2699" name="Google Shape;2699;p198"/>
          <p:cNvSpPr/>
          <p:nvPr/>
        </p:nvSpPr>
        <p:spPr>
          <a:xfrm>
            <a:off x="1716487" y="2707699"/>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700" name="Google Shape;2700;p198"/>
          <p:cNvSpPr txBox="1"/>
          <p:nvPr/>
        </p:nvSpPr>
        <p:spPr>
          <a:xfrm>
            <a:off x="1648450" y="263520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2701" name="Google Shape;2701;p198"/>
          <p:cNvSpPr/>
          <p:nvPr/>
        </p:nvSpPr>
        <p:spPr>
          <a:xfrm>
            <a:off x="1716742" y="2920101"/>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702" name="Google Shape;2702;p198"/>
          <p:cNvSpPr txBox="1"/>
          <p:nvPr/>
        </p:nvSpPr>
        <p:spPr>
          <a:xfrm>
            <a:off x="1648704" y="2847609"/>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cxnSp>
        <p:nvCxnSpPr>
          <p:cNvPr id="2703" name="Google Shape;2703;p198"/>
          <p:cNvCxnSpPr>
            <a:stCxn id="2688" idx="2"/>
            <a:endCxn id="2693" idx="0"/>
          </p:cNvCxnSpPr>
          <p:nvPr/>
        </p:nvCxnSpPr>
        <p:spPr>
          <a:xfrm rot="5400000">
            <a:off x="903211" y="1734280"/>
            <a:ext cx="517500" cy="728700"/>
          </a:xfrm>
          <a:prstGeom prst="bentConnector3">
            <a:avLst>
              <a:gd fmla="val 50008" name="adj1"/>
            </a:avLst>
          </a:prstGeom>
          <a:noFill/>
          <a:ln cap="flat" cmpd="sng" w="9525">
            <a:solidFill>
              <a:srgbClr val="666666"/>
            </a:solidFill>
            <a:prstDash val="solid"/>
            <a:round/>
            <a:headEnd len="med" w="med" type="none"/>
            <a:tailEnd len="med" w="med" type="triangle"/>
          </a:ln>
        </p:spPr>
      </p:cxnSp>
      <p:sp>
        <p:nvSpPr>
          <p:cNvPr id="2704" name="Google Shape;2704;p198"/>
          <p:cNvSpPr txBox="1"/>
          <p:nvPr/>
        </p:nvSpPr>
        <p:spPr>
          <a:xfrm>
            <a:off x="2614900" y="1168450"/>
            <a:ext cx="1513500" cy="68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Name: payroll-frontend</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IP: 172.10.1.23</a:t>
            </a:r>
            <a:endParaRPr sz="1000">
              <a:latin typeface="Proxima Nova"/>
              <a:ea typeface="Proxima Nova"/>
              <a:cs typeface="Proxima Nova"/>
              <a:sym typeface="Proxima Nova"/>
            </a:endParaRPr>
          </a:p>
          <a:p>
            <a:pPr indent="0" lvl="0" marL="0" rtl="0">
              <a:spcBef>
                <a:spcPts val="0"/>
              </a:spcBef>
              <a:spcAft>
                <a:spcPts val="0"/>
              </a:spcAft>
              <a:buNone/>
            </a:pPr>
            <a:r>
              <a:rPr lang="en" sz="1000">
                <a:latin typeface="Proxima Nova"/>
                <a:ea typeface="Proxima Nova"/>
                <a:cs typeface="Proxima Nova"/>
                <a:sym typeface="Proxima Nova"/>
              </a:rPr>
              <a:t>Port: 8080</a:t>
            </a:r>
            <a:endParaRPr sz="1000">
              <a:latin typeface="Proxima Nova"/>
              <a:ea typeface="Proxima Nova"/>
              <a:cs typeface="Proxima Nova"/>
              <a:sym typeface="Proxima Nova"/>
            </a:endParaRPr>
          </a:p>
        </p:txBody>
      </p:sp>
      <p:sp>
        <p:nvSpPr>
          <p:cNvPr id="2705" name="Google Shape;2705;p198"/>
          <p:cNvSpPr/>
          <p:nvPr/>
        </p:nvSpPr>
        <p:spPr>
          <a:xfrm>
            <a:off x="3045554" y="23574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2706" name="Google Shape;2706;p198"/>
          <p:cNvSpPr/>
          <p:nvPr/>
        </p:nvSpPr>
        <p:spPr>
          <a:xfrm>
            <a:off x="3113964" y="291545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707" name="Google Shape;2707;p198"/>
          <p:cNvSpPr txBox="1"/>
          <p:nvPr/>
        </p:nvSpPr>
        <p:spPr>
          <a:xfrm>
            <a:off x="3045927" y="284295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2708" name="Google Shape;2708;p198"/>
          <p:cNvSpPr/>
          <p:nvPr/>
        </p:nvSpPr>
        <p:spPr>
          <a:xfrm>
            <a:off x="3114219" y="3127852"/>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709" name="Google Shape;2709;p198"/>
          <p:cNvSpPr txBox="1"/>
          <p:nvPr/>
        </p:nvSpPr>
        <p:spPr>
          <a:xfrm>
            <a:off x="3046181" y="3055360"/>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role=backend</a:t>
            </a:r>
            <a:endParaRPr sz="800">
              <a:solidFill>
                <a:srgbClr val="FFFFFF"/>
              </a:solidFill>
              <a:latin typeface="Proxima Nova"/>
              <a:ea typeface="Proxima Nova"/>
              <a:cs typeface="Proxima Nova"/>
              <a:sym typeface="Proxima Nova"/>
            </a:endParaRPr>
          </a:p>
        </p:txBody>
      </p:sp>
      <p:cxnSp>
        <p:nvCxnSpPr>
          <p:cNvPr id="2710" name="Google Shape;2710;p198"/>
          <p:cNvCxnSpPr>
            <a:stCxn id="2688" idx="2"/>
            <a:endCxn id="2698" idx="0"/>
          </p:cNvCxnSpPr>
          <p:nvPr/>
        </p:nvCxnSpPr>
        <p:spPr>
          <a:xfrm flipH="1" rot="-5400000">
            <a:off x="1599061" y="1767130"/>
            <a:ext cx="517500" cy="663000"/>
          </a:xfrm>
          <a:prstGeom prst="bentConnector3">
            <a:avLst>
              <a:gd fmla="val 50008" name="adj1"/>
            </a:avLst>
          </a:prstGeom>
          <a:noFill/>
          <a:ln cap="flat" cmpd="sng" w="9525">
            <a:solidFill>
              <a:schemeClr val="dk2"/>
            </a:solidFill>
            <a:prstDash val="solid"/>
            <a:round/>
            <a:headEnd len="med" w="med" type="none"/>
            <a:tailEnd len="med" w="med" type="triangle"/>
          </a:ln>
        </p:spPr>
      </p:cxnSp>
      <p:sp>
        <p:nvSpPr>
          <p:cNvPr id="2711" name="Google Shape;2711;p198"/>
          <p:cNvSpPr/>
          <p:nvPr/>
        </p:nvSpPr>
        <p:spPr>
          <a:xfrm>
            <a:off x="324973" y="31319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712" name="Google Shape;2712;p198"/>
          <p:cNvSpPr txBox="1"/>
          <p:nvPr/>
        </p:nvSpPr>
        <p:spPr>
          <a:xfrm>
            <a:off x="256936" y="30594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2713" name="Google Shape;2713;p198"/>
          <p:cNvSpPr/>
          <p:nvPr/>
        </p:nvSpPr>
        <p:spPr>
          <a:xfrm>
            <a:off x="1716742" y="3129919"/>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2714" name="Google Shape;2714;p198"/>
          <p:cNvSpPr txBox="1"/>
          <p:nvPr/>
        </p:nvSpPr>
        <p:spPr>
          <a:xfrm>
            <a:off x="1648704" y="305742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2715" name="Google Shape;2715;p198"/>
          <p:cNvSpPr/>
          <p:nvPr/>
        </p:nvSpPr>
        <p:spPr>
          <a:xfrm rot="5400000">
            <a:off x="3569503" y="3719250"/>
            <a:ext cx="954000" cy="503700"/>
          </a:xfrm>
          <a:prstGeom prst="bentUpArrow">
            <a:avLst>
              <a:gd fmla="val 19111" name="adj1"/>
              <a:gd fmla="val 24158" name="adj2"/>
              <a:gd fmla="val 2720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6" name="Google Shape;2716;p198"/>
          <p:cNvSpPr/>
          <p:nvPr/>
        </p:nvSpPr>
        <p:spPr>
          <a:xfrm>
            <a:off x="233400" y="1059750"/>
            <a:ext cx="3985200" cy="23871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7" name="Google Shape;2717;p198"/>
          <p:cNvSpPr txBox="1"/>
          <p:nvPr>
            <p:ph idx="1" type="body"/>
          </p:nvPr>
        </p:nvSpPr>
        <p:spPr>
          <a:xfrm>
            <a:off x="4318650" y="970317"/>
            <a:ext cx="4749000" cy="12906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SzPts val="1400"/>
              <a:buFont typeface="Arial"/>
              <a:buChar char="●"/>
            </a:pPr>
            <a:r>
              <a:rPr lang="en" sz="1100">
                <a:latin typeface="Arial"/>
                <a:ea typeface="Arial"/>
                <a:cs typeface="Arial"/>
                <a:sym typeface="Arial"/>
              </a:rPr>
              <a:t>A service is a grouping of pods that are running on the cluster based on a set of labels (selector).</a:t>
            </a:r>
            <a:endParaRPr sz="1100">
              <a:latin typeface="Arial"/>
              <a:ea typeface="Arial"/>
              <a:cs typeface="Arial"/>
              <a:sym typeface="Arial"/>
            </a:endParaRPr>
          </a:p>
          <a:p>
            <a:pPr indent="-317500" lvl="0" marL="457200" rtl="0">
              <a:lnSpc>
                <a:spcPct val="100000"/>
              </a:lnSpc>
              <a:spcBef>
                <a:spcPts val="0"/>
              </a:spcBef>
              <a:spcAft>
                <a:spcPts val="0"/>
              </a:spcAft>
              <a:buSzPts val="1400"/>
              <a:buFont typeface="Arial"/>
              <a:buChar char="●"/>
            </a:pPr>
            <a:r>
              <a:rPr lang="en" sz="1100">
                <a:latin typeface="Arial"/>
                <a:ea typeface="Arial"/>
                <a:cs typeface="Arial"/>
                <a:sym typeface="Arial"/>
              </a:rPr>
              <a:t>Backing pods can be added to or removed from a service arbitrarily while the service remains consistently available.</a:t>
            </a:r>
            <a:endParaRPr sz="1100">
              <a:latin typeface="Arial"/>
              <a:ea typeface="Arial"/>
              <a:cs typeface="Arial"/>
              <a:sym typeface="Arial"/>
            </a:endParaRPr>
          </a:p>
          <a:p>
            <a:pPr indent="-317500" lvl="0" marL="457200" rtl="0">
              <a:lnSpc>
                <a:spcPct val="100000"/>
              </a:lnSpc>
              <a:spcBef>
                <a:spcPts val="0"/>
              </a:spcBef>
              <a:spcAft>
                <a:spcPts val="0"/>
              </a:spcAft>
              <a:buSzPts val="1400"/>
              <a:buFont typeface="Arial"/>
              <a:buChar char="●"/>
            </a:pPr>
            <a:r>
              <a:rPr lang="en" sz="1100">
                <a:latin typeface="Arial"/>
                <a:ea typeface="Arial"/>
                <a:cs typeface="Arial"/>
                <a:sym typeface="Arial"/>
              </a:rPr>
              <a:t>Services are assigned an IP address and port pair that, when accessed, proxy to an appropriate backing pod</a:t>
            </a:r>
            <a:endParaRPr sz="11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1" name="Shape 2721"/>
        <p:cNvGrpSpPr/>
        <p:nvPr/>
      </p:nvGrpSpPr>
      <p:grpSpPr>
        <a:xfrm>
          <a:off x="0" y="0"/>
          <a:ext cx="0" cy="0"/>
          <a:chOff x="0" y="0"/>
          <a:chExt cx="0" cy="0"/>
        </a:xfrm>
      </p:grpSpPr>
      <p:sp>
        <p:nvSpPr>
          <p:cNvPr id="2722" name="Google Shape;2722;p19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23" name="Google Shape;2723;p199"/>
          <p:cNvSpPr/>
          <p:nvPr/>
        </p:nvSpPr>
        <p:spPr>
          <a:xfrm>
            <a:off x="4770600" y="2839575"/>
            <a:ext cx="2030100" cy="3489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SERVICE</a:t>
            </a:r>
            <a:endParaRPr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[internal LB]</a:t>
            </a:r>
            <a:endParaRPr sz="1000">
              <a:solidFill>
                <a:srgbClr val="FFFFFF"/>
              </a:solidFill>
              <a:latin typeface="Proxima Nova"/>
              <a:ea typeface="Proxima Nova"/>
              <a:cs typeface="Proxima Nova"/>
              <a:sym typeface="Proxima Nova"/>
            </a:endParaRPr>
          </a:p>
        </p:txBody>
      </p:sp>
      <p:sp>
        <p:nvSpPr>
          <p:cNvPr id="2724" name="Google Shape;2724;p199"/>
          <p:cNvSpPr/>
          <p:nvPr/>
        </p:nvSpPr>
        <p:spPr>
          <a:xfrm>
            <a:off x="4770600" y="3648500"/>
            <a:ext cx="863700" cy="829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sp>
        <p:nvSpPr>
          <p:cNvPr id="2725" name="Google Shape;2725;p199"/>
          <p:cNvSpPr/>
          <p:nvPr/>
        </p:nvSpPr>
        <p:spPr>
          <a:xfrm>
            <a:off x="5937051" y="3648500"/>
            <a:ext cx="863700" cy="829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2726" name="Google Shape;2726;p199"/>
          <p:cNvCxnSpPr>
            <a:stCxn id="2723" idx="2"/>
            <a:endCxn id="2724" idx="0"/>
          </p:cNvCxnSpPr>
          <p:nvPr/>
        </p:nvCxnSpPr>
        <p:spPr>
          <a:xfrm rot="5400000">
            <a:off x="5264100" y="3126825"/>
            <a:ext cx="459900" cy="583200"/>
          </a:xfrm>
          <a:prstGeom prst="bentConnector3">
            <a:avLst>
              <a:gd fmla="val 50014" name="adj1"/>
            </a:avLst>
          </a:prstGeom>
          <a:noFill/>
          <a:ln cap="flat" cmpd="sng" w="9525">
            <a:solidFill>
              <a:schemeClr val="dk2"/>
            </a:solidFill>
            <a:prstDash val="solid"/>
            <a:round/>
            <a:headEnd len="med" w="med" type="none"/>
            <a:tailEnd len="med" w="med" type="triangle"/>
          </a:ln>
        </p:spPr>
      </p:cxnSp>
      <p:cxnSp>
        <p:nvCxnSpPr>
          <p:cNvPr id="2727" name="Google Shape;2727;p199"/>
          <p:cNvCxnSpPr>
            <a:stCxn id="2723" idx="2"/>
            <a:endCxn id="2725" idx="0"/>
          </p:cNvCxnSpPr>
          <p:nvPr/>
        </p:nvCxnSpPr>
        <p:spPr>
          <a:xfrm flipH="1" rot="-5400000">
            <a:off x="5847300" y="3126825"/>
            <a:ext cx="459900" cy="583200"/>
          </a:xfrm>
          <a:prstGeom prst="bentConnector3">
            <a:avLst>
              <a:gd fmla="val 50014" name="adj1"/>
            </a:avLst>
          </a:prstGeom>
          <a:noFill/>
          <a:ln cap="flat" cmpd="sng" w="9525">
            <a:solidFill>
              <a:schemeClr val="dk2"/>
            </a:solidFill>
            <a:prstDash val="solid"/>
            <a:round/>
            <a:headEnd len="med" w="med" type="none"/>
            <a:tailEnd len="med" w="med" type="triangle"/>
          </a:ln>
        </p:spPr>
      </p:cxnSp>
      <p:sp>
        <p:nvSpPr>
          <p:cNvPr id="2728" name="Google Shape;2728;p199"/>
          <p:cNvSpPr/>
          <p:nvPr/>
        </p:nvSpPr>
        <p:spPr>
          <a:xfrm>
            <a:off x="4770900" y="2152749"/>
            <a:ext cx="2030100" cy="3489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ROUTER</a:t>
            </a:r>
            <a:endParaRPr sz="1000">
              <a:solidFill>
                <a:srgbClr val="FFFFFF"/>
              </a:solidFill>
              <a:latin typeface="Proxima Nova"/>
              <a:ea typeface="Proxima Nova"/>
              <a:cs typeface="Proxima Nova"/>
              <a:sym typeface="Proxima Nova"/>
            </a:endParaRPr>
          </a:p>
        </p:txBody>
      </p:sp>
      <p:cxnSp>
        <p:nvCxnSpPr>
          <p:cNvPr id="2729" name="Google Shape;2729;p199"/>
          <p:cNvCxnSpPr>
            <a:stCxn id="2728" idx="2"/>
            <a:endCxn id="2723" idx="0"/>
          </p:cNvCxnSpPr>
          <p:nvPr/>
        </p:nvCxnSpPr>
        <p:spPr>
          <a:xfrm flipH="1" rot="-5400000">
            <a:off x="5617350" y="2670249"/>
            <a:ext cx="337800" cy="600"/>
          </a:xfrm>
          <a:prstGeom prst="bentConnector3">
            <a:avLst>
              <a:gd fmla="val 50019" name="adj1"/>
            </a:avLst>
          </a:prstGeom>
          <a:noFill/>
          <a:ln cap="flat" cmpd="sng" w="9525">
            <a:solidFill>
              <a:schemeClr val="dk2"/>
            </a:solidFill>
            <a:prstDash val="solid"/>
            <a:round/>
            <a:headEnd len="med" w="med" type="none"/>
            <a:tailEnd len="med" w="med" type="triangle"/>
          </a:ln>
        </p:spPr>
      </p:cxnSp>
      <p:sp>
        <p:nvSpPr>
          <p:cNvPr id="2730" name="Google Shape;2730;p199"/>
          <p:cNvSpPr/>
          <p:nvPr/>
        </p:nvSpPr>
        <p:spPr>
          <a:xfrm>
            <a:off x="7466151" y="3648500"/>
            <a:ext cx="863700" cy="8295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2731" name="Google Shape;2731;p199"/>
          <p:cNvCxnSpPr>
            <a:stCxn id="2730" idx="0"/>
            <a:endCxn id="2723" idx="3"/>
          </p:cNvCxnSpPr>
          <p:nvPr/>
        </p:nvCxnSpPr>
        <p:spPr>
          <a:xfrm flipH="1" rot="5400000">
            <a:off x="7032051" y="2782550"/>
            <a:ext cx="634500" cy="1097400"/>
          </a:xfrm>
          <a:prstGeom prst="bentConnector2">
            <a:avLst/>
          </a:prstGeom>
          <a:noFill/>
          <a:ln cap="flat" cmpd="sng" w="9525">
            <a:solidFill>
              <a:schemeClr val="dk2"/>
            </a:solidFill>
            <a:prstDash val="solid"/>
            <a:round/>
            <a:headEnd len="med" w="med" type="none"/>
            <a:tailEnd len="med" w="med" type="stealth"/>
          </a:ln>
        </p:spPr>
      </p:cxnSp>
      <p:pic>
        <p:nvPicPr>
          <p:cNvPr id="2732" name="Google Shape;2732;p199"/>
          <p:cNvPicPr preferRelativeResize="0"/>
          <p:nvPr/>
        </p:nvPicPr>
        <p:blipFill>
          <a:blip r:embed="rId3">
            <a:alphaModFix/>
          </a:blip>
          <a:stretch>
            <a:fillRect/>
          </a:stretch>
        </p:blipFill>
        <p:spPr>
          <a:xfrm>
            <a:off x="6011978" y="1292768"/>
            <a:ext cx="242246" cy="425275"/>
          </a:xfrm>
          <a:prstGeom prst="rect">
            <a:avLst/>
          </a:prstGeom>
          <a:noFill/>
          <a:ln>
            <a:noFill/>
          </a:ln>
        </p:spPr>
      </p:pic>
      <p:pic>
        <p:nvPicPr>
          <p:cNvPr id="2733" name="Google Shape;2733;p199"/>
          <p:cNvPicPr preferRelativeResize="0"/>
          <p:nvPr/>
        </p:nvPicPr>
        <p:blipFill>
          <a:blip r:embed="rId4">
            <a:alphaModFix/>
          </a:blip>
          <a:stretch>
            <a:fillRect/>
          </a:stretch>
        </p:blipFill>
        <p:spPr>
          <a:xfrm>
            <a:off x="5313600" y="1292780"/>
            <a:ext cx="579278" cy="425254"/>
          </a:xfrm>
          <a:prstGeom prst="rect">
            <a:avLst/>
          </a:prstGeom>
          <a:noFill/>
          <a:ln>
            <a:noFill/>
          </a:ln>
        </p:spPr>
      </p:pic>
      <p:cxnSp>
        <p:nvCxnSpPr>
          <p:cNvPr id="2734" name="Google Shape;2734;p199"/>
          <p:cNvCxnSpPr>
            <a:endCxn id="2728" idx="0"/>
          </p:cNvCxnSpPr>
          <p:nvPr/>
        </p:nvCxnSpPr>
        <p:spPr>
          <a:xfrm>
            <a:off x="5783850" y="1782549"/>
            <a:ext cx="2100" cy="370200"/>
          </a:xfrm>
          <a:prstGeom prst="straightConnector1">
            <a:avLst/>
          </a:prstGeom>
          <a:noFill/>
          <a:ln cap="flat" cmpd="sng" w="9525">
            <a:solidFill>
              <a:schemeClr val="dk2"/>
            </a:solidFill>
            <a:prstDash val="solid"/>
            <a:round/>
            <a:headEnd len="med" w="med" type="none"/>
            <a:tailEnd len="med" w="med" type="triangle"/>
          </a:ln>
        </p:spPr>
      </p:cxnSp>
      <p:sp>
        <p:nvSpPr>
          <p:cNvPr id="2735" name="Google Shape;2735;p199"/>
          <p:cNvSpPr txBox="1"/>
          <p:nvPr/>
        </p:nvSpPr>
        <p:spPr>
          <a:xfrm>
            <a:off x="6292325" y="1346450"/>
            <a:ext cx="1331400" cy="25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Proxima Nova"/>
                <a:ea typeface="Proxima Nova"/>
                <a:cs typeface="Proxima Nova"/>
                <a:sym typeface="Proxima Nova"/>
              </a:rPr>
              <a:t>EXTERNAL TRAFFIC</a:t>
            </a:r>
            <a:endParaRPr sz="800">
              <a:latin typeface="Proxima Nova"/>
              <a:ea typeface="Proxima Nova"/>
              <a:cs typeface="Proxima Nova"/>
              <a:sym typeface="Proxima Nova"/>
            </a:endParaRPr>
          </a:p>
        </p:txBody>
      </p:sp>
      <p:sp>
        <p:nvSpPr>
          <p:cNvPr id="2736" name="Google Shape;2736;p199"/>
          <p:cNvSpPr txBox="1"/>
          <p:nvPr/>
        </p:nvSpPr>
        <p:spPr>
          <a:xfrm>
            <a:off x="6860908" y="2742660"/>
            <a:ext cx="1331400" cy="25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Proxima Nova"/>
                <a:ea typeface="Proxima Nova"/>
                <a:cs typeface="Proxima Nova"/>
                <a:sym typeface="Proxima Nova"/>
              </a:rPr>
              <a:t>INTERNAL TRAFFIC</a:t>
            </a:r>
            <a:endParaRPr sz="800">
              <a:latin typeface="Proxima Nova"/>
              <a:ea typeface="Proxima Nova"/>
              <a:cs typeface="Proxima Nova"/>
              <a:sym typeface="Proxima Nova"/>
            </a:endParaRPr>
          </a:p>
        </p:txBody>
      </p:sp>
      <p:sp>
        <p:nvSpPr>
          <p:cNvPr id="2737" name="Google Shape;2737;p19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ROUTE EXPOSES SERVICES EXTERNALLY</a:t>
            </a:r>
            <a:endParaRPr/>
          </a:p>
        </p:txBody>
      </p:sp>
      <p:sp>
        <p:nvSpPr>
          <p:cNvPr id="2738" name="Google Shape;2738;p199"/>
          <p:cNvSpPr txBox="1"/>
          <p:nvPr/>
        </p:nvSpPr>
        <p:spPr>
          <a:xfrm>
            <a:off x="293300" y="1233775"/>
            <a:ext cx="4394700" cy="3290100"/>
          </a:xfrm>
          <a:prstGeom prst="rect">
            <a:avLst/>
          </a:prstGeom>
          <a:noFill/>
          <a:ln>
            <a:noFill/>
          </a:ln>
        </p:spPr>
        <p:txBody>
          <a:bodyPr anchorCtr="0" anchor="t" bIns="91425" lIns="91425" spcFirstLastPara="1" rIns="91425" wrap="square" tIns="91425">
            <a:noAutofit/>
          </a:bodyPr>
          <a:lstStyle/>
          <a:p>
            <a:pPr indent="-292100" lvl="0" marL="457200" rtl="0">
              <a:lnSpc>
                <a:spcPct val="115000"/>
              </a:lnSpc>
              <a:spcBef>
                <a:spcPts val="600"/>
              </a:spcBef>
              <a:spcAft>
                <a:spcPts val="0"/>
              </a:spcAft>
              <a:buClr>
                <a:srgbClr val="000000"/>
              </a:buClr>
              <a:buSzPts val="1000"/>
              <a:buFont typeface="Proxima Nova"/>
              <a:buChar char="●"/>
            </a:pPr>
            <a:r>
              <a:rPr lang="en">
                <a:solidFill>
                  <a:srgbClr val="000000"/>
                </a:solidFill>
                <a:latin typeface="Proxima Nova"/>
                <a:ea typeface="Proxima Nova"/>
                <a:cs typeface="Proxima Nova"/>
                <a:sym typeface="Proxima Nova"/>
              </a:rPr>
              <a:t>Pluggable routing architecture</a:t>
            </a:r>
            <a:endParaRPr>
              <a:solidFill>
                <a:srgbClr val="000000"/>
              </a:solidFill>
              <a:latin typeface="Proxima Nova"/>
              <a:ea typeface="Proxima Nova"/>
              <a:cs typeface="Proxima Nova"/>
              <a:sym typeface="Proxima Nova"/>
            </a:endParaRPr>
          </a:p>
          <a:p>
            <a:pPr indent="-292100" lvl="1" marL="914400" rtl="0">
              <a:lnSpc>
                <a:spcPct val="115000"/>
              </a:lnSpc>
              <a:spcBef>
                <a:spcPts val="0"/>
              </a:spcBef>
              <a:spcAft>
                <a:spcPts val="0"/>
              </a:spcAft>
              <a:buClr>
                <a:srgbClr val="000000"/>
              </a:buClr>
              <a:buSzPts val="1000"/>
              <a:buFont typeface="Proxima Nova"/>
              <a:buChar char="○"/>
            </a:pPr>
            <a:r>
              <a:rPr lang="en">
                <a:solidFill>
                  <a:srgbClr val="000000"/>
                </a:solidFill>
                <a:latin typeface="Proxima Nova"/>
                <a:ea typeface="Proxima Nova"/>
                <a:cs typeface="Proxima Nova"/>
                <a:sym typeface="Proxima Nova"/>
              </a:rPr>
              <a:t>HAProxy Router</a:t>
            </a:r>
            <a:endParaRPr>
              <a:solidFill>
                <a:srgbClr val="000000"/>
              </a:solidFill>
              <a:latin typeface="Proxima Nova"/>
              <a:ea typeface="Proxima Nova"/>
              <a:cs typeface="Proxima Nova"/>
              <a:sym typeface="Proxima Nova"/>
            </a:endParaRPr>
          </a:p>
          <a:p>
            <a:pPr indent="-292100" lvl="1" marL="914400" rtl="0">
              <a:lnSpc>
                <a:spcPct val="115000"/>
              </a:lnSpc>
              <a:spcBef>
                <a:spcPts val="0"/>
              </a:spcBef>
              <a:spcAft>
                <a:spcPts val="0"/>
              </a:spcAft>
              <a:buClr>
                <a:srgbClr val="000000"/>
              </a:buClr>
              <a:buSzPts val="1000"/>
              <a:buFont typeface="Proxima Nova"/>
              <a:buChar char="○"/>
            </a:pPr>
            <a:r>
              <a:rPr lang="en">
                <a:solidFill>
                  <a:srgbClr val="000000"/>
                </a:solidFill>
                <a:latin typeface="Proxima Nova"/>
                <a:ea typeface="Proxima Nova"/>
                <a:cs typeface="Proxima Nova"/>
                <a:sym typeface="Proxima Nova"/>
              </a:rPr>
              <a:t>F5 Router</a:t>
            </a:r>
            <a:endParaRPr>
              <a:solidFill>
                <a:srgbClr val="000000"/>
              </a:solidFill>
              <a:latin typeface="Proxima Nova"/>
              <a:ea typeface="Proxima Nova"/>
              <a:cs typeface="Proxima Nova"/>
              <a:sym typeface="Proxima Nova"/>
            </a:endParaRPr>
          </a:p>
          <a:p>
            <a:pPr indent="-292100" lvl="0" marL="457200" rtl="0">
              <a:lnSpc>
                <a:spcPct val="115000"/>
              </a:lnSpc>
              <a:spcBef>
                <a:spcPts val="1000"/>
              </a:spcBef>
              <a:spcAft>
                <a:spcPts val="0"/>
              </a:spcAft>
              <a:buClr>
                <a:srgbClr val="000000"/>
              </a:buClr>
              <a:buSzPts val="1000"/>
              <a:buFont typeface="Proxima Nova"/>
              <a:buChar char="●"/>
            </a:pPr>
            <a:r>
              <a:rPr lang="en">
                <a:solidFill>
                  <a:srgbClr val="000000"/>
                </a:solidFill>
                <a:latin typeface="Proxima Nova"/>
                <a:ea typeface="Proxima Nova"/>
                <a:cs typeface="Proxima Nova"/>
                <a:sym typeface="Proxima Nova"/>
              </a:rPr>
              <a:t>Multiple-routers with traffic sharding</a:t>
            </a:r>
            <a:endParaRPr>
              <a:solidFill>
                <a:srgbClr val="000000"/>
              </a:solidFill>
              <a:latin typeface="Proxima Nova"/>
              <a:ea typeface="Proxima Nova"/>
              <a:cs typeface="Proxima Nova"/>
              <a:sym typeface="Proxima Nova"/>
            </a:endParaRPr>
          </a:p>
          <a:p>
            <a:pPr indent="-292100" lvl="0" marL="457200" rtl="0">
              <a:lnSpc>
                <a:spcPct val="115000"/>
              </a:lnSpc>
              <a:spcBef>
                <a:spcPts val="0"/>
              </a:spcBef>
              <a:spcAft>
                <a:spcPts val="0"/>
              </a:spcAft>
              <a:buClr>
                <a:srgbClr val="000000"/>
              </a:buClr>
              <a:buSzPts val="1000"/>
              <a:buFont typeface="Proxima Nova"/>
              <a:buChar char="●"/>
            </a:pPr>
            <a:r>
              <a:rPr lang="en">
                <a:solidFill>
                  <a:srgbClr val="000000"/>
                </a:solidFill>
                <a:latin typeface="Proxima Nova"/>
                <a:ea typeface="Proxima Nova"/>
                <a:cs typeface="Proxima Nova"/>
                <a:sym typeface="Proxima Nova"/>
              </a:rPr>
              <a:t>Router supported protocols</a:t>
            </a:r>
            <a:endParaRPr>
              <a:solidFill>
                <a:srgbClr val="000000"/>
              </a:solidFill>
              <a:latin typeface="Proxima Nova"/>
              <a:ea typeface="Proxima Nova"/>
              <a:cs typeface="Proxima Nova"/>
              <a:sym typeface="Proxima Nova"/>
            </a:endParaRPr>
          </a:p>
          <a:p>
            <a:pPr indent="-292100" lvl="1" marL="914400" rtl="0">
              <a:lnSpc>
                <a:spcPct val="115000"/>
              </a:lnSpc>
              <a:spcBef>
                <a:spcPts val="0"/>
              </a:spcBef>
              <a:spcAft>
                <a:spcPts val="0"/>
              </a:spcAft>
              <a:buClr>
                <a:srgbClr val="000000"/>
              </a:buClr>
              <a:buSzPts val="1000"/>
              <a:buFont typeface="Proxima Nova"/>
              <a:buChar char="○"/>
            </a:pPr>
            <a:r>
              <a:rPr lang="en">
                <a:solidFill>
                  <a:srgbClr val="000000"/>
                </a:solidFill>
                <a:latin typeface="Proxima Nova"/>
                <a:ea typeface="Proxima Nova"/>
                <a:cs typeface="Proxima Nova"/>
                <a:sym typeface="Proxima Nova"/>
              </a:rPr>
              <a:t>HTTP/HTTPS</a:t>
            </a:r>
            <a:endParaRPr>
              <a:solidFill>
                <a:srgbClr val="000000"/>
              </a:solidFill>
              <a:latin typeface="Proxima Nova"/>
              <a:ea typeface="Proxima Nova"/>
              <a:cs typeface="Proxima Nova"/>
              <a:sym typeface="Proxima Nova"/>
            </a:endParaRPr>
          </a:p>
          <a:p>
            <a:pPr indent="-292100" lvl="1" marL="914400" rtl="0">
              <a:lnSpc>
                <a:spcPct val="115000"/>
              </a:lnSpc>
              <a:spcBef>
                <a:spcPts val="0"/>
              </a:spcBef>
              <a:spcAft>
                <a:spcPts val="0"/>
              </a:spcAft>
              <a:buClr>
                <a:srgbClr val="000000"/>
              </a:buClr>
              <a:buSzPts val="1000"/>
              <a:buFont typeface="Proxima Nova"/>
              <a:buChar char="○"/>
            </a:pPr>
            <a:r>
              <a:rPr lang="en">
                <a:solidFill>
                  <a:srgbClr val="000000"/>
                </a:solidFill>
                <a:latin typeface="Proxima Nova"/>
                <a:ea typeface="Proxima Nova"/>
                <a:cs typeface="Proxima Nova"/>
                <a:sym typeface="Proxima Nova"/>
              </a:rPr>
              <a:t>WebSockets</a:t>
            </a:r>
            <a:endParaRPr>
              <a:solidFill>
                <a:srgbClr val="000000"/>
              </a:solidFill>
              <a:latin typeface="Proxima Nova"/>
              <a:ea typeface="Proxima Nova"/>
              <a:cs typeface="Proxima Nova"/>
              <a:sym typeface="Proxima Nova"/>
            </a:endParaRPr>
          </a:p>
          <a:p>
            <a:pPr indent="-292100" lvl="1" marL="914400" rtl="0">
              <a:lnSpc>
                <a:spcPct val="115000"/>
              </a:lnSpc>
              <a:spcBef>
                <a:spcPts val="0"/>
              </a:spcBef>
              <a:spcAft>
                <a:spcPts val="0"/>
              </a:spcAft>
              <a:buClr>
                <a:srgbClr val="000000"/>
              </a:buClr>
              <a:buSzPts val="1000"/>
              <a:buFont typeface="Proxima Nova"/>
              <a:buChar char="○"/>
            </a:pPr>
            <a:r>
              <a:rPr lang="en">
                <a:solidFill>
                  <a:srgbClr val="000000"/>
                </a:solidFill>
                <a:latin typeface="Proxima Nova"/>
                <a:ea typeface="Proxima Nova"/>
                <a:cs typeface="Proxima Nova"/>
                <a:sym typeface="Proxima Nova"/>
              </a:rPr>
              <a:t>TLS with SNI</a:t>
            </a:r>
            <a:endParaRPr>
              <a:solidFill>
                <a:srgbClr val="000000"/>
              </a:solidFill>
              <a:latin typeface="Proxima Nova"/>
              <a:ea typeface="Proxima Nova"/>
              <a:cs typeface="Proxima Nova"/>
              <a:sym typeface="Proxima Nova"/>
            </a:endParaRPr>
          </a:p>
          <a:p>
            <a:pPr indent="0" lvl="0" marL="0" rtl="0">
              <a:lnSpc>
                <a:spcPct val="115000"/>
              </a:lnSpc>
              <a:spcBef>
                <a:spcPts val="600"/>
              </a:spcBef>
              <a:spcAft>
                <a:spcPts val="0"/>
              </a:spcAft>
              <a:buNone/>
            </a:pPr>
            <a:r>
              <a:t/>
            </a:r>
            <a:endParaRPr>
              <a:solidFill>
                <a:srgbClr val="000000"/>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2" name="Shape 2742"/>
        <p:cNvGrpSpPr/>
        <p:nvPr/>
      </p:nvGrpSpPr>
      <p:grpSpPr>
        <a:xfrm>
          <a:off x="0" y="0"/>
          <a:ext cx="0" cy="0"/>
          <a:chOff x="0" y="0"/>
          <a:chExt cx="0" cy="0"/>
        </a:xfrm>
      </p:grpSpPr>
      <p:sp>
        <p:nvSpPr>
          <p:cNvPr id="2743" name="Google Shape;2743;p20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744" name="Google Shape;2744;p200"/>
          <p:cNvSpPr txBox="1"/>
          <p:nvPr>
            <p:ph type="title"/>
          </p:nvPr>
        </p:nvSpPr>
        <p:spPr>
          <a:xfrm>
            <a:off x="826650" y="0"/>
            <a:ext cx="7490700" cy="624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HAVE YOUR LOCAL OPENSHIFT</a:t>
            </a:r>
            <a:endParaRPr/>
          </a:p>
        </p:txBody>
      </p:sp>
      <p:sp>
        <p:nvSpPr>
          <p:cNvPr id="2745" name="Google Shape;2745;p200"/>
          <p:cNvSpPr txBox="1"/>
          <p:nvPr>
            <p:ph idx="1" type="body"/>
          </p:nvPr>
        </p:nvSpPr>
        <p:spPr>
          <a:xfrm>
            <a:off x="826700" y="930075"/>
            <a:ext cx="7490700" cy="3593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u="sng">
                <a:solidFill>
                  <a:schemeClr val="hlink"/>
                </a:solidFill>
                <a:hlinkClick r:id="rId3"/>
              </a:rPr>
              <a:t>https://docs.openshift.org/latest/minishift/getting-started/installing.html</a:t>
            </a:r>
            <a:endParaRPr/>
          </a:p>
          <a:p>
            <a:pPr indent="0" lvl="0" marL="0">
              <a:spcBef>
                <a:spcPts val="600"/>
              </a:spcBef>
              <a:spcAft>
                <a:spcPts val="0"/>
              </a:spcAft>
              <a:buNone/>
            </a:pPr>
            <a:r>
              <a:rPr lang="en" u="sng">
                <a:solidFill>
                  <a:schemeClr val="hlink"/>
                </a:solidFill>
                <a:hlinkClick r:id="rId4"/>
              </a:rPr>
              <a:t>https://github.com/minishift/minishift/releases</a:t>
            </a:r>
            <a:endParaRPr/>
          </a:p>
          <a:p>
            <a:pPr indent="0" lvl="0" marL="0">
              <a:spcBef>
                <a:spcPts val="600"/>
              </a:spcBef>
              <a:spcAft>
                <a:spcPts val="0"/>
              </a:spcAft>
              <a:buNone/>
            </a:pPr>
            <a:r>
              <a:t/>
            </a:r>
            <a:endParaRPr b="1" sz="1050">
              <a:solidFill>
                <a:srgbClr val="404040"/>
              </a:solidFill>
              <a:highlight>
                <a:srgbClr val="FFFFFF"/>
              </a:highlight>
              <a:latin typeface="Open Sans"/>
              <a:ea typeface="Open Sans"/>
              <a:cs typeface="Open Sans"/>
              <a:sym typeface="Open Sans"/>
            </a:endParaRPr>
          </a:p>
          <a:p>
            <a:pPr indent="0" lvl="0" marL="0">
              <a:spcBef>
                <a:spcPts val="600"/>
              </a:spcBef>
              <a:spcAft>
                <a:spcPts val="0"/>
              </a:spcAft>
              <a:buNone/>
            </a:pPr>
            <a:r>
              <a:rPr b="1" lang="en" sz="1050">
                <a:solidFill>
                  <a:srgbClr val="404040"/>
                </a:solidFill>
                <a:highlight>
                  <a:srgbClr val="FFFFFF"/>
                </a:highlight>
                <a:latin typeface="Open Sans"/>
                <a:ea typeface="Open Sans"/>
                <a:cs typeface="Open Sans"/>
                <a:sym typeface="Open Sans"/>
              </a:rPr>
              <a:t>Windows</a:t>
            </a:r>
            <a:endParaRPr b="1" sz="1050">
              <a:solidFill>
                <a:srgbClr val="404040"/>
              </a:solidFill>
              <a:highlight>
                <a:srgbClr val="FFFFFF"/>
              </a:highlight>
              <a:latin typeface="Open Sans"/>
              <a:ea typeface="Open Sans"/>
              <a:cs typeface="Open Sans"/>
              <a:sym typeface="Open Sans"/>
            </a:endParaRPr>
          </a:p>
          <a:p>
            <a:pPr indent="0" lvl="0" marL="0">
              <a:spcBef>
                <a:spcPts val="600"/>
              </a:spcBef>
              <a:spcAft>
                <a:spcPts val="0"/>
              </a:spcAft>
              <a:buNone/>
            </a:pPr>
            <a:r>
              <a:rPr b="1" lang="en" sz="1050">
                <a:solidFill>
                  <a:srgbClr val="404040"/>
                </a:solidFill>
                <a:highlight>
                  <a:srgbClr val="FFFFFF"/>
                </a:highlight>
                <a:latin typeface="Open Sans"/>
                <a:ea typeface="Open Sans"/>
                <a:cs typeface="Open Sans"/>
                <a:sym typeface="Open Sans"/>
              </a:rPr>
              <a:t>Install </a:t>
            </a:r>
            <a:r>
              <a:rPr lang="en" sz="1050" u="sng">
                <a:solidFill>
                  <a:srgbClr val="2275B4"/>
                </a:solidFill>
                <a:highlight>
                  <a:srgbClr val="FFFFFF"/>
                </a:highlight>
                <a:latin typeface="Open Sans"/>
                <a:ea typeface="Open Sans"/>
                <a:cs typeface="Open Sans"/>
                <a:sym typeface="Open Sans"/>
                <a:hlinkClick r:id="rId5"/>
              </a:rPr>
              <a:t>VirtualBox</a:t>
            </a:r>
            <a:r>
              <a:rPr b="1" lang="en" sz="1050">
                <a:solidFill>
                  <a:srgbClr val="404040"/>
                </a:solidFill>
                <a:highlight>
                  <a:srgbClr val="FFFFFF"/>
                </a:highlight>
                <a:latin typeface="Open Sans"/>
                <a:ea typeface="Open Sans"/>
                <a:cs typeface="Open Sans"/>
                <a:sym typeface="Open Sans"/>
              </a:rPr>
              <a:t> </a:t>
            </a:r>
            <a:endParaRPr b="1" sz="1050">
              <a:solidFill>
                <a:srgbClr val="404040"/>
              </a:solidFill>
              <a:highlight>
                <a:srgbClr val="FFFFFF"/>
              </a:highlight>
              <a:latin typeface="Open Sans"/>
              <a:ea typeface="Open Sans"/>
              <a:cs typeface="Open Sans"/>
              <a:sym typeface="Open Sans"/>
            </a:endParaRPr>
          </a:p>
          <a:p>
            <a:pPr indent="0" lvl="0" marL="0">
              <a:spcBef>
                <a:spcPts val="600"/>
              </a:spcBef>
              <a:spcAft>
                <a:spcPts val="0"/>
              </a:spcAft>
              <a:buNone/>
            </a:pPr>
            <a:r>
              <a:rPr b="1" lang="en" sz="1050">
                <a:solidFill>
                  <a:srgbClr val="404040"/>
                </a:solidFill>
                <a:highlight>
                  <a:srgbClr val="FFFFFF"/>
                </a:highlight>
                <a:latin typeface="Open Sans"/>
                <a:ea typeface="Open Sans"/>
                <a:cs typeface="Open Sans"/>
                <a:sym typeface="Open Sans"/>
              </a:rPr>
              <a:t>Download binaries</a:t>
            </a:r>
            <a:endParaRPr b="1" sz="1050">
              <a:solidFill>
                <a:srgbClr val="404040"/>
              </a:solidFill>
              <a:highlight>
                <a:srgbClr val="FFFFFF"/>
              </a:highlight>
              <a:latin typeface="Open Sans"/>
              <a:ea typeface="Open Sans"/>
              <a:cs typeface="Open Sans"/>
              <a:sym typeface="Open Sans"/>
            </a:endParaRPr>
          </a:p>
          <a:p>
            <a:pPr indent="0" lvl="0" marL="0">
              <a:spcBef>
                <a:spcPts val="600"/>
              </a:spcBef>
              <a:spcAft>
                <a:spcPts val="0"/>
              </a:spcAft>
              <a:buNone/>
            </a:pPr>
            <a:r>
              <a:rPr b="1" lang="en" sz="1050">
                <a:solidFill>
                  <a:srgbClr val="404040"/>
                </a:solidFill>
                <a:highlight>
                  <a:srgbClr val="FFFFFF"/>
                </a:highlight>
                <a:latin typeface="Open Sans"/>
                <a:ea typeface="Open Sans"/>
                <a:cs typeface="Open Sans"/>
                <a:sym typeface="Open Sans"/>
              </a:rPr>
              <a:t>Extract it</a:t>
            </a:r>
            <a:endParaRPr b="1" sz="1050">
              <a:solidFill>
                <a:srgbClr val="404040"/>
              </a:solidFill>
              <a:highlight>
                <a:srgbClr val="FFFFFF"/>
              </a:highlight>
              <a:latin typeface="Open Sans"/>
              <a:ea typeface="Open Sans"/>
              <a:cs typeface="Open Sans"/>
              <a:sym typeface="Open Sans"/>
            </a:endParaRPr>
          </a:p>
          <a:p>
            <a:pPr indent="0" lvl="0" marL="0">
              <a:spcBef>
                <a:spcPts val="600"/>
              </a:spcBef>
              <a:spcAft>
                <a:spcPts val="0"/>
              </a:spcAft>
              <a:buNone/>
            </a:pPr>
            <a:r>
              <a:rPr b="1" lang="en" sz="1050">
                <a:solidFill>
                  <a:srgbClr val="404040"/>
                </a:solidFill>
                <a:highlight>
                  <a:srgbClr val="FFFFFF"/>
                </a:highlight>
                <a:latin typeface="Open Sans"/>
                <a:ea typeface="Open Sans"/>
                <a:cs typeface="Open Sans"/>
                <a:sym typeface="Open Sans"/>
              </a:rPr>
              <a:t>Enjoy your minishift</a:t>
            </a:r>
            <a:endParaRPr b="1" sz="1050">
              <a:solidFill>
                <a:srgbClr val="404040"/>
              </a:solidFill>
              <a:highlight>
                <a:srgbClr val="FFFFFF"/>
              </a:highlight>
              <a:latin typeface="Open Sans"/>
              <a:ea typeface="Open Sans"/>
              <a:cs typeface="Open Sans"/>
              <a:sym typeface="Open Sans"/>
            </a:endParaRPr>
          </a:p>
          <a:p>
            <a:pPr indent="0" lvl="0" marL="0">
              <a:spcBef>
                <a:spcPts val="600"/>
              </a:spcBef>
              <a:spcAft>
                <a:spcPts val="0"/>
              </a:spcAft>
              <a:buNone/>
            </a:pPr>
            <a:r>
              <a:rPr lang="en" sz="1050">
                <a:solidFill>
                  <a:srgbClr val="404040"/>
                </a:solidFill>
                <a:highlight>
                  <a:srgbClr val="FFFFFF"/>
                </a:highlight>
                <a:latin typeface="Open Sans"/>
                <a:ea typeface="Open Sans"/>
                <a:cs typeface="Open Sans"/>
                <a:sym typeface="Open Sans"/>
              </a:rPr>
              <a:t>minishift start --vm-driver=virtualbox --metrics --logging --cpus=2 --memory=4GB</a:t>
            </a:r>
            <a:endParaRPr sz="1000">
              <a:solidFill>
                <a:srgbClr val="404040"/>
              </a:solidFill>
              <a:highlight>
                <a:srgbClr val="E7E7E7"/>
              </a:highlight>
              <a:latin typeface="Roboto Mono"/>
              <a:ea typeface="Roboto Mono"/>
              <a:cs typeface="Roboto Mono"/>
              <a:sym typeface="Roboto Mono"/>
            </a:endParaRPr>
          </a:p>
          <a:p>
            <a:pPr indent="0" lvl="0" marL="0">
              <a:spcBef>
                <a:spcPts val="600"/>
              </a:spcBef>
              <a:spcAft>
                <a:spcPts val="0"/>
              </a:spcAft>
              <a:buClr>
                <a:schemeClr val="dk1"/>
              </a:buClr>
              <a:buSzPts val="1100"/>
              <a:buFont typeface="Arial"/>
              <a:buNone/>
            </a:pPr>
            <a:r>
              <a:rPr b="1" lang="en" sz="1050">
                <a:solidFill>
                  <a:srgbClr val="404040"/>
                </a:solidFill>
                <a:highlight>
                  <a:srgbClr val="FFFFFF"/>
                </a:highlight>
                <a:latin typeface="Open Sans"/>
                <a:ea typeface="Open Sans"/>
                <a:cs typeface="Open Sans"/>
                <a:sym typeface="Open Sans"/>
              </a:rPr>
              <a:t>Have a look at start options</a:t>
            </a:r>
            <a:endParaRPr sz="1050">
              <a:solidFill>
                <a:srgbClr val="404040"/>
              </a:solidFill>
              <a:highlight>
                <a:srgbClr val="FFFFFF"/>
              </a:highlight>
              <a:latin typeface="Open Sans"/>
              <a:ea typeface="Open Sans"/>
              <a:cs typeface="Open Sans"/>
              <a:sym typeface="Open Sans"/>
            </a:endParaRPr>
          </a:p>
          <a:p>
            <a:pPr indent="0" lvl="0" marL="0">
              <a:spcBef>
                <a:spcPts val="600"/>
              </a:spcBef>
              <a:spcAft>
                <a:spcPts val="0"/>
              </a:spcAft>
              <a:buNone/>
            </a:pPr>
            <a:r>
              <a:rPr lang="en" sz="1050">
                <a:solidFill>
                  <a:srgbClr val="404040"/>
                </a:solidFill>
                <a:highlight>
                  <a:srgbClr val="FFFFFF"/>
                </a:highlight>
                <a:latin typeface="Open Sans"/>
                <a:ea typeface="Open Sans"/>
                <a:cs typeface="Open Sans"/>
                <a:sym typeface="Open Sans"/>
              </a:rPr>
              <a:t>https://docs.openshift.org/latest/minishift/command-ref/minishift_start.html</a:t>
            </a:r>
            <a:endParaRPr sz="1050">
              <a:solidFill>
                <a:srgbClr val="404040"/>
              </a:solidFill>
              <a:highlight>
                <a:srgbClr val="FFFFFF"/>
              </a:highlight>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9" name="Shape 2749"/>
        <p:cNvGrpSpPr/>
        <p:nvPr/>
      </p:nvGrpSpPr>
      <p:grpSpPr>
        <a:xfrm>
          <a:off x="0" y="0"/>
          <a:ext cx="0" cy="0"/>
          <a:chOff x="0" y="0"/>
          <a:chExt cx="0" cy="0"/>
        </a:xfrm>
      </p:grpSpPr>
      <p:sp>
        <p:nvSpPr>
          <p:cNvPr id="2750" name="Google Shape;2750;p201"/>
          <p:cNvSpPr txBox="1"/>
          <p:nvPr/>
        </p:nvSpPr>
        <p:spPr>
          <a:xfrm>
            <a:off x="758325" y="936375"/>
            <a:ext cx="4734600" cy="3102300"/>
          </a:xfrm>
          <a:prstGeom prst="rect">
            <a:avLst/>
          </a:prstGeom>
          <a:noFill/>
          <a:ln>
            <a:noFill/>
          </a:ln>
        </p:spPr>
        <p:txBody>
          <a:bodyPr anchorCtr="0" anchor="t" bIns="91425" lIns="91425" spcFirstLastPara="1" rIns="91425" wrap="square" tIns="91425">
            <a:noAutofit/>
          </a:bodyPr>
          <a:lstStyle/>
          <a:p>
            <a:pPr indent="-381000" lvl="0" marL="457200">
              <a:lnSpc>
                <a:spcPct val="115000"/>
              </a:lnSpc>
              <a:spcBef>
                <a:spcPts val="0"/>
              </a:spcBef>
              <a:spcAft>
                <a:spcPts val="0"/>
              </a:spcAft>
              <a:buSzPts val="2400"/>
              <a:buChar char="●"/>
            </a:pPr>
            <a:r>
              <a:rPr lang="en" sz="2400"/>
              <a:t>C</a:t>
            </a:r>
            <a:r>
              <a:rPr lang="en" sz="2400"/>
              <a:t>reate new project</a:t>
            </a:r>
            <a:endParaRPr sz="2400"/>
          </a:p>
          <a:p>
            <a:pPr indent="-381000" lvl="0" marL="457200">
              <a:lnSpc>
                <a:spcPct val="115000"/>
              </a:lnSpc>
              <a:spcBef>
                <a:spcPts val="0"/>
              </a:spcBef>
              <a:spcAft>
                <a:spcPts val="0"/>
              </a:spcAft>
              <a:buSzPts val="2400"/>
              <a:buChar char="●"/>
            </a:pPr>
            <a:r>
              <a:rPr lang="en" sz="2400"/>
              <a:t>Create new Application</a:t>
            </a:r>
            <a:endParaRPr sz="2400"/>
          </a:p>
          <a:p>
            <a:pPr indent="-381000" lvl="0" marL="457200">
              <a:lnSpc>
                <a:spcPct val="115000"/>
              </a:lnSpc>
              <a:spcBef>
                <a:spcPts val="0"/>
              </a:spcBef>
              <a:spcAft>
                <a:spcPts val="0"/>
              </a:spcAft>
              <a:buSzPts val="2400"/>
              <a:buChar char="●"/>
            </a:pPr>
            <a:r>
              <a:rPr lang="en" sz="2400"/>
              <a:t>Scale out pod to “2”</a:t>
            </a:r>
            <a:endParaRPr sz="2400"/>
          </a:p>
          <a:p>
            <a:pPr indent="-381000" lvl="0" marL="457200">
              <a:lnSpc>
                <a:spcPct val="115000"/>
              </a:lnSpc>
              <a:spcBef>
                <a:spcPts val="0"/>
              </a:spcBef>
              <a:spcAft>
                <a:spcPts val="0"/>
              </a:spcAft>
              <a:buSzPts val="2400"/>
              <a:buChar char="●"/>
            </a:pPr>
            <a:r>
              <a:rPr lang="en" sz="2400"/>
              <a:t>Scale in pos to “1”</a:t>
            </a:r>
            <a:endParaRPr sz="2400"/>
          </a:p>
          <a:p>
            <a:pPr indent="-381000" lvl="0" marL="457200">
              <a:lnSpc>
                <a:spcPct val="115000"/>
              </a:lnSpc>
              <a:spcBef>
                <a:spcPts val="0"/>
              </a:spcBef>
              <a:spcAft>
                <a:spcPts val="0"/>
              </a:spcAft>
              <a:buClr>
                <a:schemeClr val="dk1"/>
              </a:buClr>
              <a:buSzPts val="2400"/>
              <a:buChar char="●"/>
            </a:pPr>
            <a:r>
              <a:rPr lang="en" sz="2400">
                <a:solidFill>
                  <a:schemeClr val="dk1"/>
                </a:solidFill>
              </a:rPr>
              <a:t>Create Pod Quota “1” Pod</a:t>
            </a:r>
            <a:endParaRPr sz="2400">
              <a:solidFill>
                <a:schemeClr val="dk1"/>
              </a:solidFill>
            </a:endParaRPr>
          </a:p>
          <a:p>
            <a:pPr indent="-381000" lvl="0" marL="457200">
              <a:lnSpc>
                <a:spcPct val="115000"/>
              </a:lnSpc>
              <a:spcBef>
                <a:spcPts val="0"/>
              </a:spcBef>
              <a:spcAft>
                <a:spcPts val="0"/>
              </a:spcAft>
              <a:buClr>
                <a:schemeClr val="dk1"/>
              </a:buClr>
              <a:buSzPts val="2400"/>
              <a:buChar char="●"/>
            </a:pPr>
            <a:r>
              <a:rPr lang="en" sz="2400">
                <a:solidFill>
                  <a:schemeClr val="dk1"/>
                </a:solidFill>
              </a:rPr>
              <a:t>Create Limit Range</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 sz="2400">
                <a:solidFill>
                  <a:schemeClr val="dk1"/>
                </a:solidFill>
              </a:rPr>
              <a:t>Try to Scale out pod to “2”</a:t>
            </a:r>
            <a:endParaRPr sz="2400">
              <a:solidFill>
                <a:schemeClr val="dk1"/>
              </a:solidFill>
            </a:endParaRPr>
          </a:p>
        </p:txBody>
      </p:sp>
      <p:sp>
        <p:nvSpPr>
          <p:cNvPr id="2751" name="Google Shape;2751;p20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52" name="Google Shape;2752;p201"/>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1</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6" name="Shape 2756"/>
        <p:cNvGrpSpPr/>
        <p:nvPr/>
      </p:nvGrpSpPr>
      <p:grpSpPr>
        <a:xfrm>
          <a:off x="0" y="0"/>
          <a:ext cx="0" cy="0"/>
          <a:chOff x="0" y="0"/>
          <a:chExt cx="0" cy="0"/>
        </a:xfrm>
      </p:grpSpPr>
      <p:sp>
        <p:nvSpPr>
          <p:cNvPr id="2757" name="Google Shape;2757;p202"/>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AUTOSCALE  &amp; SELF HEALING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1" name="Shape 2761"/>
        <p:cNvGrpSpPr/>
        <p:nvPr/>
      </p:nvGrpSpPr>
      <p:grpSpPr>
        <a:xfrm>
          <a:off x="0" y="0"/>
          <a:ext cx="0" cy="0"/>
          <a:chOff x="0" y="0"/>
          <a:chExt cx="0" cy="0"/>
        </a:xfrm>
      </p:grpSpPr>
      <p:sp>
        <p:nvSpPr>
          <p:cNvPr id="2762" name="Google Shape;2762;p203"/>
          <p:cNvSpPr/>
          <p:nvPr/>
        </p:nvSpPr>
        <p:spPr>
          <a:xfrm>
            <a:off x="233400" y="1059750"/>
            <a:ext cx="5298900" cy="3273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3" name="Google Shape;2763;p20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64" name="Google Shape;2764;p203"/>
          <p:cNvSpPr txBox="1"/>
          <p:nvPr>
            <p:ph type="title"/>
          </p:nvPr>
        </p:nvSpPr>
        <p:spPr>
          <a:xfrm>
            <a:off x="826650" y="0"/>
            <a:ext cx="7490700" cy="8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AUTO-HEALING FAILED PODS AND NODES</a:t>
            </a:r>
            <a:endParaRPr/>
          </a:p>
        </p:txBody>
      </p:sp>
      <p:pic>
        <p:nvPicPr>
          <p:cNvPr id="2765" name="Google Shape;2765;p203"/>
          <p:cNvPicPr preferRelativeResize="0"/>
          <p:nvPr/>
        </p:nvPicPr>
        <p:blipFill>
          <a:blip r:embed="rId3">
            <a:alphaModFix/>
          </a:blip>
          <a:stretch>
            <a:fillRect/>
          </a:stretch>
        </p:blipFill>
        <p:spPr>
          <a:xfrm>
            <a:off x="313650" y="1232255"/>
            <a:ext cx="2414120" cy="1277508"/>
          </a:xfrm>
          <a:prstGeom prst="rect">
            <a:avLst/>
          </a:prstGeom>
          <a:noFill/>
          <a:ln>
            <a:noFill/>
          </a:ln>
        </p:spPr>
      </p:pic>
      <p:pic>
        <p:nvPicPr>
          <p:cNvPr id="2766" name="Google Shape;2766;p203"/>
          <p:cNvPicPr preferRelativeResize="0"/>
          <p:nvPr/>
        </p:nvPicPr>
        <p:blipFill>
          <a:blip r:embed="rId4">
            <a:alphaModFix/>
          </a:blip>
          <a:stretch>
            <a:fillRect/>
          </a:stretch>
        </p:blipFill>
        <p:spPr>
          <a:xfrm>
            <a:off x="3037924" y="1231400"/>
            <a:ext cx="2414120" cy="1279193"/>
          </a:xfrm>
          <a:prstGeom prst="rect">
            <a:avLst/>
          </a:prstGeom>
          <a:noFill/>
          <a:ln>
            <a:noFill/>
          </a:ln>
        </p:spPr>
      </p:pic>
      <p:pic>
        <p:nvPicPr>
          <p:cNvPr id="2767" name="Google Shape;2767;p203"/>
          <p:cNvPicPr preferRelativeResize="0"/>
          <p:nvPr/>
        </p:nvPicPr>
        <p:blipFill>
          <a:blip r:embed="rId3">
            <a:alphaModFix/>
          </a:blip>
          <a:stretch>
            <a:fillRect/>
          </a:stretch>
        </p:blipFill>
        <p:spPr>
          <a:xfrm>
            <a:off x="3037931" y="2907492"/>
            <a:ext cx="2414120" cy="1277508"/>
          </a:xfrm>
          <a:prstGeom prst="rect">
            <a:avLst/>
          </a:prstGeom>
          <a:noFill/>
          <a:ln>
            <a:noFill/>
          </a:ln>
        </p:spPr>
      </p:pic>
      <p:sp>
        <p:nvSpPr>
          <p:cNvPr id="2768" name="Google Shape;2768;p203"/>
          <p:cNvSpPr/>
          <p:nvPr/>
        </p:nvSpPr>
        <p:spPr>
          <a:xfrm>
            <a:off x="2750700" y="1809000"/>
            <a:ext cx="270000" cy="21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9" name="Google Shape;2769;p203"/>
          <p:cNvSpPr/>
          <p:nvPr/>
        </p:nvSpPr>
        <p:spPr>
          <a:xfrm rot="5400000">
            <a:off x="4239900" y="2602350"/>
            <a:ext cx="346500" cy="21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0" name="Google Shape;2770;p203"/>
          <p:cNvSpPr/>
          <p:nvPr/>
        </p:nvSpPr>
        <p:spPr>
          <a:xfrm>
            <a:off x="3856200" y="1235250"/>
            <a:ext cx="398100" cy="394800"/>
          </a:xfrm>
          <a:prstGeom prst="ellipse">
            <a:avLst/>
          </a:prstGeom>
          <a:noFill/>
          <a:ln cap="flat" cmpd="sng" w="3810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1" name="Google Shape;2771;p203"/>
          <p:cNvSpPr/>
          <p:nvPr/>
        </p:nvSpPr>
        <p:spPr>
          <a:xfrm>
            <a:off x="1126350" y="1198650"/>
            <a:ext cx="398100" cy="394800"/>
          </a:xfrm>
          <a:prstGeom prst="ellipse">
            <a:avLst/>
          </a:prstGeom>
          <a:noFill/>
          <a:ln cap="flat" cmpd="sng" w="38100">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2" name="Google Shape;2772;p203"/>
          <p:cNvSpPr/>
          <p:nvPr/>
        </p:nvSpPr>
        <p:spPr>
          <a:xfrm>
            <a:off x="3856200" y="2863050"/>
            <a:ext cx="398100" cy="394800"/>
          </a:xfrm>
          <a:prstGeom prst="ellipse">
            <a:avLst/>
          </a:prstGeom>
          <a:no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73" name="Google Shape;2773;p203"/>
          <p:cNvPicPr preferRelativeResize="0"/>
          <p:nvPr/>
        </p:nvPicPr>
        <p:blipFill>
          <a:blip r:embed="rId5">
            <a:alphaModFix/>
          </a:blip>
          <a:stretch>
            <a:fillRect/>
          </a:stretch>
        </p:blipFill>
        <p:spPr>
          <a:xfrm>
            <a:off x="6328001" y="1232263"/>
            <a:ext cx="2319350" cy="1277500"/>
          </a:xfrm>
          <a:prstGeom prst="rect">
            <a:avLst/>
          </a:prstGeom>
          <a:noFill/>
          <a:ln>
            <a:noFill/>
          </a:ln>
        </p:spPr>
      </p:pic>
      <p:pic>
        <p:nvPicPr>
          <p:cNvPr id="2774" name="Google Shape;2774;p203"/>
          <p:cNvPicPr preferRelativeResize="0"/>
          <p:nvPr/>
        </p:nvPicPr>
        <p:blipFill>
          <a:blip r:embed="rId6">
            <a:alphaModFix/>
          </a:blip>
          <a:stretch>
            <a:fillRect/>
          </a:stretch>
        </p:blipFill>
        <p:spPr>
          <a:xfrm>
            <a:off x="6328001" y="2913301"/>
            <a:ext cx="2319350" cy="1272710"/>
          </a:xfrm>
          <a:prstGeom prst="rect">
            <a:avLst/>
          </a:prstGeom>
          <a:noFill/>
          <a:ln>
            <a:noFill/>
          </a:ln>
        </p:spPr>
      </p:pic>
      <p:sp>
        <p:nvSpPr>
          <p:cNvPr id="2775" name="Google Shape;2775;p203"/>
          <p:cNvSpPr/>
          <p:nvPr/>
        </p:nvSpPr>
        <p:spPr>
          <a:xfrm rot="5400000">
            <a:off x="6990900" y="2602350"/>
            <a:ext cx="346500" cy="21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776" name="Google Shape;2776;p203"/>
          <p:cNvCxnSpPr>
            <a:endCxn id="2777" idx="0"/>
          </p:cNvCxnSpPr>
          <p:nvPr/>
        </p:nvCxnSpPr>
        <p:spPr>
          <a:xfrm flipH="1" rot="-5400000">
            <a:off x="7410900" y="2349300"/>
            <a:ext cx="624000" cy="582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2778" name="Google Shape;2778;p203"/>
          <p:cNvCxnSpPr>
            <a:endCxn id="2779" idx="0"/>
          </p:cNvCxnSpPr>
          <p:nvPr/>
        </p:nvCxnSpPr>
        <p:spPr>
          <a:xfrm flipH="1" rot="-5400000">
            <a:off x="7357050" y="2423700"/>
            <a:ext cx="1242000" cy="1092600"/>
          </a:xfrm>
          <a:prstGeom prst="curvedConnector3">
            <a:avLst>
              <a:gd fmla="val 22826" name="adj1"/>
            </a:avLst>
          </a:prstGeom>
          <a:noFill/>
          <a:ln cap="flat" cmpd="sng" w="9525">
            <a:solidFill>
              <a:schemeClr val="dk2"/>
            </a:solidFill>
            <a:prstDash val="solid"/>
            <a:round/>
            <a:headEnd len="med" w="med" type="none"/>
            <a:tailEnd len="med" w="med" type="triangle"/>
          </a:ln>
        </p:spPr>
      </p:cxnSp>
      <p:cxnSp>
        <p:nvCxnSpPr>
          <p:cNvPr id="2780" name="Google Shape;2780;p203"/>
          <p:cNvCxnSpPr>
            <a:endCxn id="2781" idx="0"/>
          </p:cNvCxnSpPr>
          <p:nvPr/>
        </p:nvCxnSpPr>
        <p:spPr>
          <a:xfrm flipH="1" rot="-5400000">
            <a:off x="7089150" y="2696850"/>
            <a:ext cx="1267500" cy="582600"/>
          </a:xfrm>
          <a:prstGeom prst="curvedConnector3">
            <a:avLst>
              <a:gd fmla="val 71467" name="adj1"/>
            </a:avLst>
          </a:prstGeom>
          <a:noFill/>
          <a:ln cap="flat" cmpd="sng" w="9525">
            <a:solidFill>
              <a:schemeClr val="dk2"/>
            </a:solidFill>
            <a:prstDash val="solid"/>
            <a:round/>
            <a:headEnd len="med" w="med" type="none"/>
            <a:tailEnd len="med" w="med" type="triangle"/>
          </a:ln>
        </p:spPr>
      </p:cxnSp>
      <p:sp>
        <p:nvSpPr>
          <p:cNvPr id="2777" name="Google Shape;2777;p203"/>
          <p:cNvSpPr/>
          <p:nvPr/>
        </p:nvSpPr>
        <p:spPr>
          <a:xfrm>
            <a:off x="7847550" y="2952600"/>
            <a:ext cx="333300" cy="346500"/>
          </a:xfrm>
          <a:prstGeom prst="ellipse">
            <a:avLst/>
          </a:prstGeom>
          <a:no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9" name="Google Shape;2779;p203"/>
          <p:cNvSpPr/>
          <p:nvPr/>
        </p:nvSpPr>
        <p:spPr>
          <a:xfrm>
            <a:off x="8357700" y="3591000"/>
            <a:ext cx="333300" cy="346500"/>
          </a:xfrm>
          <a:prstGeom prst="ellipse">
            <a:avLst/>
          </a:prstGeom>
          <a:no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1" name="Google Shape;2781;p203"/>
          <p:cNvSpPr/>
          <p:nvPr/>
        </p:nvSpPr>
        <p:spPr>
          <a:xfrm>
            <a:off x="7847550" y="3621900"/>
            <a:ext cx="333300" cy="346500"/>
          </a:xfrm>
          <a:prstGeom prst="ellipse">
            <a:avLst/>
          </a:prstGeom>
          <a:no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2" name="Google Shape;2782;p203"/>
          <p:cNvSpPr txBox="1"/>
          <p:nvPr/>
        </p:nvSpPr>
        <p:spPr>
          <a:xfrm>
            <a:off x="313650" y="3213000"/>
            <a:ext cx="2370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Pod crashing scenario</a:t>
            </a:r>
            <a:endParaRPr/>
          </a:p>
        </p:txBody>
      </p:sp>
      <p:sp>
        <p:nvSpPr>
          <p:cNvPr id="2783" name="Google Shape;2783;p203"/>
          <p:cNvSpPr txBox="1"/>
          <p:nvPr/>
        </p:nvSpPr>
        <p:spPr>
          <a:xfrm rot="-5400000">
            <a:off x="4665750" y="2544300"/>
            <a:ext cx="2963400" cy="3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Node crashing scenario</a:t>
            </a:r>
            <a:endParaRPr/>
          </a:p>
        </p:txBody>
      </p:sp>
      <p:sp>
        <p:nvSpPr>
          <p:cNvPr id="2784" name="Google Shape;2784;p203"/>
          <p:cNvSpPr/>
          <p:nvPr/>
        </p:nvSpPr>
        <p:spPr>
          <a:xfrm>
            <a:off x="5974950" y="1059750"/>
            <a:ext cx="2916900" cy="3273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8" name="Shape 2788"/>
        <p:cNvGrpSpPr/>
        <p:nvPr/>
      </p:nvGrpSpPr>
      <p:grpSpPr>
        <a:xfrm>
          <a:off x="0" y="0"/>
          <a:ext cx="0" cy="0"/>
          <a:chOff x="0" y="0"/>
          <a:chExt cx="0" cy="0"/>
        </a:xfrm>
      </p:grpSpPr>
      <p:sp>
        <p:nvSpPr>
          <p:cNvPr id="2789" name="Google Shape;2789;p204"/>
          <p:cNvSpPr txBox="1"/>
          <p:nvPr>
            <p:ph idx="1" type="body"/>
          </p:nvPr>
        </p:nvSpPr>
        <p:spPr>
          <a:xfrm>
            <a:off x="391475" y="929775"/>
            <a:ext cx="4534500" cy="2827200"/>
          </a:xfrm>
          <a:prstGeom prst="rect">
            <a:avLst/>
          </a:prstGeom>
        </p:spPr>
        <p:txBody>
          <a:bodyPr anchorCtr="0" anchor="t" bIns="91425" lIns="91425" spcFirstLastPara="1" rIns="91425" wrap="square" tIns="91425">
            <a:noAutofit/>
          </a:bodyPr>
          <a:lstStyle/>
          <a:p>
            <a:pPr indent="-292100" lvl="0" marL="457200" rtl="0">
              <a:spcBef>
                <a:spcPts val="600"/>
              </a:spcBef>
              <a:spcAft>
                <a:spcPts val="0"/>
              </a:spcAft>
              <a:buSzPts val="1000"/>
              <a:buChar char="●"/>
            </a:pPr>
            <a:r>
              <a:rPr lang="en"/>
              <a:t>A replication controller ensures that a specified number of replicas of a pod are running at all times.</a:t>
            </a:r>
            <a:endParaRPr/>
          </a:p>
          <a:p>
            <a:pPr indent="-292100" lvl="1" marL="914400" rtl="0">
              <a:spcBef>
                <a:spcPts val="0"/>
              </a:spcBef>
              <a:spcAft>
                <a:spcPts val="0"/>
              </a:spcAft>
              <a:buSzPts val="1000"/>
              <a:buChar char="○"/>
            </a:pPr>
            <a:r>
              <a:rPr lang="en"/>
              <a:t>If pods exit or are deleted, the replication controller acts to instantiate more up to the defined number.</a:t>
            </a:r>
            <a:endParaRPr/>
          </a:p>
          <a:p>
            <a:pPr indent="-292100" lvl="1" marL="914400" rtl="0">
              <a:spcBef>
                <a:spcPts val="0"/>
              </a:spcBef>
              <a:spcAft>
                <a:spcPts val="0"/>
              </a:spcAft>
              <a:buSzPts val="1000"/>
              <a:buChar char="○"/>
            </a:pPr>
            <a:r>
              <a:rPr lang="en"/>
              <a:t>If there are more running than desired, it deletes as many as necessary to match the defined amount.</a:t>
            </a:r>
            <a:endParaRPr/>
          </a:p>
          <a:p>
            <a:pPr indent="-292100" lvl="0" marL="457200" rtl="0">
              <a:spcBef>
                <a:spcPts val="0"/>
              </a:spcBef>
              <a:spcAft>
                <a:spcPts val="0"/>
              </a:spcAft>
              <a:buSzPts val="1000"/>
              <a:buChar char="●"/>
            </a:pPr>
            <a:r>
              <a:rPr lang="en"/>
              <a:t>RC i</a:t>
            </a:r>
            <a:r>
              <a:rPr lang="en"/>
              <a:t>s responsible for auto scaling the application</a:t>
            </a:r>
            <a:endParaRPr/>
          </a:p>
        </p:txBody>
      </p:sp>
      <p:sp>
        <p:nvSpPr>
          <p:cNvPr id="2790" name="Google Shape;2790;p20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91" name="Google Shape;2791;p204"/>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REPLICATION CONTROLLER</a:t>
            </a:r>
            <a:endParaRPr/>
          </a:p>
        </p:txBody>
      </p:sp>
      <p:pic>
        <p:nvPicPr>
          <p:cNvPr id="2792" name="Google Shape;2792;p204"/>
          <p:cNvPicPr preferRelativeResize="0"/>
          <p:nvPr/>
        </p:nvPicPr>
        <p:blipFill>
          <a:blip r:embed="rId3">
            <a:alphaModFix/>
          </a:blip>
          <a:stretch>
            <a:fillRect/>
          </a:stretch>
        </p:blipFill>
        <p:spPr>
          <a:xfrm>
            <a:off x="6661059" y="1793000"/>
            <a:ext cx="904900" cy="854325"/>
          </a:xfrm>
          <a:prstGeom prst="rect">
            <a:avLst/>
          </a:prstGeom>
          <a:noFill/>
          <a:ln>
            <a:noFill/>
          </a:ln>
        </p:spPr>
      </p:pic>
      <p:pic>
        <p:nvPicPr>
          <p:cNvPr id="2793" name="Google Shape;2793;p204"/>
          <p:cNvPicPr preferRelativeResize="0"/>
          <p:nvPr/>
        </p:nvPicPr>
        <p:blipFill>
          <a:blip r:embed="rId3">
            <a:alphaModFix/>
          </a:blip>
          <a:stretch>
            <a:fillRect/>
          </a:stretch>
        </p:blipFill>
        <p:spPr>
          <a:xfrm>
            <a:off x="8052437" y="1793000"/>
            <a:ext cx="904900" cy="854325"/>
          </a:xfrm>
          <a:prstGeom prst="rect">
            <a:avLst/>
          </a:prstGeom>
          <a:noFill/>
          <a:ln>
            <a:noFill/>
          </a:ln>
        </p:spPr>
      </p:pic>
      <p:sp>
        <p:nvSpPr>
          <p:cNvPr id="2794" name="Google Shape;2794;p204"/>
          <p:cNvSpPr txBox="1"/>
          <p:nvPr/>
        </p:nvSpPr>
        <p:spPr>
          <a:xfrm>
            <a:off x="6629563" y="2590115"/>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app=crm</a:t>
            </a:r>
            <a:endParaRPr sz="800"/>
          </a:p>
        </p:txBody>
      </p:sp>
      <p:sp>
        <p:nvSpPr>
          <p:cNvPr id="2795" name="Google Shape;2795;p204"/>
          <p:cNvSpPr txBox="1"/>
          <p:nvPr/>
        </p:nvSpPr>
        <p:spPr>
          <a:xfrm>
            <a:off x="8020238" y="2603298"/>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app=crm</a:t>
            </a:r>
            <a:endParaRPr sz="800"/>
          </a:p>
        </p:txBody>
      </p:sp>
      <p:sp>
        <p:nvSpPr>
          <p:cNvPr id="2796" name="Google Shape;2796;p204"/>
          <p:cNvSpPr/>
          <p:nvPr/>
        </p:nvSpPr>
        <p:spPr>
          <a:xfrm>
            <a:off x="6326853" y="1037084"/>
            <a:ext cx="15627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Service</a:t>
            </a:r>
            <a:endParaRPr sz="1000"/>
          </a:p>
          <a:p>
            <a:pPr indent="0" lvl="0" marL="0" rtl="0" algn="ctr">
              <a:spcBef>
                <a:spcPts val="0"/>
              </a:spcBef>
              <a:spcAft>
                <a:spcPts val="0"/>
              </a:spcAft>
              <a:buNone/>
            </a:pPr>
            <a:r>
              <a:rPr lang="en" sz="1000"/>
              <a:t>[internal LB]</a:t>
            </a:r>
            <a:endParaRPr sz="1000"/>
          </a:p>
        </p:txBody>
      </p:sp>
      <p:sp>
        <p:nvSpPr>
          <p:cNvPr id="2797" name="Google Shape;2797;p204"/>
          <p:cNvSpPr txBox="1"/>
          <p:nvPr/>
        </p:nvSpPr>
        <p:spPr>
          <a:xfrm>
            <a:off x="7988038" y="1037073"/>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app=crm</a:t>
            </a:r>
            <a:endParaRPr sz="800"/>
          </a:p>
        </p:txBody>
      </p:sp>
      <p:sp>
        <p:nvSpPr>
          <p:cNvPr id="2798" name="Google Shape;2798;p204"/>
          <p:cNvSpPr/>
          <p:nvPr/>
        </p:nvSpPr>
        <p:spPr>
          <a:xfrm rot="5400000">
            <a:off x="6912463" y="256675"/>
            <a:ext cx="342300" cy="2684700"/>
          </a:xfrm>
          <a:prstGeom prst="leftBrace">
            <a:avLst>
              <a:gd fmla="val 8333" name="adj1"/>
              <a:gd fmla="val 4883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99" name="Google Shape;2799;p204"/>
          <p:cNvPicPr preferRelativeResize="0"/>
          <p:nvPr/>
        </p:nvPicPr>
        <p:blipFill>
          <a:blip r:embed="rId3">
            <a:alphaModFix/>
          </a:blip>
          <a:stretch>
            <a:fillRect/>
          </a:stretch>
        </p:blipFill>
        <p:spPr>
          <a:xfrm>
            <a:off x="5313512" y="1793000"/>
            <a:ext cx="904900" cy="854325"/>
          </a:xfrm>
          <a:prstGeom prst="rect">
            <a:avLst/>
          </a:prstGeom>
          <a:noFill/>
          <a:ln>
            <a:noFill/>
          </a:ln>
        </p:spPr>
      </p:pic>
      <p:sp>
        <p:nvSpPr>
          <p:cNvPr id="2800" name="Google Shape;2800;p204"/>
          <p:cNvSpPr/>
          <p:nvPr/>
        </p:nvSpPr>
        <p:spPr>
          <a:xfrm>
            <a:off x="6454825" y="3283175"/>
            <a:ext cx="1318800" cy="6792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rPr>
              <a:t>Replication </a:t>
            </a:r>
            <a:endParaRPr>
              <a:solidFill>
                <a:srgbClr val="FFFFFF"/>
              </a:solidFill>
            </a:endParaRPr>
          </a:p>
          <a:p>
            <a:pPr indent="0" lvl="0" marL="0" algn="ctr">
              <a:spcBef>
                <a:spcPts val="0"/>
              </a:spcBef>
              <a:spcAft>
                <a:spcPts val="0"/>
              </a:spcAft>
              <a:buNone/>
            </a:pPr>
            <a:r>
              <a:rPr lang="en">
                <a:solidFill>
                  <a:srgbClr val="FFFFFF"/>
                </a:solidFill>
              </a:rPr>
              <a:t>Controller</a:t>
            </a:r>
            <a:endParaRPr>
              <a:solidFill>
                <a:srgbClr val="FFFFFF"/>
              </a:solidFill>
            </a:endParaRPr>
          </a:p>
        </p:txBody>
      </p:sp>
      <p:sp>
        <p:nvSpPr>
          <p:cNvPr id="2801" name="Google Shape;2801;p204"/>
          <p:cNvSpPr txBox="1"/>
          <p:nvPr/>
        </p:nvSpPr>
        <p:spPr>
          <a:xfrm>
            <a:off x="5314988" y="2590115"/>
            <a:ext cx="969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Label app=crm</a:t>
            </a:r>
            <a:endParaRPr sz="800"/>
          </a:p>
        </p:txBody>
      </p:sp>
      <p:cxnSp>
        <p:nvCxnSpPr>
          <p:cNvPr id="2802" name="Google Shape;2802;p204"/>
          <p:cNvCxnSpPr/>
          <p:nvPr/>
        </p:nvCxnSpPr>
        <p:spPr>
          <a:xfrm flipH="1">
            <a:off x="6031450" y="3461250"/>
            <a:ext cx="435300" cy="6600"/>
          </a:xfrm>
          <a:prstGeom prst="straightConnector1">
            <a:avLst/>
          </a:prstGeom>
          <a:noFill/>
          <a:ln cap="flat" cmpd="sng" w="9525">
            <a:solidFill>
              <a:schemeClr val="dk2"/>
            </a:solidFill>
            <a:prstDash val="solid"/>
            <a:round/>
            <a:headEnd len="med" w="med" type="none"/>
            <a:tailEnd len="med" w="med" type="triangle"/>
          </a:ln>
        </p:spPr>
      </p:cxnSp>
      <p:sp>
        <p:nvSpPr>
          <p:cNvPr id="2803" name="Google Shape;2803;p204"/>
          <p:cNvSpPr txBox="1"/>
          <p:nvPr/>
        </p:nvSpPr>
        <p:spPr>
          <a:xfrm>
            <a:off x="5346547" y="3319950"/>
            <a:ext cx="5934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Desired</a:t>
            </a:r>
            <a:endParaRPr sz="800"/>
          </a:p>
        </p:txBody>
      </p:sp>
      <p:cxnSp>
        <p:nvCxnSpPr>
          <p:cNvPr id="2804" name="Google Shape;2804;p204"/>
          <p:cNvCxnSpPr/>
          <p:nvPr/>
        </p:nvCxnSpPr>
        <p:spPr>
          <a:xfrm flipH="1">
            <a:off x="6031450" y="3750450"/>
            <a:ext cx="435300" cy="6600"/>
          </a:xfrm>
          <a:prstGeom prst="straightConnector1">
            <a:avLst/>
          </a:prstGeom>
          <a:noFill/>
          <a:ln cap="flat" cmpd="sng" w="9525">
            <a:solidFill>
              <a:schemeClr val="dk2"/>
            </a:solidFill>
            <a:prstDash val="solid"/>
            <a:round/>
            <a:headEnd len="med" w="med" type="none"/>
            <a:tailEnd len="med" w="med" type="triangle"/>
          </a:ln>
        </p:spPr>
      </p:cxnSp>
      <p:sp>
        <p:nvSpPr>
          <p:cNvPr id="2805" name="Google Shape;2805;p204"/>
          <p:cNvSpPr txBox="1"/>
          <p:nvPr/>
        </p:nvSpPr>
        <p:spPr>
          <a:xfrm>
            <a:off x="5346448" y="3609150"/>
            <a:ext cx="5934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Running</a:t>
            </a:r>
            <a:endParaRPr sz="800"/>
          </a:p>
        </p:txBody>
      </p:sp>
      <p:sp>
        <p:nvSpPr>
          <p:cNvPr id="2806" name="Google Shape;2806;p204"/>
          <p:cNvSpPr txBox="1"/>
          <p:nvPr/>
        </p:nvSpPr>
        <p:spPr>
          <a:xfrm>
            <a:off x="5804149" y="3319950"/>
            <a:ext cx="295800" cy="28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t>3</a:t>
            </a:r>
            <a:endParaRPr b="1"/>
          </a:p>
        </p:txBody>
      </p:sp>
      <p:sp>
        <p:nvSpPr>
          <p:cNvPr id="2807" name="Google Shape;2807;p204"/>
          <p:cNvSpPr txBox="1"/>
          <p:nvPr/>
        </p:nvSpPr>
        <p:spPr>
          <a:xfrm>
            <a:off x="5811466" y="3609150"/>
            <a:ext cx="295800" cy="28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t>3</a:t>
            </a:r>
            <a:endParaRPr b="1"/>
          </a:p>
        </p:txBody>
      </p:sp>
      <p:cxnSp>
        <p:nvCxnSpPr>
          <p:cNvPr id="2808" name="Google Shape;2808;p204"/>
          <p:cNvCxnSpPr>
            <a:stCxn id="2800" idx="0"/>
            <a:endCxn id="2801" idx="2"/>
          </p:cNvCxnSpPr>
          <p:nvPr/>
        </p:nvCxnSpPr>
        <p:spPr>
          <a:xfrm flipH="1" rot="5400000">
            <a:off x="6255025" y="2423975"/>
            <a:ext cx="403800" cy="1314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2809" name="Google Shape;2809;p204"/>
          <p:cNvCxnSpPr>
            <a:stCxn id="2800" idx="0"/>
            <a:endCxn id="2794" idx="2"/>
          </p:cNvCxnSpPr>
          <p:nvPr/>
        </p:nvCxnSpPr>
        <p:spPr>
          <a:xfrm rot="-5400000">
            <a:off x="6912625" y="3080975"/>
            <a:ext cx="403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2810" name="Google Shape;2810;p204"/>
          <p:cNvCxnSpPr>
            <a:stCxn id="2800" idx="0"/>
            <a:endCxn id="2795" idx="2"/>
          </p:cNvCxnSpPr>
          <p:nvPr/>
        </p:nvCxnSpPr>
        <p:spPr>
          <a:xfrm rot="-5400000">
            <a:off x="7614325" y="2392475"/>
            <a:ext cx="390600" cy="1390800"/>
          </a:xfrm>
          <a:prstGeom prst="curvedConnector3">
            <a:avLst>
              <a:gd fmla="val 50010" name="adj1"/>
            </a:avLst>
          </a:prstGeom>
          <a:noFill/>
          <a:ln cap="flat" cmpd="sng" w="9525">
            <a:solidFill>
              <a:schemeClr val="dk2"/>
            </a:solidFill>
            <a:prstDash val="solid"/>
            <a:round/>
            <a:headEnd len="med" w="med" type="none"/>
            <a:tailEnd len="med" w="med" type="triangle"/>
          </a:ln>
        </p:spPr>
      </p:cxnSp>
      <p:sp>
        <p:nvSpPr>
          <p:cNvPr id="2811" name="Google Shape;2811;p204"/>
          <p:cNvSpPr/>
          <p:nvPr/>
        </p:nvSpPr>
        <p:spPr>
          <a:xfrm>
            <a:off x="4325825" y="4289171"/>
            <a:ext cx="2077200" cy="171600"/>
          </a:xfrm>
          <a:prstGeom prst="roundRect">
            <a:avLst>
              <a:gd fmla="val 16667" name="adj"/>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600">
                <a:solidFill>
                  <a:srgbClr val="FFFFFF"/>
                </a:solidFill>
                <a:latin typeface="Proxima Nova"/>
                <a:ea typeface="Proxima Nova"/>
                <a:cs typeface="Proxima Nova"/>
                <a:sym typeface="Proxima Nova"/>
              </a:rPr>
              <a:t>The number of replicas desired</a:t>
            </a:r>
            <a:endParaRPr>
              <a:solidFill>
                <a:srgbClr val="FFFFFF"/>
              </a:solidFill>
            </a:endParaRPr>
          </a:p>
        </p:txBody>
      </p:sp>
      <p:sp>
        <p:nvSpPr>
          <p:cNvPr id="2812" name="Google Shape;2812;p204"/>
          <p:cNvSpPr/>
          <p:nvPr/>
        </p:nvSpPr>
        <p:spPr>
          <a:xfrm>
            <a:off x="4325825" y="4049775"/>
            <a:ext cx="2063700" cy="205500"/>
          </a:xfrm>
          <a:prstGeom prst="roundRect">
            <a:avLst>
              <a:gd fmla="val 16667"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600">
                <a:solidFill>
                  <a:srgbClr val="FFFFFF"/>
                </a:solidFill>
                <a:latin typeface="Proxima Nova"/>
                <a:ea typeface="Proxima Nova"/>
                <a:cs typeface="Proxima Nova"/>
                <a:sym typeface="Proxima Nova"/>
              </a:rPr>
              <a:t>A pod definition to use when creating a replicated pod</a:t>
            </a:r>
            <a:endParaRPr>
              <a:solidFill>
                <a:srgbClr val="FFFFFF"/>
              </a:solidFill>
            </a:endParaRPr>
          </a:p>
        </p:txBody>
      </p:sp>
      <p:sp>
        <p:nvSpPr>
          <p:cNvPr id="2813" name="Google Shape;2813;p204"/>
          <p:cNvSpPr/>
          <p:nvPr/>
        </p:nvSpPr>
        <p:spPr>
          <a:xfrm>
            <a:off x="4325825" y="4497171"/>
            <a:ext cx="2077200" cy="171600"/>
          </a:xfrm>
          <a:prstGeom prst="roundRect">
            <a:avLst>
              <a:gd fmla="val 16667" name="adj"/>
            </a:avLst>
          </a:prstGeom>
          <a:solidFill>
            <a:srgbClr val="0C34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600">
                <a:solidFill>
                  <a:srgbClr val="FFFFFF"/>
                </a:solidFill>
                <a:latin typeface="Proxima Nova"/>
                <a:ea typeface="Proxima Nova"/>
                <a:cs typeface="Proxima Nova"/>
                <a:sym typeface="Proxima Nova"/>
              </a:rPr>
              <a:t>A selector for identifying managed pods</a:t>
            </a:r>
            <a:endParaRPr>
              <a:solidFill>
                <a:srgbClr val="FFFFFF"/>
              </a:solidFill>
            </a:endParaRPr>
          </a:p>
        </p:txBody>
      </p:sp>
      <p:cxnSp>
        <p:nvCxnSpPr>
          <p:cNvPr id="2814" name="Google Shape;2814;p204"/>
          <p:cNvCxnSpPr>
            <a:stCxn id="2800" idx="2"/>
            <a:endCxn id="2813" idx="3"/>
          </p:cNvCxnSpPr>
          <p:nvPr/>
        </p:nvCxnSpPr>
        <p:spPr>
          <a:xfrm rot="5400000">
            <a:off x="6448225" y="3917075"/>
            <a:ext cx="620700" cy="711300"/>
          </a:xfrm>
          <a:prstGeom prst="bentConnector2">
            <a:avLst/>
          </a:prstGeom>
          <a:noFill/>
          <a:ln cap="flat" cmpd="sng" w="19050">
            <a:solidFill>
              <a:srgbClr val="000000"/>
            </a:solidFill>
            <a:prstDash val="solid"/>
            <a:round/>
            <a:headEnd len="med" w="med" type="none"/>
            <a:tailEnd len="med" w="med" type="triangle"/>
          </a:ln>
        </p:spPr>
      </p:cxnSp>
      <p:cxnSp>
        <p:nvCxnSpPr>
          <p:cNvPr id="2815" name="Google Shape;2815;p204"/>
          <p:cNvCxnSpPr>
            <a:endCxn id="2812" idx="3"/>
          </p:cNvCxnSpPr>
          <p:nvPr/>
        </p:nvCxnSpPr>
        <p:spPr>
          <a:xfrm flipH="1">
            <a:off x="6389525" y="4147725"/>
            <a:ext cx="732300" cy="4800"/>
          </a:xfrm>
          <a:prstGeom prst="straightConnector1">
            <a:avLst/>
          </a:prstGeom>
          <a:noFill/>
          <a:ln cap="flat" cmpd="sng" w="19050">
            <a:solidFill>
              <a:srgbClr val="000000"/>
            </a:solidFill>
            <a:prstDash val="solid"/>
            <a:round/>
            <a:headEnd len="med" w="med" type="none"/>
            <a:tailEnd len="med" w="med" type="triangle"/>
          </a:ln>
        </p:spPr>
      </p:cxnSp>
      <p:cxnSp>
        <p:nvCxnSpPr>
          <p:cNvPr id="2816" name="Google Shape;2816;p204"/>
          <p:cNvCxnSpPr/>
          <p:nvPr/>
        </p:nvCxnSpPr>
        <p:spPr>
          <a:xfrm flipH="1">
            <a:off x="6389550" y="4352879"/>
            <a:ext cx="732300" cy="4800"/>
          </a:xfrm>
          <a:prstGeom prst="straightConnector1">
            <a:avLst/>
          </a:prstGeom>
          <a:noFill/>
          <a:ln cap="flat" cmpd="sng" w="19050">
            <a:solidFill>
              <a:srgbClr val="000000"/>
            </a:solidFill>
            <a:prstDash val="solid"/>
            <a:round/>
            <a:headEnd len="med" w="med" type="none"/>
            <a:tailEnd len="med" w="med" type="triangle"/>
          </a:ln>
        </p:spPr>
      </p:cxnSp>
      <p:sp>
        <p:nvSpPr>
          <p:cNvPr id="2817" name="Google Shape;2817;p204"/>
          <p:cNvSpPr txBox="1"/>
          <p:nvPr/>
        </p:nvSpPr>
        <p:spPr>
          <a:xfrm rot="5400000">
            <a:off x="6869571" y="4144733"/>
            <a:ext cx="732300" cy="2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Consists of</a:t>
            </a:r>
            <a:endParaRPr sz="800"/>
          </a:p>
        </p:txBody>
      </p:sp>
      <p:cxnSp>
        <p:nvCxnSpPr>
          <p:cNvPr id="2818" name="Google Shape;2818;p204"/>
          <p:cNvCxnSpPr>
            <a:stCxn id="2798" idx="1"/>
            <a:endCxn id="2792" idx="0"/>
          </p:cNvCxnSpPr>
          <p:nvPr/>
        </p:nvCxnSpPr>
        <p:spPr>
          <a:xfrm flipH="1">
            <a:off x="7113444" y="1427875"/>
            <a:ext cx="1500" cy="365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2" name="Shape 2822"/>
        <p:cNvGrpSpPr/>
        <p:nvPr/>
      </p:nvGrpSpPr>
      <p:grpSpPr>
        <a:xfrm>
          <a:off x="0" y="0"/>
          <a:ext cx="0" cy="0"/>
          <a:chOff x="0" y="0"/>
          <a:chExt cx="0" cy="0"/>
        </a:xfrm>
      </p:grpSpPr>
      <p:sp>
        <p:nvSpPr>
          <p:cNvPr id="2823" name="Google Shape;2823;p205"/>
          <p:cNvSpPr txBox="1"/>
          <p:nvPr/>
        </p:nvSpPr>
        <p:spPr>
          <a:xfrm>
            <a:off x="758325" y="936375"/>
            <a:ext cx="3521400" cy="2209200"/>
          </a:xfrm>
          <a:prstGeom prst="rect">
            <a:avLst/>
          </a:prstGeom>
          <a:noFill/>
          <a:ln>
            <a:noFill/>
          </a:ln>
        </p:spPr>
        <p:txBody>
          <a:bodyPr anchorCtr="0" anchor="t" bIns="91425" lIns="91425" spcFirstLastPara="1" rIns="91425" wrap="square" tIns="91425">
            <a:noAutofit/>
          </a:bodyPr>
          <a:lstStyle/>
          <a:p>
            <a:pPr indent="-381000" lvl="0" marL="457200" rtl="0">
              <a:lnSpc>
                <a:spcPct val="115000"/>
              </a:lnSpc>
              <a:spcBef>
                <a:spcPts val="0"/>
              </a:spcBef>
              <a:spcAft>
                <a:spcPts val="0"/>
              </a:spcAft>
              <a:buClr>
                <a:schemeClr val="dk1"/>
              </a:buClr>
              <a:buSzPts val="2400"/>
              <a:buChar char="●"/>
            </a:pPr>
            <a:r>
              <a:rPr lang="en" sz="2400"/>
              <a:t>Scaling</a:t>
            </a:r>
            <a:endParaRPr sz="2400"/>
          </a:p>
          <a:p>
            <a:pPr indent="-381000" lvl="0" marL="457200" rtl="0">
              <a:lnSpc>
                <a:spcPct val="115000"/>
              </a:lnSpc>
              <a:spcBef>
                <a:spcPts val="0"/>
              </a:spcBef>
              <a:spcAft>
                <a:spcPts val="0"/>
              </a:spcAft>
              <a:buSzPts val="2400"/>
              <a:buChar char="●"/>
            </a:pPr>
            <a:r>
              <a:rPr lang="en" sz="2400"/>
              <a:t>Self Healing</a:t>
            </a:r>
            <a:endParaRPr sz="2400"/>
          </a:p>
        </p:txBody>
      </p:sp>
      <p:sp>
        <p:nvSpPr>
          <p:cNvPr id="2824" name="Google Shape;2824;p20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825" name="Google Shape;2825;p205"/>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2</a:t>
            </a:r>
            <a:endParaRPr/>
          </a:p>
        </p:txBody>
      </p:sp>
      <p:pic>
        <p:nvPicPr>
          <p:cNvPr id="2826" name="Google Shape;2826;p205"/>
          <p:cNvPicPr preferRelativeResize="0"/>
          <p:nvPr/>
        </p:nvPicPr>
        <p:blipFill>
          <a:blip r:embed="rId3">
            <a:alphaModFix/>
          </a:blip>
          <a:stretch>
            <a:fillRect/>
          </a:stretch>
        </p:blipFill>
        <p:spPr>
          <a:xfrm>
            <a:off x="5366250" y="1063197"/>
            <a:ext cx="2379075" cy="807726"/>
          </a:xfrm>
          <a:prstGeom prst="rect">
            <a:avLst/>
          </a:prstGeom>
          <a:noFill/>
          <a:ln>
            <a:noFill/>
          </a:ln>
        </p:spPr>
      </p:pic>
      <p:pic>
        <p:nvPicPr>
          <p:cNvPr id="2827" name="Google Shape;2827;p205"/>
          <p:cNvPicPr preferRelativeResize="0"/>
          <p:nvPr/>
        </p:nvPicPr>
        <p:blipFill>
          <a:blip r:embed="rId4">
            <a:alphaModFix/>
          </a:blip>
          <a:stretch>
            <a:fillRect/>
          </a:stretch>
        </p:blipFill>
        <p:spPr>
          <a:xfrm>
            <a:off x="5363167" y="2399696"/>
            <a:ext cx="2382084" cy="807725"/>
          </a:xfrm>
          <a:prstGeom prst="rect">
            <a:avLst/>
          </a:prstGeom>
          <a:noFill/>
          <a:ln>
            <a:noFill/>
          </a:ln>
        </p:spPr>
      </p:pic>
      <p:sp>
        <p:nvSpPr>
          <p:cNvPr id="2828" name="Google Shape;2828;p205"/>
          <p:cNvSpPr txBox="1"/>
          <p:nvPr/>
        </p:nvSpPr>
        <p:spPr>
          <a:xfrm>
            <a:off x="5366250" y="1938700"/>
            <a:ext cx="2379000" cy="3936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oc scale dc/app1 --replicas=2</a:t>
            </a:r>
            <a:endParaRPr sz="1200"/>
          </a:p>
        </p:txBody>
      </p:sp>
      <p:pic>
        <p:nvPicPr>
          <p:cNvPr id="2829" name="Google Shape;2829;p205"/>
          <p:cNvPicPr preferRelativeResize="0"/>
          <p:nvPr/>
        </p:nvPicPr>
        <p:blipFill>
          <a:blip r:embed="rId4">
            <a:alphaModFix/>
          </a:blip>
          <a:stretch>
            <a:fillRect/>
          </a:stretch>
        </p:blipFill>
        <p:spPr>
          <a:xfrm>
            <a:off x="1391367" y="3729558"/>
            <a:ext cx="2382084" cy="807725"/>
          </a:xfrm>
          <a:prstGeom prst="rect">
            <a:avLst/>
          </a:prstGeom>
          <a:noFill/>
          <a:ln>
            <a:noFill/>
          </a:ln>
        </p:spPr>
      </p:pic>
      <p:sp>
        <p:nvSpPr>
          <p:cNvPr id="2830" name="Google Shape;2830;p205"/>
          <p:cNvSpPr txBox="1"/>
          <p:nvPr/>
        </p:nvSpPr>
        <p:spPr>
          <a:xfrm>
            <a:off x="5366288" y="3273512"/>
            <a:ext cx="2379000" cy="3936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oc delete po po1</a:t>
            </a:r>
            <a:endParaRPr sz="1200"/>
          </a:p>
        </p:txBody>
      </p:sp>
      <p:pic>
        <p:nvPicPr>
          <p:cNvPr id="2831" name="Google Shape;2831;p205"/>
          <p:cNvPicPr preferRelativeResize="0"/>
          <p:nvPr/>
        </p:nvPicPr>
        <p:blipFill>
          <a:blip r:embed="rId5">
            <a:alphaModFix/>
          </a:blip>
          <a:stretch>
            <a:fillRect/>
          </a:stretch>
        </p:blipFill>
        <p:spPr>
          <a:xfrm>
            <a:off x="8089650" y="2399700"/>
            <a:ext cx="416877" cy="393599"/>
          </a:xfrm>
          <a:prstGeom prst="rect">
            <a:avLst/>
          </a:prstGeom>
          <a:noFill/>
          <a:ln>
            <a:noFill/>
          </a:ln>
        </p:spPr>
      </p:pic>
      <p:sp>
        <p:nvSpPr>
          <p:cNvPr id="2832" name="Google Shape;2832;p205"/>
          <p:cNvSpPr txBox="1"/>
          <p:nvPr/>
        </p:nvSpPr>
        <p:spPr>
          <a:xfrm>
            <a:off x="8546100" y="2423100"/>
            <a:ext cx="474900" cy="34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po1</a:t>
            </a:r>
            <a:endParaRPr sz="1200"/>
          </a:p>
        </p:txBody>
      </p:sp>
      <p:pic>
        <p:nvPicPr>
          <p:cNvPr id="2833" name="Google Shape;2833;p205"/>
          <p:cNvPicPr preferRelativeResize="0"/>
          <p:nvPr/>
        </p:nvPicPr>
        <p:blipFill>
          <a:blip r:embed="rId5">
            <a:alphaModFix/>
          </a:blip>
          <a:stretch>
            <a:fillRect/>
          </a:stretch>
        </p:blipFill>
        <p:spPr>
          <a:xfrm>
            <a:off x="8089650" y="2813825"/>
            <a:ext cx="416877" cy="393599"/>
          </a:xfrm>
          <a:prstGeom prst="rect">
            <a:avLst/>
          </a:prstGeom>
          <a:noFill/>
          <a:ln>
            <a:noFill/>
          </a:ln>
        </p:spPr>
      </p:pic>
      <p:sp>
        <p:nvSpPr>
          <p:cNvPr id="2834" name="Google Shape;2834;p205"/>
          <p:cNvSpPr txBox="1"/>
          <p:nvPr/>
        </p:nvSpPr>
        <p:spPr>
          <a:xfrm>
            <a:off x="8546100" y="2837225"/>
            <a:ext cx="474900" cy="34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P</a:t>
            </a:r>
            <a:r>
              <a:rPr lang="en" sz="1200"/>
              <a:t>o2</a:t>
            </a:r>
            <a:endParaRPr sz="1200"/>
          </a:p>
        </p:txBody>
      </p:sp>
      <p:pic>
        <p:nvPicPr>
          <p:cNvPr id="2835" name="Google Shape;2835;p205"/>
          <p:cNvPicPr preferRelativeResize="0"/>
          <p:nvPr/>
        </p:nvPicPr>
        <p:blipFill>
          <a:blip r:embed="rId3">
            <a:alphaModFix/>
          </a:blip>
          <a:stretch>
            <a:fillRect/>
          </a:stretch>
        </p:blipFill>
        <p:spPr>
          <a:xfrm>
            <a:off x="5364675" y="3733172"/>
            <a:ext cx="2379075" cy="807726"/>
          </a:xfrm>
          <a:prstGeom prst="rect">
            <a:avLst/>
          </a:prstGeom>
          <a:noFill/>
          <a:ln>
            <a:noFill/>
          </a:ln>
        </p:spPr>
      </p:pic>
      <p:pic>
        <p:nvPicPr>
          <p:cNvPr id="2836" name="Google Shape;2836;p205"/>
          <p:cNvPicPr preferRelativeResize="0"/>
          <p:nvPr/>
        </p:nvPicPr>
        <p:blipFill>
          <a:blip r:embed="rId5">
            <a:alphaModFix/>
          </a:blip>
          <a:stretch>
            <a:fillRect/>
          </a:stretch>
        </p:blipFill>
        <p:spPr>
          <a:xfrm>
            <a:off x="8034700" y="3733175"/>
            <a:ext cx="416877" cy="393599"/>
          </a:xfrm>
          <a:prstGeom prst="rect">
            <a:avLst/>
          </a:prstGeom>
          <a:noFill/>
          <a:ln>
            <a:noFill/>
          </a:ln>
        </p:spPr>
      </p:pic>
      <p:sp>
        <p:nvSpPr>
          <p:cNvPr id="2837" name="Google Shape;2837;p205"/>
          <p:cNvSpPr txBox="1"/>
          <p:nvPr/>
        </p:nvSpPr>
        <p:spPr>
          <a:xfrm>
            <a:off x="8491150" y="3756575"/>
            <a:ext cx="474900" cy="34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po1</a:t>
            </a:r>
            <a:endParaRPr sz="1200"/>
          </a:p>
        </p:txBody>
      </p:sp>
      <p:pic>
        <p:nvPicPr>
          <p:cNvPr id="2838" name="Google Shape;2838;p205"/>
          <p:cNvPicPr preferRelativeResize="0"/>
          <p:nvPr/>
        </p:nvPicPr>
        <p:blipFill>
          <a:blip r:embed="rId5">
            <a:alphaModFix/>
          </a:blip>
          <a:stretch>
            <a:fillRect/>
          </a:stretch>
        </p:blipFill>
        <p:spPr>
          <a:xfrm>
            <a:off x="8034700" y="4147300"/>
            <a:ext cx="416877" cy="393599"/>
          </a:xfrm>
          <a:prstGeom prst="rect">
            <a:avLst/>
          </a:prstGeom>
          <a:noFill/>
          <a:ln>
            <a:noFill/>
          </a:ln>
        </p:spPr>
      </p:pic>
      <p:sp>
        <p:nvSpPr>
          <p:cNvPr id="2839" name="Google Shape;2839;p205"/>
          <p:cNvSpPr txBox="1"/>
          <p:nvPr/>
        </p:nvSpPr>
        <p:spPr>
          <a:xfrm>
            <a:off x="8491150" y="4170700"/>
            <a:ext cx="474900" cy="34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Po2</a:t>
            </a:r>
            <a:endParaRPr sz="1200"/>
          </a:p>
        </p:txBody>
      </p:sp>
      <p:sp>
        <p:nvSpPr>
          <p:cNvPr id="2840" name="Google Shape;2840;p205"/>
          <p:cNvSpPr/>
          <p:nvPr/>
        </p:nvSpPr>
        <p:spPr>
          <a:xfrm>
            <a:off x="7979425" y="3733175"/>
            <a:ext cx="527400" cy="393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841" name="Google Shape;2841;p205"/>
          <p:cNvCxnSpPr>
            <a:stCxn id="2835" idx="1"/>
            <a:endCxn id="2829" idx="3"/>
          </p:cNvCxnSpPr>
          <p:nvPr/>
        </p:nvCxnSpPr>
        <p:spPr>
          <a:xfrm rot="10800000">
            <a:off x="3773475" y="4133435"/>
            <a:ext cx="1591200" cy="3600"/>
          </a:xfrm>
          <a:prstGeom prst="straightConnector1">
            <a:avLst/>
          </a:prstGeom>
          <a:noFill/>
          <a:ln cap="flat" cmpd="sng" w="19050">
            <a:solidFill>
              <a:schemeClr val="dk2"/>
            </a:solidFill>
            <a:prstDash val="dash"/>
            <a:round/>
            <a:headEnd len="med" w="med" type="none"/>
            <a:tailEnd len="med" w="med" type="triangle"/>
          </a:ln>
        </p:spPr>
      </p:cxnSp>
      <p:pic>
        <p:nvPicPr>
          <p:cNvPr id="2842" name="Google Shape;2842;p205"/>
          <p:cNvPicPr preferRelativeResize="0"/>
          <p:nvPr/>
        </p:nvPicPr>
        <p:blipFill>
          <a:blip r:embed="rId5">
            <a:alphaModFix/>
          </a:blip>
          <a:stretch>
            <a:fillRect/>
          </a:stretch>
        </p:blipFill>
        <p:spPr>
          <a:xfrm>
            <a:off x="419850" y="3733175"/>
            <a:ext cx="416877" cy="393599"/>
          </a:xfrm>
          <a:prstGeom prst="rect">
            <a:avLst/>
          </a:prstGeom>
          <a:noFill/>
          <a:ln>
            <a:noFill/>
          </a:ln>
        </p:spPr>
      </p:pic>
      <p:sp>
        <p:nvSpPr>
          <p:cNvPr id="2843" name="Google Shape;2843;p205"/>
          <p:cNvSpPr txBox="1"/>
          <p:nvPr/>
        </p:nvSpPr>
        <p:spPr>
          <a:xfrm>
            <a:off x="876300" y="3756575"/>
            <a:ext cx="474900" cy="34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po3</a:t>
            </a:r>
            <a:endParaRPr sz="1200"/>
          </a:p>
        </p:txBody>
      </p:sp>
      <p:pic>
        <p:nvPicPr>
          <p:cNvPr id="2844" name="Google Shape;2844;p205"/>
          <p:cNvPicPr preferRelativeResize="0"/>
          <p:nvPr/>
        </p:nvPicPr>
        <p:blipFill>
          <a:blip r:embed="rId5">
            <a:alphaModFix/>
          </a:blip>
          <a:stretch>
            <a:fillRect/>
          </a:stretch>
        </p:blipFill>
        <p:spPr>
          <a:xfrm>
            <a:off x="419850" y="4147300"/>
            <a:ext cx="416877" cy="393599"/>
          </a:xfrm>
          <a:prstGeom prst="rect">
            <a:avLst/>
          </a:prstGeom>
          <a:noFill/>
          <a:ln>
            <a:noFill/>
          </a:ln>
        </p:spPr>
      </p:pic>
      <p:sp>
        <p:nvSpPr>
          <p:cNvPr id="2845" name="Google Shape;2845;p205"/>
          <p:cNvSpPr txBox="1"/>
          <p:nvPr/>
        </p:nvSpPr>
        <p:spPr>
          <a:xfrm>
            <a:off x="876300" y="4170700"/>
            <a:ext cx="474900" cy="34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Po2</a:t>
            </a:r>
            <a:endParaRPr sz="1200"/>
          </a:p>
        </p:txBody>
      </p:sp>
      <p:sp>
        <p:nvSpPr>
          <p:cNvPr id="2846" name="Google Shape;2846;p205"/>
          <p:cNvSpPr txBox="1"/>
          <p:nvPr/>
        </p:nvSpPr>
        <p:spPr>
          <a:xfrm>
            <a:off x="4093525" y="3785883"/>
            <a:ext cx="1044000" cy="34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Self Healing</a:t>
            </a:r>
            <a:endParaRPr sz="1200"/>
          </a:p>
        </p:txBody>
      </p:sp>
      <p:pic>
        <p:nvPicPr>
          <p:cNvPr id="2847" name="Google Shape;2847;p205"/>
          <p:cNvPicPr preferRelativeResize="0"/>
          <p:nvPr/>
        </p:nvPicPr>
        <p:blipFill>
          <a:blip r:embed="rId5">
            <a:alphaModFix/>
          </a:blip>
          <a:stretch>
            <a:fillRect/>
          </a:stretch>
        </p:blipFill>
        <p:spPr>
          <a:xfrm>
            <a:off x="8089650" y="1066225"/>
            <a:ext cx="416877" cy="393599"/>
          </a:xfrm>
          <a:prstGeom prst="rect">
            <a:avLst/>
          </a:prstGeom>
          <a:noFill/>
          <a:ln>
            <a:noFill/>
          </a:ln>
        </p:spPr>
      </p:pic>
      <p:sp>
        <p:nvSpPr>
          <p:cNvPr id="2848" name="Google Shape;2848;p205"/>
          <p:cNvSpPr txBox="1"/>
          <p:nvPr/>
        </p:nvSpPr>
        <p:spPr>
          <a:xfrm>
            <a:off x="8546100" y="1089625"/>
            <a:ext cx="474900" cy="34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po1</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2" name="Shape 2852"/>
        <p:cNvGrpSpPr/>
        <p:nvPr/>
      </p:nvGrpSpPr>
      <p:grpSpPr>
        <a:xfrm>
          <a:off x="0" y="0"/>
          <a:ext cx="0" cy="0"/>
          <a:chOff x="0" y="0"/>
          <a:chExt cx="0" cy="0"/>
        </a:xfrm>
      </p:grpSpPr>
      <p:sp>
        <p:nvSpPr>
          <p:cNvPr id="2853" name="Google Shape;2853;p206"/>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APP CONFIGURATION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44"/>
          <p:cNvSpPr txBox="1"/>
          <p:nvPr>
            <p:ph idx="12" type="sldNum"/>
          </p:nvPr>
        </p:nvSpPr>
        <p:spPr>
          <a:xfrm>
            <a:off x="103327" y="4733943"/>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pic>
        <p:nvPicPr>
          <p:cNvPr descr="http://i0.wp.com/projectmanagementsimplified.azurewebsites.net/wp-content/uploads/2015/02/waterfall-v-agile-about.gif" id="852" name="Google Shape;852;p144"/>
          <p:cNvPicPr preferRelativeResize="0"/>
          <p:nvPr/>
        </p:nvPicPr>
        <p:blipFill rotWithShape="1">
          <a:blip r:embed="rId3">
            <a:alphaModFix/>
          </a:blip>
          <a:srcRect b="12983" l="1030" r="824" t="14156"/>
          <a:stretch/>
        </p:blipFill>
        <p:spPr>
          <a:xfrm>
            <a:off x="1044750" y="1857275"/>
            <a:ext cx="6630000" cy="1693200"/>
          </a:xfrm>
          <a:prstGeom prst="rect">
            <a:avLst/>
          </a:prstGeom>
          <a:noFill/>
          <a:ln>
            <a:noFill/>
          </a:ln>
        </p:spPr>
      </p:pic>
      <p:sp>
        <p:nvSpPr>
          <p:cNvPr id="853" name="Google Shape;853;p144"/>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Proxima Nova"/>
              <a:buNone/>
            </a:pPr>
            <a:r>
              <a:rPr lang="en">
                <a:latin typeface="Arial"/>
                <a:ea typeface="Arial"/>
                <a:cs typeface="Arial"/>
                <a:sym typeface="Arial"/>
              </a:rPr>
              <a:t>MICROSERVICES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7" name="Shape 2857"/>
        <p:cNvGrpSpPr/>
        <p:nvPr/>
      </p:nvGrpSpPr>
      <p:grpSpPr>
        <a:xfrm>
          <a:off x="0" y="0"/>
          <a:ext cx="0" cy="0"/>
          <a:chOff x="0" y="0"/>
          <a:chExt cx="0" cy="0"/>
        </a:xfrm>
      </p:grpSpPr>
      <p:sp>
        <p:nvSpPr>
          <p:cNvPr id="2858" name="Google Shape;2858;p20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859" name="Google Shape;2859;p207"/>
          <p:cNvSpPr txBox="1"/>
          <p:nvPr>
            <p:ph idx="1" type="body"/>
          </p:nvPr>
        </p:nvSpPr>
        <p:spPr>
          <a:xfrm>
            <a:off x="721200" y="1063200"/>
            <a:ext cx="5108100" cy="3460800"/>
          </a:xfrm>
          <a:prstGeom prst="rect">
            <a:avLst/>
          </a:prstGeom>
        </p:spPr>
        <p:txBody>
          <a:bodyPr anchorCtr="0" anchor="t" bIns="91425" lIns="91425" spcFirstLastPara="1" rIns="91425" wrap="square" tIns="91425">
            <a:noAutofit/>
          </a:bodyPr>
          <a:lstStyle/>
          <a:p>
            <a:pPr indent="-292100" lvl="0" marL="457200" rtl="0">
              <a:spcBef>
                <a:spcPts val="600"/>
              </a:spcBef>
              <a:spcAft>
                <a:spcPts val="0"/>
              </a:spcAft>
              <a:buSzPts val="1000"/>
              <a:buChar char="●"/>
            </a:pPr>
            <a:r>
              <a:rPr lang="en"/>
              <a:t>The ConfigMap object provides mechanisms to inject containers with configuration data.</a:t>
            </a:r>
            <a:endParaRPr/>
          </a:p>
          <a:p>
            <a:pPr indent="-292100" lvl="0" marL="457200" rtl="0">
              <a:spcBef>
                <a:spcPts val="0"/>
              </a:spcBef>
              <a:spcAft>
                <a:spcPts val="0"/>
              </a:spcAft>
              <a:buSzPts val="1000"/>
              <a:buChar char="●"/>
            </a:pPr>
            <a:r>
              <a:rPr lang="en"/>
              <a:t>The ConfigMap API object holds key-value pairs of configuration data that can be consumed in pods or used to store configuration data for system components such as controllers. </a:t>
            </a:r>
            <a:endParaRPr/>
          </a:p>
          <a:p>
            <a:pPr indent="-292100" lvl="0" marL="457200" rtl="0">
              <a:spcBef>
                <a:spcPts val="0"/>
              </a:spcBef>
              <a:spcAft>
                <a:spcPts val="0"/>
              </a:spcAft>
              <a:buSzPts val="1000"/>
              <a:buChar char="●"/>
            </a:pPr>
            <a:r>
              <a:rPr lang="en"/>
              <a:t>Configuration data can be consumed in pods in a variety of ways. A ConfigMap can be used to:</a:t>
            </a:r>
            <a:endParaRPr/>
          </a:p>
          <a:p>
            <a:pPr indent="-292100" lvl="1" marL="914400" rtl="0">
              <a:spcBef>
                <a:spcPts val="0"/>
              </a:spcBef>
              <a:spcAft>
                <a:spcPts val="0"/>
              </a:spcAft>
              <a:buSzPts val="1000"/>
              <a:buChar char="○"/>
            </a:pPr>
            <a:r>
              <a:rPr lang="en"/>
              <a:t>Populate the value of environment variables.</a:t>
            </a:r>
            <a:endParaRPr/>
          </a:p>
          <a:p>
            <a:pPr indent="-292100" lvl="1" marL="914400" rtl="0">
              <a:spcBef>
                <a:spcPts val="0"/>
              </a:spcBef>
              <a:spcAft>
                <a:spcPts val="0"/>
              </a:spcAft>
              <a:buSzPts val="1000"/>
              <a:buChar char="○"/>
            </a:pPr>
            <a:r>
              <a:rPr lang="en"/>
              <a:t>Set command-line arguments in a container.</a:t>
            </a:r>
            <a:endParaRPr/>
          </a:p>
          <a:p>
            <a:pPr indent="-292100" lvl="1" marL="914400" rtl="0">
              <a:spcBef>
                <a:spcPts val="0"/>
              </a:spcBef>
              <a:spcAft>
                <a:spcPts val="0"/>
              </a:spcAft>
              <a:buSzPts val="1000"/>
              <a:buChar char="○"/>
            </a:pPr>
            <a:r>
              <a:rPr lang="en"/>
              <a:t>Populate configuration files in a volume.</a:t>
            </a:r>
            <a:endParaRPr/>
          </a:p>
          <a:p>
            <a:pPr indent="-292100" lvl="0" marL="457200">
              <a:spcBef>
                <a:spcPts val="0"/>
              </a:spcBef>
              <a:spcAft>
                <a:spcPts val="0"/>
              </a:spcAft>
              <a:buSzPts val="1000"/>
              <a:buChar char="●"/>
            </a:pPr>
            <a:r>
              <a:rPr lang="en"/>
              <a:t>Both users and system components may store configuration data in a ConfigMap.</a:t>
            </a:r>
            <a:br>
              <a:rPr lang="en"/>
            </a:br>
            <a:br>
              <a:rPr lang="en"/>
            </a:br>
            <a:endParaRPr/>
          </a:p>
        </p:txBody>
      </p:sp>
      <p:sp>
        <p:nvSpPr>
          <p:cNvPr id="2860" name="Google Shape;2860;p20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CONFIG MAPS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4" name="Shape 2864"/>
        <p:cNvGrpSpPr/>
        <p:nvPr/>
      </p:nvGrpSpPr>
      <p:grpSpPr>
        <a:xfrm>
          <a:off x="0" y="0"/>
          <a:ext cx="0" cy="0"/>
          <a:chOff x="0" y="0"/>
          <a:chExt cx="0" cy="0"/>
        </a:xfrm>
      </p:grpSpPr>
      <p:sp>
        <p:nvSpPr>
          <p:cNvPr id="2865" name="Google Shape;2865;p208"/>
          <p:cNvSpPr txBox="1"/>
          <p:nvPr>
            <p:ph idx="1" type="body"/>
          </p:nvPr>
        </p:nvSpPr>
        <p:spPr>
          <a:xfrm>
            <a:off x="721200" y="1063200"/>
            <a:ext cx="6934800" cy="3460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The Secret object type provides a mechanism to hold sensitive information such as usernames, passwords, and client configuration files.</a:t>
            </a:r>
            <a:endParaRPr/>
          </a:p>
          <a:p>
            <a:pPr indent="0" lvl="0" marL="0" rtl="0">
              <a:spcBef>
                <a:spcPts val="600"/>
              </a:spcBef>
              <a:spcAft>
                <a:spcPts val="0"/>
              </a:spcAft>
              <a:buNone/>
            </a:pPr>
            <a:r>
              <a:rPr lang="en"/>
              <a:t>Secrets decouple sensitive content from the pods. You can mount secrets into containers using a volume plug-in or the system can use secrets to perform actions on behalf of a pod.</a:t>
            </a:r>
            <a:endParaRPr/>
          </a:p>
          <a:p>
            <a:pPr indent="0" lvl="0" marL="0" rtl="0">
              <a:spcBef>
                <a:spcPts val="600"/>
              </a:spcBef>
              <a:spcAft>
                <a:spcPts val="0"/>
              </a:spcAft>
              <a:buNone/>
            </a:pPr>
            <a:r>
              <a:rPr lang="en"/>
              <a:t>Properties of Secrets</a:t>
            </a:r>
            <a:endParaRPr/>
          </a:p>
          <a:p>
            <a:pPr indent="0" lvl="0" marL="0" rtl="0">
              <a:spcBef>
                <a:spcPts val="600"/>
              </a:spcBef>
              <a:spcAft>
                <a:spcPts val="0"/>
              </a:spcAft>
              <a:buNone/>
            </a:pPr>
            <a:r>
              <a:rPr lang="en"/>
              <a:t>Key properties include:</a:t>
            </a:r>
            <a:endParaRPr/>
          </a:p>
          <a:p>
            <a:pPr indent="-292100" lvl="0" marL="457200" rtl="0">
              <a:spcBef>
                <a:spcPts val="600"/>
              </a:spcBef>
              <a:spcAft>
                <a:spcPts val="0"/>
              </a:spcAft>
              <a:buSzPts val="1000"/>
              <a:buChar char="●"/>
            </a:pPr>
            <a:r>
              <a:rPr lang="en"/>
              <a:t>Secret data can be referenced independently from its definition.</a:t>
            </a:r>
            <a:endParaRPr/>
          </a:p>
          <a:p>
            <a:pPr indent="-292100" lvl="0" marL="457200" rtl="0">
              <a:spcBef>
                <a:spcPts val="0"/>
              </a:spcBef>
              <a:spcAft>
                <a:spcPts val="0"/>
              </a:spcAft>
              <a:buSzPts val="1000"/>
              <a:buChar char="●"/>
            </a:pPr>
            <a:r>
              <a:rPr lang="en"/>
              <a:t>Secret data volumes are backed by temporary file-storage facilities (tmpfs) and never come to rest on a node.</a:t>
            </a:r>
            <a:endParaRPr/>
          </a:p>
          <a:p>
            <a:pPr indent="-292100" lvl="0" marL="457200" rtl="0">
              <a:spcBef>
                <a:spcPts val="0"/>
              </a:spcBef>
              <a:spcAft>
                <a:spcPts val="0"/>
              </a:spcAft>
              <a:buSzPts val="1000"/>
              <a:buChar char="●"/>
            </a:pPr>
            <a:r>
              <a:rPr lang="en"/>
              <a:t>Secret data can be shared within a namespace.</a:t>
            </a:r>
            <a:endParaRPr/>
          </a:p>
        </p:txBody>
      </p:sp>
      <p:sp>
        <p:nvSpPr>
          <p:cNvPr id="2866" name="Google Shape;2866;p20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867" name="Google Shape;2867;p20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SECRETS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1" name="Shape 2871"/>
        <p:cNvGrpSpPr/>
        <p:nvPr/>
      </p:nvGrpSpPr>
      <p:grpSpPr>
        <a:xfrm>
          <a:off x="0" y="0"/>
          <a:ext cx="0" cy="0"/>
          <a:chOff x="0" y="0"/>
          <a:chExt cx="0" cy="0"/>
        </a:xfrm>
      </p:grpSpPr>
      <p:sp>
        <p:nvSpPr>
          <p:cNvPr id="2872" name="Google Shape;2872;p209"/>
          <p:cNvSpPr txBox="1"/>
          <p:nvPr/>
        </p:nvSpPr>
        <p:spPr>
          <a:xfrm>
            <a:off x="296725" y="953250"/>
            <a:ext cx="3138900" cy="19218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chemeClr val="dk1"/>
              </a:buClr>
              <a:buSzPts val="1400"/>
              <a:buChar char="●"/>
            </a:pPr>
            <a:r>
              <a:rPr lang="en"/>
              <a:t>Create config map object</a:t>
            </a:r>
            <a:endParaRPr/>
          </a:p>
          <a:p>
            <a:pPr indent="-317500" lvl="0" marL="457200" rtl="0">
              <a:lnSpc>
                <a:spcPct val="115000"/>
              </a:lnSpc>
              <a:spcBef>
                <a:spcPts val="0"/>
              </a:spcBef>
              <a:spcAft>
                <a:spcPts val="0"/>
              </a:spcAft>
              <a:buSzPts val="1400"/>
              <a:buChar char="●"/>
            </a:pPr>
            <a:r>
              <a:rPr lang="en"/>
              <a:t>Create secret object</a:t>
            </a:r>
            <a:endParaRPr/>
          </a:p>
          <a:p>
            <a:pPr indent="-317500" lvl="0" marL="457200" rtl="0">
              <a:lnSpc>
                <a:spcPct val="115000"/>
              </a:lnSpc>
              <a:spcBef>
                <a:spcPts val="0"/>
              </a:spcBef>
              <a:spcAft>
                <a:spcPts val="0"/>
              </a:spcAft>
              <a:buClr>
                <a:schemeClr val="dk1"/>
              </a:buClr>
              <a:buSzPts val="1400"/>
              <a:buChar char="●"/>
            </a:pPr>
            <a:r>
              <a:rPr lang="en"/>
              <a:t>Passing env parameters from configmap</a:t>
            </a:r>
            <a:endParaRPr/>
          </a:p>
          <a:p>
            <a:pPr indent="-317500" lvl="0" marL="457200" rtl="0">
              <a:lnSpc>
                <a:spcPct val="115000"/>
              </a:lnSpc>
              <a:spcBef>
                <a:spcPts val="0"/>
              </a:spcBef>
              <a:spcAft>
                <a:spcPts val="0"/>
              </a:spcAft>
              <a:buSzPts val="1400"/>
              <a:buChar char="●"/>
            </a:pPr>
            <a:r>
              <a:rPr lang="en">
                <a:solidFill>
                  <a:schemeClr val="dk1"/>
                </a:solidFill>
              </a:rPr>
              <a:t>Passing env parameters from secrest</a:t>
            </a:r>
            <a:endParaRPr/>
          </a:p>
        </p:txBody>
      </p:sp>
      <p:sp>
        <p:nvSpPr>
          <p:cNvPr id="2873" name="Google Shape;2873;p20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874" name="Google Shape;2874;p209"/>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3</a:t>
            </a:r>
            <a:endParaRPr/>
          </a:p>
        </p:txBody>
      </p:sp>
      <p:pic>
        <p:nvPicPr>
          <p:cNvPr id="2875" name="Google Shape;2875;p209"/>
          <p:cNvPicPr preferRelativeResize="0"/>
          <p:nvPr/>
        </p:nvPicPr>
        <p:blipFill rotWithShape="1">
          <a:blip r:embed="rId3">
            <a:alphaModFix/>
          </a:blip>
          <a:srcRect b="1642" l="0" r="0" t="0"/>
          <a:stretch/>
        </p:blipFill>
        <p:spPr>
          <a:xfrm>
            <a:off x="6732700" y="982525"/>
            <a:ext cx="2276475" cy="3607050"/>
          </a:xfrm>
          <a:prstGeom prst="rect">
            <a:avLst/>
          </a:prstGeom>
          <a:noFill/>
          <a:ln>
            <a:noFill/>
          </a:ln>
        </p:spPr>
      </p:pic>
      <p:sp>
        <p:nvSpPr>
          <p:cNvPr id="2876" name="Google Shape;2876;p209"/>
          <p:cNvSpPr txBox="1"/>
          <p:nvPr/>
        </p:nvSpPr>
        <p:spPr>
          <a:xfrm>
            <a:off x="6732700" y="666025"/>
            <a:ext cx="2004600" cy="31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Deployment configuration</a:t>
            </a:r>
            <a:endParaRPr sz="1200"/>
          </a:p>
        </p:txBody>
      </p:sp>
      <p:sp>
        <p:nvSpPr>
          <p:cNvPr id="2877" name="Google Shape;2877;p209"/>
          <p:cNvSpPr txBox="1"/>
          <p:nvPr/>
        </p:nvSpPr>
        <p:spPr>
          <a:xfrm>
            <a:off x="3679525" y="3066300"/>
            <a:ext cx="1892700" cy="12198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800"/>
              <a:t>apiVersion: "v1"</a:t>
            </a:r>
            <a:endParaRPr sz="800"/>
          </a:p>
          <a:p>
            <a:pPr indent="0" lvl="0" marL="0">
              <a:spcBef>
                <a:spcPts val="0"/>
              </a:spcBef>
              <a:spcAft>
                <a:spcPts val="0"/>
              </a:spcAft>
              <a:buClr>
                <a:schemeClr val="dk1"/>
              </a:buClr>
              <a:buSzPts val="1100"/>
              <a:buFont typeface="Arial"/>
              <a:buNone/>
            </a:pPr>
            <a:r>
              <a:rPr lang="en" sz="800"/>
              <a:t>kind: "Secret"</a:t>
            </a:r>
            <a:endParaRPr sz="800"/>
          </a:p>
          <a:p>
            <a:pPr indent="0" lvl="0" marL="0">
              <a:spcBef>
                <a:spcPts val="0"/>
              </a:spcBef>
              <a:spcAft>
                <a:spcPts val="0"/>
              </a:spcAft>
              <a:buClr>
                <a:schemeClr val="dk1"/>
              </a:buClr>
              <a:buSzPts val="1100"/>
              <a:buFont typeface="Arial"/>
              <a:buNone/>
            </a:pPr>
            <a:r>
              <a:rPr lang="en" sz="800"/>
              <a:t>metadata:</a:t>
            </a:r>
            <a:endParaRPr sz="800"/>
          </a:p>
          <a:p>
            <a:pPr indent="0" lvl="0" marL="0">
              <a:spcBef>
                <a:spcPts val="0"/>
              </a:spcBef>
              <a:spcAft>
                <a:spcPts val="0"/>
              </a:spcAft>
              <a:buClr>
                <a:schemeClr val="dk1"/>
              </a:buClr>
              <a:buSzPts val="1100"/>
              <a:buFont typeface="Arial"/>
              <a:buNone/>
            </a:pPr>
            <a:r>
              <a:rPr lang="en" sz="800"/>
              <a:t>  name: "mysecret"</a:t>
            </a:r>
            <a:endParaRPr sz="800"/>
          </a:p>
          <a:p>
            <a:pPr indent="0" lvl="0" marL="0">
              <a:spcBef>
                <a:spcPts val="0"/>
              </a:spcBef>
              <a:spcAft>
                <a:spcPts val="0"/>
              </a:spcAft>
              <a:buClr>
                <a:schemeClr val="dk1"/>
              </a:buClr>
              <a:buSzPts val="1100"/>
              <a:buFont typeface="Arial"/>
              <a:buNone/>
            </a:pPr>
            <a:r>
              <a:rPr lang="en" sz="800"/>
              <a:t>namespace: "parse"</a:t>
            </a:r>
            <a:endParaRPr sz="800"/>
          </a:p>
          <a:p>
            <a:pPr indent="0" lvl="0" marL="0">
              <a:spcBef>
                <a:spcPts val="0"/>
              </a:spcBef>
              <a:spcAft>
                <a:spcPts val="0"/>
              </a:spcAft>
              <a:buClr>
                <a:schemeClr val="dk1"/>
              </a:buClr>
              <a:buSzPts val="1100"/>
              <a:buFont typeface="Arial"/>
              <a:buNone/>
            </a:pPr>
            <a:r>
              <a:rPr lang="en" sz="800"/>
              <a:t>data:</a:t>
            </a:r>
            <a:endParaRPr sz="800"/>
          </a:p>
          <a:p>
            <a:pPr indent="0" lvl="0" marL="0">
              <a:spcBef>
                <a:spcPts val="0"/>
              </a:spcBef>
              <a:spcAft>
                <a:spcPts val="0"/>
              </a:spcAft>
              <a:buClr>
                <a:schemeClr val="dk1"/>
              </a:buClr>
              <a:buSzPts val="1100"/>
              <a:buFont typeface="Arial"/>
              <a:buNone/>
            </a:pPr>
            <a:r>
              <a:rPr lang="en" sz="800"/>
              <a:t>  username: "dmFsdWUtMQ0K"</a:t>
            </a:r>
            <a:endParaRPr sz="800"/>
          </a:p>
          <a:p>
            <a:pPr indent="0" lvl="0" marL="0">
              <a:spcBef>
                <a:spcPts val="0"/>
              </a:spcBef>
              <a:spcAft>
                <a:spcPts val="0"/>
              </a:spcAft>
              <a:buNone/>
            </a:pPr>
            <a:r>
              <a:rPr lang="en" sz="800"/>
              <a:t>  password: "dmFsdWUtMg0KDQo="</a:t>
            </a:r>
            <a:endParaRPr sz="800"/>
          </a:p>
        </p:txBody>
      </p:sp>
      <p:sp>
        <p:nvSpPr>
          <p:cNvPr id="2878" name="Google Shape;2878;p209"/>
          <p:cNvSpPr txBox="1"/>
          <p:nvPr/>
        </p:nvSpPr>
        <p:spPr>
          <a:xfrm>
            <a:off x="3679525" y="2790100"/>
            <a:ext cx="1892700" cy="276300"/>
          </a:xfrm>
          <a:prstGeom prst="rect">
            <a:avLst/>
          </a:prstGeom>
          <a:solidFill>
            <a:srgbClr val="98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rgbClr val="FFFFFF"/>
                </a:solidFill>
              </a:rPr>
              <a:t>secret</a:t>
            </a:r>
            <a:endParaRPr sz="1200">
              <a:solidFill>
                <a:srgbClr val="FFFFFF"/>
              </a:solidFill>
            </a:endParaRPr>
          </a:p>
        </p:txBody>
      </p:sp>
      <p:cxnSp>
        <p:nvCxnSpPr>
          <p:cNvPr id="2879" name="Google Shape;2879;p209"/>
          <p:cNvCxnSpPr>
            <a:stCxn id="2877" idx="3"/>
          </p:cNvCxnSpPr>
          <p:nvPr/>
        </p:nvCxnSpPr>
        <p:spPr>
          <a:xfrm flipH="1" rot="10800000">
            <a:off x="5572225" y="2947500"/>
            <a:ext cx="1806600" cy="7287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2880" name="Google Shape;2880;p209"/>
          <p:cNvSpPr txBox="1"/>
          <p:nvPr/>
        </p:nvSpPr>
        <p:spPr>
          <a:xfrm>
            <a:off x="3679525" y="1229450"/>
            <a:ext cx="1892700" cy="5841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oc create configmap cm1 --from-literal=COUNTRY=KSA --from-literal=LANGUAGE=AR</a:t>
            </a:r>
            <a:endParaRPr sz="800"/>
          </a:p>
        </p:txBody>
      </p:sp>
      <p:sp>
        <p:nvSpPr>
          <p:cNvPr id="2881" name="Google Shape;2881;p209"/>
          <p:cNvSpPr txBox="1"/>
          <p:nvPr/>
        </p:nvSpPr>
        <p:spPr>
          <a:xfrm>
            <a:off x="3679525" y="953250"/>
            <a:ext cx="1892700" cy="276300"/>
          </a:xfrm>
          <a:prstGeom prst="rect">
            <a:avLst/>
          </a:prstGeom>
          <a:solidFill>
            <a:srgbClr val="98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rgbClr val="FFFFFF"/>
                </a:solidFill>
              </a:rPr>
              <a:t>configmap</a:t>
            </a:r>
            <a:endParaRPr sz="1200">
              <a:solidFill>
                <a:srgbClr val="FFFFFF"/>
              </a:solidFill>
            </a:endParaRPr>
          </a:p>
        </p:txBody>
      </p:sp>
      <p:cxnSp>
        <p:nvCxnSpPr>
          <p:cNvPr id="2882" name="Google Shape;2882;p209"/>
          <p:cNvCxnSpPr/>
          <p:nvPr/>
        </p:nvCxnSpPr>
        <p:spPr>
          <a:xfrm flipH="1" rot="10800000">
            <a:off x="5572225" y="1233200"/>
            <a:ext cx="1938600" cy="288300"/>
          </a:xfrm>
          <a:prstGeom prst="curvedConnector3">
            <a:avLst>
              <a:gd fmla="val 500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6" name="Shape 2886"/>
        <p:cNvGrpSpPr/>
        <p:nvPr/>
      </p:nvGrpSpPr>
      <p:grpSpPr>
        <a:xfrm>
          <a:off x="0" y="0"/>
          <a:ext cx="0" cy="0"/>
          <a:chOff x="0" y="0"/>
          <a:chExt cx="0" cy="0"/>
        </a:xfrm>
      </p:grpSpPr>
      <p:sp>
        <p:nvSpPr>
          <p:cNvPr id="2887" name="Google Shape;2887;p210"/>
          <p:cNvSpPr txBox="1"/>
          <p:nvPr/>
        </p:nvSpPr>
        <p:spPr>
          <a:xfrm>
            <a:off x="296725" y="953250"/>
            <a:ext cx="3138900" cy="19218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chemeClr val="dk1"/>
              </a:buClr>
              <a:buSzPts val="1400"/>
              <a:buChar char="●"/>
            </a:pPr>
            <a:r>
              <a:rPr lang="en"/>
              <a:t>Create config map object</a:t>
            </a:r>
            <a:endParaRPr/>
          </a:p>
          <a:p>
            <a:pPr indent="-317500" lvl="0" marL="457200" rtl="0">
              <a:lnSpc>
                <a:spcPct val="115000"/>
              </a:lnSpc>
              <a:spcBef>
                <a:spcPts val="0"/>
              </a:spcBef>
              <a:spcAft>
                <a:spcPts val="0"/>
              </a:spcAft>
              <a:buSzPts val="1400"/>
              <a:buChar char="●"/>
            </a:pPr>
            <a:r>
              <a:rPr lang="en"/>
              <a:t>Create secret object</a:t>
            </a:r>
            <a:endParaRPr/>
          </a:p>
          <a:p>
            <a:pPr indent="-317500" lvl="0" marL="457200" rtl="0">
              <a:lnSpc>
                <a:spcPct val="115000"/>
              </a:lnSpc>
              <a:spcBef>
                <a:spcPts val="0"/>
              </a:spcBef>
              <a:spcAft>
                <a:spcPts val="0"/>
              </a:spcAft>
              <a:buClr>
                <a:schemeClr val="dk1"/>
              </a:buClr>
              <a:buSzPts val="1400"/>
              <a:buChar char="●"/>
            </a:pPr>
            <a:r>
              <a:rPr lang="en"/>
              <a:t>Passing env parameters from configmap</a:t>
            </a:r>
            <a:endParaRPr/>
          </a:p>
          <a:p>
            <a:pPr indent="-317500" lvl="0" marL="457200" rtl="0">
              <a:lnSpc>
                <a:spcPct val="115000"/>
              </a:lnSpc>
              <a:spcBef>
                <a:spcPts val="0"/>
              </a:spcBef>
              <a:spcAft>
                <a:spcPts val="0"/>
              </a:spcAft>
              <a:buSzPts val="1400"/>
              <a:buChar char="●"/>
            </a:pPr>
            <a:r>
              <a:rPr lang="en">
                <a:solidFill>
                  <a:schemeClr val="dk1"/>
                </a:solidFill>
              </a:rPr>
              <a:t>Passing env parameters from secrest</a:t>
            </a:r>
            <a:endParaRPr/>
          </a:p>
        </p:txBody>
      </p:sp>
      <p:sp>
        <p:nvSpPr>
          <p:cNvPr id="2888" name="Google Shape;2888;p21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889" name="Google Shape;2889;p210"/>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4</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211"/>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DEPLOYMENT STRATEGIES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8" name="Shape 2898"/>
        <p:cNvGrpSpPr/>
        <p:nvPr/>
      </p:nvGrpSpPr>
      <p:grpSpPr>
        <a:xfrm>
          <a:off x="0" y="0"/>
          <a:ext cx="0" cy="0"/>
          <a:chOff x="0" y="0"/>
          <a:chExt cx="0" cy="0"/>
        </a:xfrm>
      </p:grpSpPr>
      <p:sp>
        <p:nvSpPr>
          <p:cNvPr id="2899" name="Google Shape;2899;p21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900" name="Google Shape;2900;p212"/>
          <p:cNvSpPr txBox="1"/>
          <p:nvPr>
            <p:ph idx="1" type="body"/>
          </p:nvPr>
        </p:nvSpPr>
        <p:spPr>
          <a:xfrm>
            <a:off x="259600" y="939000"/>
            <a:ext cx="3288000" cy="3534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200"/>
              <a:t>OpenShift Container Platform deployments provide fine-grained management over common user applications. They are described using three separate API objects:</a:t>
            </a:r>
            <a:endParaRPr sz="1200"/>
          </a:p>
          <a:p>
            <a:pPr indent="-304800" lvl="0" marL="457200" rtl="0">
              <a:spcBef>
                <a:spcPts val="600"/>
              </a:spcBef>
              <a:spcAft>
                <a:spcPts val="0"/>
              </a:spcAft>
              <a:buSzPts val="1200"/>
              <a:buChar char="●"/>
            </a:pPr>
            <a:r>
              <a:rPr b="1" lang="en" sz="1200"/>
              <a:t>A deployment configuration</a:t>
            </a:r>
            <a:r>
              <a:rPr lang="en" sz="1200"/>
              <a:t>, which describes the desired state of a particular component of the application as a pod template.</a:t>
            </a:r>
            <a:endParaRPr sz="1200"/>
          </a:p>
          <a:p>
            <a:pPr indent="-304800" lvl="0" marL="457200" rtl="0">
              <a:spcBef>
                <a:spcPts val="0"/>
              </a:spcBef>
              <a:spcAft>
                <a:spcPts val="0"/>
              </a:spcAft>
              <a:buSzPts val="1200"/>
              <a:buChar char="●"/>
            </a:pPr>
            <a:r>
              <a:rPr b="1" lang="en" sz="1200"/>
              <a:t>One or more replication controllers</a:t>
            </a:r>
            <a:r>
              <a:rPr lang="en" sz="1200"/>
              <a:t>, which contain a point-in-time record of the state of a deployment configuration as a pod template.</a:t>
            </a:r>
            <a:endParaRPr sz="1200"/>
          </a:p>
          <a:p>
            <a:pPr indent="-304800" lvl="0" marL="457200">
              <a:spcBef>
                <a:spcPts val="0"/>
              </a:spcBef>
              <a:spcAft>
                <a:spcPts val="0"/>
              </a:spcAft>
              <a:buSzPts val="1200"/>
              <a:buChar char="●"/>
            </a:pPr>
            <a:r>
              <a:rPr b="1" lang="en" sz="1200"/>
              <a:t>One or more pods</a:t>
            </a:r>
            <a:r>
              <a:rPr lang="en" sz="1200"/>
              <a:t>, which represent an instance of a particular version of an application.</a:t>
            </a:r>
            <a:endParaRPr sz="1200"/>
          </a:p>
        </p:txBody>
      </p:sp>
      <p:sp>
        <p:nvSpPr>
          <p:cNvPr id="2901" name="Google Shape;2901;p212"/>
          <p:cNvSpPr txBox="1"/>
          <p:nvPr>
            <p:ph type="title"/>
          </p:nvPr>
        </p:nvSpPr>
        <p:spPr>
          <a:xfrm>
            <a:off x="826650" y="0"/>
            <a:ext cx="7490700" cy="7887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OPENSHIFT DEPLOYMENT</a:t>
            </a:r>
            <a:endParaRPr/>
          </a:p>
        </p:txBody>
      </p:sp>
      <p:sp>
        <p:nvSpPr>
          <p:cNvPr id="2902" name="Google Shape;2902;p212"/>
          <p:cNvSpPr txBox="1"/>
          <p:nvPr/>
        </p:nvSpPr>
        <p:spPr>
          <a:xfrm>
            <a:off x="3642125" y="980350"/>
            <a:ext cx="5425800" cy="197700"/>
          </a:xfrm>
          <a:prstGeom prst="rect">
            <a:avLst/>
          </a:prstGeom>
          <a:solidFill>
            <a:srgbClr val="351C7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FFFFFF"/>
                </a:solidFill>
              </a:rPr>
              <a:t>oc describe dc php-configmap-secret</a:t>
            </a:r>
            <a:endParaRPr sz="1000">
              <a:solidFill>
                <a:srgbClr val="FFFFFF"/>
              </a:solidFill>
            </a:endParaRPr>
          </a:p>
        </p:txBody>
      </p:sp>
      <p:sp>
        <p:nvSpPr>
          <p:cNvPr id="2903" name="Google Shape;2903;p212"/>
          <p:cNvSpPr txBox="1"/>
          <p:nvPr/>
        </p:nvSpPr>
        <p:spPr>
          <a:xfrm>
            <a:off x="3642063" y="3783625"/>
            <a:ext cx="5425800" cy="197700"/>
          </a:xfrm>
          <a:prstGeom prst="rect">
            <a:avLst/>
          </a:prstGeom>
          <a:solidFill>
            <a:srgbClr val="98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FFFFFF"/>
                </a:solidFill>
              </a:rPr>
              <a:t>oc rollout history dc/php-configmap-secret</a:t>
            </a:r>
            <a:endParaRPr sz="1000">
              <a:solidFill>
                <a:srgbClr val="FFFFFF"/>
              </a:solidFill>
            </a:endParaRPr>
          </a:p>
        </p:txBody>
      </p:sp>
      <p:sp>
        <p:nvSpPr>
          <p:cNvPr id="2904" name="Google Shape;2904;p212"/>
          <p:cNvSpPr txBox="1"/>
          <p:nvPr/>
        </p:nvSpPr>
        <p:spPr>
          <a:xfrm>
            <a:off x="3642125" y="3981325"/>
            <a:ext cx="5425800" cy="4917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REVISION	STATUS		CAUSE</a:t>
            </a:r>
            <a:endParaRPr sz="800"/>
          </a:p>
          <a:p>
            <a:pPr indent="0" lvl="0" marL="0">
              <a:spcBef>
                <a:spcPts val="0"/>
              </a:spcBef>
              <a:spcAft>
                <a:spcPts val="0"/>
              </a:spcAft>
              <a:buNone/>
            </a:pPr>
            <a:r>
              <a:rPr lang="en" sz="800"/>
              <a:t>5		Complete		config change</a:t>
            </a:r>
            <a:endParaRPr sz="800"/>
          </a:p>
          <a:p>
            <a:pPr indent="0" lvl="0" marL="0" rtl="0">
              <a:spcBef>
                <a:spcPts val="0"/>
              </a:spcBef>
              <a:spcAft>
                <a:spcPts val="0"/>
              </a:spcAft>
              <a:buNone/>
            </a:pPr>
            <a:r>
              <a:rPr lang="en" sz="800"/>
              <a:t>6		Complete		config change</a:t>
            </a:r>
            <a:endParaRPr sz="800"/>
          </a:p>
        </p:txBody>
      </p:sp>
      <p:pic>
        <p:nvPicPr>
          <p:cNvPr id="2905" name="Google Shape;2905;p212"/>
          <p:cNvPicPr preferRelativeResize="0"/>
          <p:nvPr/>
        </p:nvPicPr>
        <p:blipFill>
          <a:blip r:embed="rId3">
            <a:alphaModFix/>
          </a:blip>
          <a:stretch>
            <a:fillRect/>
          </a:stretch>
        </p:blipFill>
        <p:spPr>
          <a:xfrm>
            <a:off x="3642125" y="1178051"/>
            <a:ext cx="5425802" cy="251982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9" name="Shape 2909"/>
        <p:cNvGrpSpPr/>
        <p:nvPr/>
      </p:nvGrpSpPr>
      <p:grpSpPr>
        <a:xfrm>
          <a:off x="0" y="0"/>
          <a:ext cx="0" cy="0"/>
          <a:chOff x="0" y="0"/>
          <a:chExt cx="0" cy="0"/>
        </a:xfrm>
      </p:grpSpPr>
      <p:sp>
        <p:nvSpPr>
          <p:cNvPr id="2910" name="Google Shape;2910;p21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11" name="Google Shape;2911;p213"/>
          <p:cNvSpPr txBox="1"/>
          <p:nvPr>
            <p:ph idx="1" type="body"/>
          </p:nvPr>
        </p:nvSpPr>
        <p:spPr>
          <a:xfrm>
            <a:off x="826700" y="705575"/>
            <a:ext cx="6829200" cy="38184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 deployment strategy determines the deployment process, and is defined by the deployment configuration.</a:t>
            </a:r>
            <a:endParaRPr/>
          </a:p>
          <a:p>
            <a:pPr indent="0" lvl="0" marL="0" rtl="0">
              <a:spcBef>
                <a:spcPts val="600"/>
              </a:spcBef>
              <a:spcAft>
                <a:spcPts val="0"/>
              </a:spcAft>
              <a:buNone/>
            </a:pPr>
            <a:r>
              <a:rPr b="1" lang="en"/>
              <a:t>Rolling Strategy</a:t>
            </a:r>
            <a:br>
              <a:rPr lang="en"/>
            </a:br>
            <a:r>
              <a:rPr lang="en"/>
              <a:t>A rolling deployment typically waits for new pods to become ready via a readiness check before scaling down the old components. If a significant issue occurs, the rolling deployment can be aborted.</a:t>
            </a:r>
            <a:endParaRPr/>
          </a:p>
          <a:p>
            <a:pPr indent="0" lvl="0" marL="0" rtl="0">
              <a:spcBef>
                <a:spcPts val="600"/>
              </a:spcBef>
              <a:spcAft>
                <a:spcPts val="0"/>
              </a:spcAft>
              <a:buNone/>
            </a:pPr>
            <a:r>
              <a:rPr b="1" lang="en"/>
              <a:t>Recreate Strategy</a:t>
            </a:r>
            <a:br>
              <a:rPr lang="en"/>
            </a:br>
            <a:r>
              <a:rPr lang="en"/>
              <a:t>The Recreate strategy has basic rollout behavior and supports lifecycle hooks for injecting code into the deployment process. Recreate Deployment can used in following scenarios:</a:t>
            </a:r>
            <a:endParaRPr/>
          </a:p>
          <a:p>
            <a:pPr indent="-304800" lvl="0" marL="457200" rtl="0">
              <a:spcBef>
                <a:spcPts val="600"/>
              </a:spcBef>
              <a:spcAft>
                <a:spcPts val="0"/>
              </a:spcAft>
              <a:buSzPts val="1200"/>
              <a:buChar char="●"/>
            </a:pPr>
            <a:r>
              <a:rPr lang="en" sz="1200"/>
              <a:t>When you must run migrations or other data transformations before your new code starts.</a:t>
            </a:r>
            <a:endParaRPr sz="1200"/>
          </a:p>
          <a:p>
            <a:pPr indent="-304800" lvl="0" marL="457200" rtl="0">
              <a:spcBef>
                <a:spcPts val="0"/>
              </a:spcBef>
              <a:spcAft>
                <a:spcPts val="0"/>
              </a:spcAft>
              <a:buSzPts val="1200"/>
              <a:buChar char="●"/>
            </a:pPr>
            <a:r>
              <a:rPr lang="en" sz="1200"/>
              <a:t>When you do not support having new and old versions of your application code running at the same time.</a:t>
            </a:r>
            <a:endParaRPr sz="1200"/>
          </a:p>
          <a:p>
            <a:pPr indent="-292100" lvl="0" marL="457200" rtl="0">
              <a:spcBef>
                <a:spcPts val="0"/>
              </a:spcBef>
              <a:spcAft>
                <a:spcPts val="0"/>
              </a:spcAft>
              <a:buSzPts val="1000"/>
              <a:buChar char="●"/>
            </a:pPr>
            <a:r>
              <a:rPr lang="en" sz="1200"/>
              <a:t>When you want to use a RWO volume, which is not supported being shared between multiple replicas.</a:t>
            </a:r>
            <a:br>
              <a:rPr lang="en"/>
            </a:br>
            <a:br>
              <a:rPr lang="en"/>
            </a:br>
            <a:endParaRPr/>
          </a:p>
        </p:txBody>
      </p:sp>
      <p:sp>
        <p:nvSpPr>
          <p:cNvPr id="2912" name="Google Shape;2912;p213"/>
          <p:cNvSpPr txBox="1"/>
          <p:nvPr>
            <p:ph type="title"/>
          </p:nvPr>
        </p:nvSpPr>
        <p:spPr>
          <a:xfrm>
            <a:off x="826650" y="0"/>
            <a:ext cx="7490700" cy="74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DEPLOYMENT STRATEGIES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6" name="Shape 2916"/>
        <p:cNvGrpSpPr/>
        <p:nvPr/>
      </p:nvGrpSpPr>
      <p:grpSpPr>
        <a:xfrm>
          <a:off x="0" y="0"/>
          <a:ext cx="0" cy="0"/>
          <a:chOff x="0" y="0"/>
          <a:chExt cx="0" cy="0"/>
        </a:xfrm>
      </p:grpSpPr>
      <p:sp>
        <p:nvSpPr>
          <p:cNvPr id="2917" name="Google Shape;2917;p21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18" name="Google Shape;2918;p2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ROUTE SPLIT TRAFFIC</a:t>
            </a:r>
            <a:endParaRPr/>
          </a:p>
        </p:txBody>
      </p:sp>
      <p:sp>
        <p:nvSpPr>
          <p:cNvPr id="2919" name="Google Shape;2919;p214"/>
          <p:cNvSpPr/>
          <p:nvPr/>
        </p:nvSpPr>
        <p:spPr>
          <a:xfrm>
            <a:off x="4229925" y="3048997"/>
            <a:ext cx="1471800" cy="2883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A</a:t>
            </a:r>
            <a:endParaRPr b="1" sz="800">
              <a:solidFill>
                <a:srgbClr val="FFFFFF"/>
              </a:solidFill>
              <a:latin typeface="Proxima Nova"/>
              <a:ea typeface="Proxima Nova"/>
              <a:cs typeface="Proxima Nova"/>
              <a:sym typeface="Proxima Nova"/>
            </a:endParaRPr>
          </a:p>
        </p:txBody>
      </p:sp>
      <p:sp>
        <p:nvSpPr>
          <p:cNvPr id="2920" name="Google Shape;2920;p214"/>
          <p:cNvSpPr/>
          <p:nvPr/>
        </p:nvSpPr>
        <p:spPr>
          <a:xfrm>
            <a:off x="42299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sp>
        <p:nvSpPr>
          <p:cNvPr id="2921" name="Google Shape;2921;p214"/>
          <p:cNvSpPr/>
          <p:nvPr/>
        </p:nvSpPr>
        <p:spPr>
          <a:xfrm>
            <a:off x="50756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cxnSp>
        <p:nvCxnSpPr>
          <p:cNvPr id="2922" name="Google Shape;2922;p214"/>
          <p:cNvCxnSpPr>
            <a:stCxn id="2919" idx="2"/>
            <a:endCxn id="2920" idx="0"/>
          </p:cNvCxnSpPr>
          <p:nvPr/>
        </p:nvCxnSpPr>
        <p:spPr>
          <a:xfrm rot="5400000">
            <a:off x="4583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2923" name="Google Shape;2923;p214"/>
          <p:cNvCxnSpPr>
            <a:stCxn id="2919" idx="2"/>
            <a:endCxn id="2921" idx="0"/>
          </p:cNvCxnSpPr>
          <p:nvPr/>
        </p:nvCxnSpPr>
        <p:spPr>
          <a:xfrm flipH="1" rot="-5400000">
            <a:off x="5006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2924" name="Google Shape;2924;p214"/>
          <p:cNvSpPr/>
          <p:nvPr/>
        </p:nvSpPr>
        <p:spPr>
          <a:xfrm>
            <a:off x="6459675" y="3048997"/>
            <a:ext cx="1471800" cy="2883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B</a:t>
            </a:r>
            <a:endParaRPr b="1" sz="800">
              <a:solidFill>
                <a:srgbClr val="FFFFFF"/>
              </a:solidFill>
              <a:latin typeface="Proxima Nova"/>
              <a:ea typeface="Proxima Nova"/>
              <a:cs typeface="Proxima Nova"/>
              <a:sym typeface="Proxima Nova"/>
            </a:endParaRPr>
          </a:p>
        </p:txBody>
      </p:sp>
      <p:sp>
        <p:nvSpPr>
          <p:cNvPr id="2925" name="Google Shape;2925;p214"/>
          <p:cNvSpPr/>
          <p:nvPr/>
        </p:nvSpPr>
        <p:spPr>
          <a:xfrm>
            <a:off x="64596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sp>
        <p:nvSpPr>
          <p:cNvPr id="2926" name="Google Shape;2926;p214"/>
          <p:cNvSpPr/>
          <p:nvPr/>
        </p:nvSpPr>
        <p:spPr>
          <a:xfrm>
            <a:off x="73053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cxnSp>
        <p:nvCxnSpPr>
          <p:cNvPr id="2927" name="Google Shape;2927;p214"/>
          <p:cNvCxnSpPr>
            <a:stCxn id="2924" idx="2"/>
            <a:endCxn id="2925" idx="0"/>
          </p:cNvCxnSpPr>
          <p:nvPr/>
        </p:nvCxnSpPr>
        <p:spPr>
          <a:xfrm rot="5400000">
            <a:off x="6813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2928" name="Google Shape;2928;p214"/>
          <p:cNvCxnSpPr>
            <a:stCxn id="2924" idx="2"/>
            <a:endCxn id="2926" idx="0"/>
          </p:cNvCxnSpPr>
          <p:nvPr/>
        </p:nvCxnSpPr>
        <p:spPr>
          <a:xfrm flipH="1" rot="-5400000">
            <a:off x="7236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2929" name="Google Shape;2929;p214"/>
          <p:cNvSpPr/>
          <p:nvPr/>
        </p:nvSpPr>
        <p:spPr>
          <a:xfrm>
            <a:off x="5361175" y="2183624"/>
            <a:ext cx="1471800" cy="2883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ROUTE</a:t>
            </a:r>
            <a:endParaRPr sz="800">
              <a:solidFill>
                <a:srgbClr val="FFFFFF"/>
              </a:solidFill>
              <a:latin typeface="Proxima Nova"/>
              <a:ea typeface="Proxima Nova"/>
              <a:cs typeface="Proxima Nova"/>
              <a:sym typeface="Proxima Nova"/>
            </a:endParaRPr>
          </a:p>
        </p:txBody>
      </p:sp>
      <p:cxnSp>
        <p:nvCxnSpPr>
          <p:cNvPr id="2930" name="Google Shape;2930;p214"/>
          <p:cNvCxnSpPr>
            <a:stCxn id="2929" idx="2"/>
            <a:endCxn id="2919" idx="0"/>
          </p:cNvCxnSpPr>
          <p:nvPr/>
        </p:nvCxnSpPr>
        <p:spPr>
          <a:xfrm rot="5400000">
            <a:off x="5242825" y="2194874"/>
            <a:ext cx="577200" cy="11313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2931" name="Google Shape;2931;p214"/>
          <p:cNvCxnSpPr>
            <a:stCxn id="2929" idx="2"/>
            <a:endCxn id="2924" idx="0"/>
          </p:cNvCxnSpPr>
          <p:nvPr/>
        </p:nvCxnSpPr>
        <p:spPr>
          <a:xfrm flipH="1" rot="-5400000">
            <a:off x="6357775" y="2211224"/>
            <a:ext cx="577200" cy="10986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2932" name="Google Shape;2932;p214"/>
          <p:cNvSpPr txBox="1"/>
          <p:nvPr/>
        </p:nvSpPr>
        <p:spPr>
          <a:xfrm>
            <a:off x="6482568" y="2503162"/>
            <a:ext cx="7692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10% traffic</a:t>
            </a:r>
            <a:endParaRPr sz="1000">
              <a:latin typeface="Proxima Nova"/>
              <a:ea typeface="Proxima Nova"/>
              <a:cs typeface="Proxima Nova"/>
              <a:sym typeface="Proxima Nova"/>
            </a:endParaRPr>
          </a:p>
        </p:txBody>
      </p:sp>
      <p:sp>
        <p:nvSpPr>
          <p:cNvPr id="2933" name="Google Shape;2933;p214"/>
          <p:cNvSpPr txBox="1"/>
          <p:nvPr/>
        </p:nvSpPr>
        <p:spPr>
          <a:xfrm>
            <a:off x="4947249" y="2503162"/>
            <a:ext cx="9027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90% traffic</a:t>
            </a:r>
            <a:endParaRPr sz="1000">
              <a:latin typeface="Proxima Nova"/>
              <a:ea typeface="Proxima Nova"/>
              <a:cs typeface="Proxima Nova"/>
              <a:sym typeface="Proxima Nova"/>
            </a:endParaRPr>
          </a:p>
        </p:txBody>
      </p:sp>
      <p:sp>
        <p:nvSpPr>
          <p:cNvPr id="2934" name="Google Shape;2934;p214"/>
          <p:cNvSpPr txBox="1"/>
          <p:nvPr>
            <p:ph idx="1" type="body"/>
          </p:nvPr>
        </p:nvSpPr>
        <p:spPr>
          <a:xfrm>
            <a:off x="826700" y="1937275"/>
            <a:ext cx="3149700" cy="1889400"/>
          </a:xfrm>
          <a:prstGeom prst="rect">
            <a:avLst/>
          </a:prstGeom>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sz="2000"/>
              <a:t>Split Traffic Between Multiple Services For A/B Testing, Blue/Green and Canary Deployments</a:t>
            </a:r>
            <a:endParaRPr sz="2000"/>
          </a:p>
        </p:txBody>
      </p:sp>
      <p:pic>
        <p:nvPicPr>
          <p:cNvPr id="2935" name="Google Shape;2935;p214"/>
          <p:cNvPicPr preferRelativeResize="0"/>
          <p:nvPr/>
        </p:nvPicPr>
        <p:blipFill>
          <a:blip r:embed="rId3">
            <a:alphaModFix/>
          </a:blip>
          <a:stretch>
            <a:fillRect/>
          </a:stretch>
        </p:blipFill>
        <p:spPr>
          <a:xfrm>
            <a:off x="5937545" y="1389700"/>
            <a:ext cx="319044" cy="493075"/>
          </a:xfrm>
          <a:prstGeom prst="rect">
            <a:avLst/>
          </a:prstGeom>
          <a:noFill/>
          <a:ln>
            <a:noFill/>
          </a:ln>
        </p:spPr>
      </p:pic>
      <p:cxnSp>
        <p:nvCxnSpPr>
          <p:cNvPr id="2936" name="Google Shape;2936;p214"/>
          <p:cNvCxnSpPr>
            <a:stCxn id="2935" idx="2"/>
            <a:endCxn id="2929" idx="0"/>
          </p:cNvCxnSpPr>
          <p:nvPr/>
        </p:nvCxnSpPr>
        <p:spPr>
          <a:xfrm>
            <a:off x="6097067" y="1882775"/>
            <a:ext cx="0" cy="30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0" name="Shape 2940"/>
        <p:cNvGrpSpPr/>
        <p:nvPr/>
      </p:nvGrpSpPr>
      <p:grpSpPr>
        <a:xfrm>
          <a:off x="0" y="0"/>
          <a:ext cx="0" cy="0"/>
          <a:chOff x="0" y="0"/>
          <a:chExt cx="0" cy="0"/>
        </a:xfrm>
      </p:grpSpPr>
      <p:sp>
        <p:nvSpPr>
          <p:cNvPr id="2941" name="Google Shape;2941;p21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942" name="Google Shape;2942;p215"/>
          <p:cNvSpPr txBox="1"/>
          <p:nvPr/>
        </p:nvSpPr>
        <p:spPr>
          <a:xfrm>
            <a:off x="842300" y="0"/>
            <a:ext cx="7709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t>DEPLOYMENT STRATEGIES</a:t>
            </a:r>
            <a:endParaRPr sz="2800">
              <a:solidFill>
                <a:srgbClr val="000000"/>
              </a:solidFill>
            </a:endParaRPr>
          </a:p>
        </p:txBody>
      </p:sp>
      <p:sp>
        <p:nvSpPr>
          <p:cNvPr id="2943" name="Google Shape;2943;p215"/>
          <p:cNvSpPr txBox="1"/>
          <p:nvPr/>
        </p:nvSpPr>
        <p:spPr>
          <a:xfrm>
            <a:off x="311700" y="1152475"/>
            <a:ext cx="4991100" cy="3416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595959"/>
                </a:solidFill>
              </a:rPr>
              <a:t>Create HAProxy Route</a:t>
            </a:r>
            <a:endParaRPr sz="1800">
              <a:solidFill>
                <a:srgbClr val="595959"/>
              </a:solidFill>
            </a:endParaRPr>
          </a:p>
          <a:p>
            <a:pPr indent="0" lvl="0" marL="0" rtl="0">
              <a:lnSpc>
                <a:spcPct val="115000"/>
              </a:lnSpc>
              <a:spcBef>
                <a:spcPts val="1600"/>
              </a:spcBef>
              <a:spcAft>
                <a:spcPts val="0"/>
              </a:spcAft>
              <a:buNone/>
            </a:pPr>
            <a:r>
              <a:rPr lang="en" sz="1800">
                <a:solidFill>
                  <a:srgbClr val="595959"/>
                </a:solidFill>
              </a:rPr>
              <a:t>HAProxy Route exposes two services representing two different versions of the application.</a:t>
            </a:r>
            <a:endParaRPr sz="1800">
              <a:solidFill>
                <a:srgbClr val="595959"/>
              </a:solidFill>
            </a:endParaRPr>
          </a:p>
          <a:p>
            <a:pPr indent="0" lvl="0" marL="0" rtl="0">
              <a:lnSpc>
                <a:spcPct val="115000"/>
              </a:lnSpc>
              <a:spcBef>
                <a:spcPts val="1600"/>
              </a:spcBef>
              <a:spcAft>
                <a:spcPts val="0"/>
              </a:spcAft>
              <a:buNone/>
            </a:pPr>
            <a:r>
              <a:rPr lang="en" sz="1800">
                <a:solidFill>
                  <a:srgbClr val="595959"/>
                </a:solidFill>
              </a:rPr>
              <a:t>HAProxy Route is configured to forward 50% of the traffic to “A-Ver” and the other 50% to “B-Ver”</a:t>
            </a:r>
            <a:endParaRPr sz="1800">
              <a:solidFill>
                <a:srgbClr val="595959"/>
              </a:solidFill>
            </a:endParaRPr>
          </a:p>
          <a:p>
            <a:pPr indent="0" lvl="0" marL="0" rtl="0">
              <a:lnSpc>
                <a:spcPct val="115000"/>
              </a:lnSpc>
              <a:spcBef>
                <a:spcPts val="1600"/>
              </a:spcBef>
              <a:spcAft>
                <a:spcPts val="1600"/>
              </a:spcAft>
              <a:buNone/>
            </a:pPr>
            <a:r>
              <a:t/>
            </a:r>
            <a:endParaRPr sz="1800">
              <a:solidFill>
                <a:srgbClr val="595959"/>
              </a:solidFill>
            </a:endParaRPr>
          </a:p>
        </p:txBody>
      </p:sp>
      <p:pic>
        <p:nvPicPr>
          <p:cNvPr descr="Screen Shot 2017-01-11 at 7.48.22 PM.png" id="2944" name="Google Shape;2944;p215"/>
          <p:cNvPicPr preferRelativeResize="0"/>
          <p:nvPr/>
        </p:nvPicPr>
        <p:blipFill>
          <a:blip r:embed="rId3">
            <a:alphaModFix/>
          </a:blip>
          <a:stretch>
            <a:fillRect/>
          </a:stretch>
        </p:blipFill>
        <p:spPr>
          <a:xfrm>
            <a:off x="5543499" y="1152475"/>
            <a:ext cx="3462250" cy="760799"/>
          </a:xfrm>
          <a:prstGeom prst="rect">
            <a:avLst/>
          </a:prstGeom>
          <a:noFill/>
          <a:ln>
            <a:noFill/>
          </a:ln>
        </p:spPr>
      </p:pic>
      <p:pic>
        <p:nvPicPr>
          <p:cNvPr descr="abtesting.png" id="2945" name="Google Shape;2945;p215"/>
          <p:cNvPicPr preferRelativeResize="0"/>
          <p:nvPr/>
        </p:nvPicPr>
        <p:blipFill>
          <a:blip r:embed="rId4">
            <a:alphaModFix/>
          </a:blip>
          <a:stretch>
            <a:fillRect/>
          </a:stretch>
        </p:blipFill>
        <p:spPr>
          <a:xfrm>
            <a:off x="5543500" y="2341599"/>
            <a:ext cx="3462250" cy="1676775"/>
          </a:xfrm>
          <a:prstGeom prst="rect">
            <a:avLst/>
          </a:prstGeom>
          <a:noFill/>
          <a:ln>
            <a:noFill/>
          </a:ln>
        </p:spPr>
      </p:pic>
      <p:cxnSp>
        <p:nvCxnSpPr>
          <p:cNvPr id="2946" name="Google Shape;2946;p215"/>
          <p:cNvCxnSpPr/>
          <p:nvPr/>
        </p:nvCxnSpPr>
        <p:spPr>
          <a:xfrm flipH="1" rot="5400000">
            <a:off x="6567500" y="1913650"/>
            <a:ext cx="624600" cy="624600"/>
          </a:xfrm>
          <a:prstGeom prst="curvedConnector3">
            <a:avLst>
              <a:gd fmla="val 50000" name="adj1"/>
            </a:avLst>
          </a:prstGeom>
          <a:noFill/>
          <a:ln cap="flat" cmpd="sng" w="28575">
            <a:solidFill>
              <a:srgbClr val="595959"/>
            </a:solidFill>
            <a:prstDash val="solid"/>
            <a:round/>
            <a:headEnd len="med" w="med" type="none"/>
            <a:tailEnd len="med" w="med" type="triangle"/>
          </a:ln>
        </p:spPr>
      </p:cxnSp>
      <p:cxnSp>
        <p:nvCxnSpPr>
          <p:cNvPr id="2947" name="Google Shape;2947;p215"/>
          <p:cNvCxnSpPr/>
          <p:nvPr/>
        </p:nvCxnSpPr>
        <p:spPr>
          <a:xfrm rot="-5400000">
            <a:off x="7379000" y="2141400"/>
            <a:ext cx="1387500" cy="901200"/>
          </a:xfrm>
          <a:prstGeom prst="curvedConnector3">
            <a:avLst>
              <a:gd fmla="val 50000" name="adj1"/>
            </a:avLst>
          </a:prstGeom>
          <a:noFill/>
          <a:ln cap="flat" cmpd="sng" w="28575">
            <a:solidFill>
              <a:srgbClr val="595959"/>
            </a:solidFill>
            <a:prstDash val="solid"/>
            <a:round/>
            <a:headEnd len="med" w="med" type="none"/>
            <a:tailEnd len="med" w="med" type="triangle"/>
          </a:ln>
        </p:spPr>
      </p:cxnSp>
      <p:sp>
        <p:nvSpPr>
          <p:cNvPr id="2948" name="Google Shape;2948;p215"/>
          <p:cNvSpPr txBox="1"/>
          <p:nvPr/>
        </p:nvSpPr>
        <p:spPr>
          <a:xfrm>
            <a:off x="3545500" y="572700"/>
            <a:ext cx="2209800" cy="339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dk1"/>
                </a:solidFill>
              </a:rPr>
              <a:t>AB, Blue-Green Deployment</a:t>
            </a:r>
            <a:endParaRPr sz="12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2" name="Shape 2952"/>
        <p:cNvGrpSpPr/>
        <p:nvPr/>
      </p:nvGrpSpPr>
      <p:grpSpPr>
        <a:xfrm>
          <a:off x="0" y="0"/>
          <a:ext cx="0" cy="0"/>
          <a:chOff x="0" y="0"/>
          <a:chExt cx="0" cy="0"/>
        </a:xfrm>
      </p:grpSpPr>
      <p:sp>
        <p:nvSpPr>
          <p:cNvPr id="2953" name="Google Shape;2953;p216"/>
          <p:cNvSpPr txBox="1"/>
          <p:nvPr/>
        </p:nvSpPr>
        <p:spPr>
          <a:xfrm>
            <a:off x="302975" y="1063200"/>
            <a:ext cx="3138900" cy="19218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SzPts val="1400"/>
              <a:buChar char="●"/>
            </a:pPr>
            <a:r>
              <a:rPr lang="en"/>
              <a:t>Rolling</a:t>
            </a:r>
            <a:endParaRPr/>
          </a:p>
          <a:p>
            <a:pPr indent="-317500" lvl="0" marL="457200" rtl="0">
              <a:lnSpc>
                <a:spcPct val="115000"/>
              </a:lnSpc>
              <a:spcBef>
                <a:spcPts val="0"/>
              </a:spcBef>
              <a:spcAft>
                <a:spcPts val="0"/>
              </a:spcAft>
              <a:buSzPts val="1400"/>
              <a:buChar char="●"/>
            </a:pPr>
            <a:r>
              <a:rPr lang="en"/>
              <a:t>Recreate</a:t>
            </a:r>
            <a:endParaRPr/>
          </a:p>
          <a:p>
            <a:pPr indent="-317500" lvl="0" marL="457200" rtl="0">
              <a:lnSpc>
                <a:spcPct val="115000"/>
              </a:lnSpc>
              <a:spcBef>
                <a:spcPts val="0"/>
              </a:spcBef>
              <a:spcAft>
                <a:spcPts val="0"/>
              </a:spcAft>
              <a:buSzPts val="1400"/>
              <a:buChar char="●"/>
            </a:pPr>
            <a:r>
              <a:rPr lang="en"/>
              <a:t>Advanced deployment</a:t>
            </a:r>
            <a:endParaRPr/>
          </a:p>
          <a:p>
            <a:pPr indent="-317500" lvl="1" marL="914400" rtl="0">
              <a:lnSpc>
                <a:spcPct val="115000"/>
              </a:lnSpc>
              <a:spcBef>
                <a:spcPts val="0"/>
              </a:spcBef>
              <a:spcAft>
                <a:spcPts val="0"/>
              </a:spcAft>
              <a:buSzPts val="1400"/>
              <a:buChar char="○"/>
            </a:pPr>
            <a:r>
              <a:rPr lang="en"/>
              <a:t>AB</a:t>
            </a:r>
            <a:endParaRPr/>
          </a:p>
          <a:p>
            <a:pPr indent="-317500" lvl="1" marL="914400" rtl="0">
              <a:lnSpc>
                <a:spcPct val="115000"/>
              </a:lnSpc>
              <a:spcBef>
                <a:spcPts val="0"/>
              </a:spcBef>
              <a:spcAft>
                <a:spcPts val="0"/>
              </a:spcAft>
              <a:buSzPts val="1400"/>
              <a:buChar char="○"/>
            </a:pPr>
            <a:r>
              <a:rPr lang="en"/>
              <a:t>Blue/Green</a:t>
            </a:r>
            <a:endParaRPr/>
          </a:p>
        </p:txBody>
      </p:sp>
      <p:sp>
        <p:nvSpPr>
          <p:cNvPr id="2954" name="Google Shape;2954;p21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55" name="Google Shape;2955;p216"/>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5</a:t>
            </a:r>
            <a:endParaRPr/>
          </a:p>
        </p:txBody>
      </p:sp>
      <p:sp>
        <p:nvSpPr>
          <p:cNvPr id="2956" name="Google Shape;2956;p216"/>
          <p:cNvSpPr txBox="1"/>
          <p:nvPr/>
        </p:nvSpPr>
        <p:spPr>
          <a:xfrm>
            <a:off x="4195200" y="2128575"/>
            <a:ext cx="4677900" cy="1735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100">
                <a:solidFill>
                  <a:schemeClr val="dk1"/>
                </a:solidFill>
              </a:rPr>
              <a:t>1 - deploy both apps from web console using php image</a:t>
            </a:r>
            <a:endParaRPr sz="1100">
              <a:solidFill>
                <a:schemeClr val="dk1"/>
              </a:solidFill>
            </a:endParaRPr>
          </a:p>
          <a:p>
            <a:pPr indent="0" lvl="0" marL="0" rtl="0">
              <a:lnSpc>
                <a:spcPct val="115000"/>
              </a:lnSpc>
              <a:spcBef>
                <a:spcPts val="0"/>
              </a:spcBef>
              <a:spcAft>
                <a:spcPts val="0"/>
              </a:spcAft>
              <a:buNone/>
            </a:pPr>
            <a:r>
              <a:rPr lang="en" sz="1100">
                <a:solidFill>
                  <a:schemeClr val="dk1"/>
                </a:solidFill>
              </a:rPr>
              <a:t>2 - delete both routes</a:t>
            </a:r>
            <a:endParaRPr sz="1100">
              <a:solidFill>
                <a:schemeClr val="dk1"/>
              </a:solidFill>
            </a:endParaRPr>
          </a:p>
          <a:p>
            <a:pPr indent="0" lvl="0" marL="0" rtl="0">
              <a:lnSpc>
                <a:spcPct val="115000"/>
              </a:lnSpc>
              <a:spcBef>
                <a:spcPts val="0"/>
              </a:spcBef>
              <a:spcAft>
                <a:spcPts val="0"/>
              </a:spcAft>
              <a:buNone/>
            </a:pPr>
            <a:r>
              <a:rPr lang="en" sz="1100">
                <a:solidFill>
                  <a:schemeClr val="dk1"/>
                </a:solidFill>
              </a:rPr>
              <a:t>3 – create new ab route for </a:t>
            </a:r>
            <a:r>
              <a:rPr b="1" lang="en" sz="1100">
                <a:solidFill>
                  <a:schemeClr val="dk1"/>
                </a:solidFill>
              </a:rPr>
              <a:t>a-ver</a:t>
            </a:r>
            <a:r>
              <a:rPr lang="en" sz="1100">
                <a:solidFill>
                  <a:schemeClr val="dk1"/>
                </a:solidFill>
              </a:rPr>
              <a:t> svc</a:t>
            </a:r>
            <a:endParaRPr sz="1100">
              <a:solidFill>
                <a:schemeClr val="dk1"/>
              </a:solidFill>
            </a:endParaRPr>
          </a:p>
          <a:p>
            <a:pPr indent="0" lvl="0" marL="0" rtl="0">
              <a:lnSpc>
                <a:spcPct val="115000"/>
              </a:lnSpc>
              <a:spcBef>
                <a:spcPts val="0"/>
              </a:spcBef>
              <a:spcAft>
                <a:spcPts val="0"/>
              </a:spcAft>
              <a:buNone/>
            </a:pPr>
            <a:r>
              <a:rPr lang="en" sz="1100">
                <a:solidFill>
                  <a:srgbClr val="0000FF"/>
                </a:solidFill>
              </a:rPr>
              <a:t>oc expose svc a-ver --port=8080 --name=ab</a:t>
            </a:r>
            <a:endParaRPr sz="1100">
              <a:solidFill>
                <a:srgbClr val="0000FF"/>
              </a:solidFill>
            </a:endParaRPr>
          </a:p>
          <a:p>
            <a:pPr indent="0" lvl="0" marL="0" rtl="0">
              <a:lnSpc>
                <a:spcPct val="115000"/>
              </a:lnSpc>
              <a:spcBef>
                <a:spcPts val="0"/>
              </a:spcBef>
              <a:spcAft>
                <a:spcPts val="0"/>
              </a:spcAft>
              <a:buNone/>
            </a:pPr>
            <a:r>
              <a:rPr lang="en" sz="1100">
                <a:solidFill>
                  <a:schemeClr val="dk1"/>
                </a:solidFill>
              </a:rPr>
              <a:t>4 – annotate route ab balance=roundrobin</a:t>
            </a:r>
            <a:endParaRPr sz="1100">
              <a:solidFill>
                <a:schemeClr val="dk1"/>
              </a:solidFill>
            </a:endParaRPr>
          </a:p>
          <a:p>
            <a:pPr indent="0" lvl="0" marL="0" rtl="0">
              <a:lnSpc>
                <a:spcPct val="115000"/>
              </a:lnSpc>
              <a:spcBef>
                <a:spcPts val="0"/>
              </a:spcBef>
              <a:spcAft>
                <a:spcPts val="0"/>
              </a:spcAft>
              <a:buNone/>
            </a:pPr>
            <a:r>
              <a:rPr lang="en" sz="1100">
                <a:solidFill>
                  <a:srgbClr val="0000FF"/>
                </a:solidFill>
              </a:rPr>
              <a:t>oc annotate route/ab haproxy.router.openshift.io/balance=roundrobin</a:t>
            </a:r>
            <a:endParaRPr sz="1100">
              <a:solidFill>
                <a:schemeClr val="dk1"/>
              </a:solidFill>
            </a:endParaRPr>
          </a:p>
          <a:p>
            <a:pPr indent="0" lvl="0" marL="0" rtl="0">
              <a:lnSpc>
                <a:spcPct val="115000"/>
              </a:lnSpc>
              <a:spcBef>
                <a:spcPts val="0"/>
              </a:spcBef>
              <a:spcAft>
                <a:spcPts val="0"/>
              </a:spcAft>
              <a:buNone/>
            </a:pPr>
            <a:r>
              <a:rPr lang="en" sz="1100">
                <a:solidFill>
                  <a:schemeClr val="dk1"/>
                </a:solidFill>
              </a:rPr>
              <a:t>5 – edit route and add new service </a:t>
            </a:r>
            <a:r>
              <a:rPr b="1" lang="en" sz="1100">
                <a:solidFill>
                  <a:schemeClr val="dk1"/>
                </a:solidFill>
              </a:rPr>
              <a:t>b-ver</a:t>
            </a:r>
            <a:r>
              <a:rPr lang="en" sz="1100">
                <a:solidFill>
                  <a:schemeClr val="dk1"/>
                </a:solidFill>
              </a:rPr>
              <a:t> with weight split 50/50</a:t>
            </a:r>
            <a:endParaRPr sz="1100">
              <a:solidFill>
                <a:schemeClr val="dk1"/>
              </a:solidFill>
            </a:endParaRPr>
          </a:p>
        </p:txBody>
      </p:sp>
      <p:pic>
        <p:nvPicPr>
          <p:cNvPr descr="Screen Shot 2017-01-11 at 7.48.22 PM.png" id="2957" name="Google Shape;2957;p216"/>
          <p:cNvPicPr preferRelativeResize="0"/>
          <p:nvPr/>
        </p:nvPicPr>
        <p:blipFill>
          <a:blip r:embed="rId3">
            <a:alphaModFix/>
          </a:blip>
          <a:stretch>
            <a:fillRect/>
          </a:stretch>
        </p:blipFill>
        <p:spPr>
          <a:xfrm>
            <a:off x="4195200" y="1063200"/>
            <a:ext cx="4677776" cy="102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45"/>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Proxima Nova"/>
              <a:buNone/>
            </a:pPr>
            <a:r>
              <a:rPr lang="en">
                <a:latin typeface="Arial"/>
                <a:ea typeface="Arial"/>
                <a:cs typeface="Arial"/>
                <a:sym typeface="Arial"/>
              </a:rPr>
              <a:t>MICROSERVICES</a:t>
            </a:r>
            <a:endParaRPr>
              <a:latin typeface="Arial"/>
              <a:ea typeface="Arial"/>
              <a:cs typeface="Arial"/>
              <a:sym typeface="Arial"/>
            </a:endParaRPr>
          </a:p>
          <a:p>
            <a:pPr indent="0" lvl="0" marL="0" marR="0" rtl="0" algn="ctr">
              <a:lnSpc>
                <a:spcPct val="100000"/>
              </a:lnSpc>
              <a:spcBef>
                <a:spcPts val="0"/>
              </a:spcBef>
              <a:spcAft>
                <a:spcPts val="0"/>
              </a:spcAft>
              <a:buClr>
                <a:schemeClr val="dk1"/>
              </a:buClr>
              <a:buFont typeface="Proxima Nova"/>
              <a:buNone/>
            </a:pPr>
            <a:r>
              <a:rPr lang="en" sz="1800">
                <a:latin typeface="Arial"/>
                <a:ea typeface="Arial"/>
                <a:cs typeface="Arial"/>
                <a:sym typeface="Arial"/>
              </a:rPr>
              <a:t>CHARACTERISTICS</a:t>
            </a:r>
            <a:endParaRPr sz="1800">
              <a:latin typeface="Arial"/>
              <a:ea typeface="Arial"/>
              <a:cs typeface="Arial"/>
              <a:sym typeface="Arial"/>
            </a:endParaRPr>
          </a:p>
        </p:txBody>
      </p:sp>
      <p:pic>
        <p:nvPicPr>
          <p:cNvPr descr="http://www.profitippliga.de/spaghetti.jpg" id="859" name="Google Shape;859;p145"/>
          <p:cNvPicPr preferRelativeResize="0"/>
          <p:nvPr/>
        </p:nvPicPr>
        <p:blipFill rotWithShape="1">
          <a:blip r:embed="rId3">
            <a:alphaModFix/>
          </a:blip>
          <a:srcRect b="9235" l="13870" r="14486" t="8891"/>
          <a:stretch/>
        </p:blipFill>
        <p:spPr>
          <a:xfrm>
            <a:off x="7432050" y="1070325"/>
            <a:ext cx="1468200" cy="1171800"/>
          </a:xfrm>
          <a:prstGeom prst="rect">
            <a:avLst/>
          </a:prstGeom>
          <a:noFill/>
          <a:ln>
            <a:noFill/>
          </a:ln>
        </p:spPr>
      </p:pic>
      <p:pic>
        <p:nvPicPr>
          <p:cNvPr descr="http://cdn.instructables.com/FG8/3UOS/HAQ2UIP6/FG83UOSHAQ2UIP6.LARGE.jpg" id="860" name="Google Shape;860;p145"/>
          <p:cNvPicPr preferRelativeResize="0"/>
          <p:nvPr/>
        </p:nvPicPr>
        <p:blipFill rotWithShape="1">
          <a:blip r:embed="rId4">
            <a:alphaModFix/>
          </a:blip>
          <a:srcRect b="5596" l="2269" r="15803" t="179"/>
          <a:stretch/>
        </p:blipFill>
        <p:spPr>
          <a:xfrm>
            <a:off x="7432050" y="2531475"/>
            <a:ext cx="1468200" cy="949800"/>
          </a:xfrm>
          <a:prstGeom prst="rect">
            <a:avLst/>
          </a:prstGeom>
          <a:noFill/>
          <a:ln>
            <a:noFill/>
          </a:ln>
        </p:spPr>
      </p:pic>
      <p:pic>
        <p:nvPicPr>
          <p:cNvPr descr="http://1.bp.blogspot.com/-fKYovZFTYnw/UBRQB2piW8I/AAAAAAAACD4/LPc4IK_RQ1g/s1600/Raw+spiders.JPG" id="861" name="Google Shape;861;p145"/>
          <p:cNvPicPr preferRelativeResize="0"/>
          <p:nvPr/>
        </p:nvPicPr>
        <p:blipFill rotWithShape="1">
          <a:blip r:embed="rId5">
            <a:alphaModFix/>
          </a:blip>
          <a:srcRect b="9188" l="3273" r="4244" t="12747"/>
          <a:stretch/>
        </p:blipFill>
        <p:spPr>
          <a:xfrm>
            <a:off x="7432025" y="3754275"/>
            <a:ext cx="1468200" cy="826500"/>
          </a:xfrm>
          <a:prstGeom prst="rect">
            <a:avLst/>
          </a:prstGeom>
          <a:noFill/>
          <a:ln>
            <a:noFill/>
          </a:ln>
        </p:spPr>
      </p:pic>
      <p:sp>
        <p:nvSpPr>
          <p:cNvPr id="862" name="Google Shape;862;p145"/>
          <p:cNvSpPr/>
          <p:nvPr/>
        </p:nvSpPr>
        <p:spPr>
          <a:xfrm>
            <a:off x="7432050" y="895725"/>
            <a:ext cx="1468200" cy="17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nSpc>
                <a:spcPct val="100000"/>
              </a:lnSpc>
              <a:spcBef>
                <a:spcPts val="0"/>
              </a:spcBef>
              <a:spcAft>
                <a:spcPts val="0"/>
              </a:spcAft>
              <a:buClr>
                <a:srgbClr val="000000"/>
              </a:buClr>
              <a:buFont typeface="Arial"/>
              <a:buNone/>
            </a:pPr>
            <a:r>
              <a:rPr lang="en" sz="800"/>
              <a:t>MONOLITH</a:t>
            </a:r>
            <a:endParaRPr sz="800"/>
          </a:p>
        </p:txBody>
      </p:sp>
      <p:sp>
        <p:nvSpPr>
          <p:cNvPr id="863" name="Google Shape;863;p145"/>
          <p:cNvSpPr/>
          <p:nvPr/>
        </p:nvSpPr>
        <p:spPr>
          <a:xfrm>
            <a:off x="7432025" y="2326200"/>
            <a:ext cx="1468200" cy="210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nSpc>
                <a:spcPct val="100000"/>
              </a:lnSpc>
              <a:spcBef>
                <a:spcPts val="0"/>
              </a:spcBef>
              <a:spcAft>
                <a:spcPts val="0"/>
              </a:spcAft>
              <a:buClr>
                <a:srgbClr val="000000"/>
              </a:buClr>
              <a:buFont typeface="Arial"/>
              <a:buNone/>
            </a:pPr>
            <a:r>
              <a:rPr lang="en" sz="800"/>
              <a:t>SERVICE ORIENTED</a:t>
            </a:r>
            <a:endParaRPr sz="800"/>
          </a:p>
        </p:txBody>
      </p:sp>
      <p:sp>
        <p:nvSpPr>
          <p:cNvPr id="864" name="Google Shape;864;p145"/>
          <p:cNvSpPr/>
          <p:nvPr/>
        </p:nvSpPr>
        <p:spPr>
          <a:xfrm>
            <a:off x="7432025" y="3579675"/>
            <a:ext cx="1468200" cy="17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nSpc>
                <a:spcPct val="100000"/>
              </a:lnSpc>
              <a:spcBef>
                <a:spcPts val="0"/>
              </a:spcBef>
              <a:spcAft>
                <a:spcPts val="0"/>
              </a:spcAft>
              <a:buClr>
                <a:srgbClr val="000000"/>
              </a:buClr>
              <a:buFont typeface="Arial"/>
              <a:buNone/>
            </a:pPr>
            <a:r>
              <a:rPr lang="en" sz="800"/>
              <a:t>MICROSERVICES</a:t>
            </a:r>
            <a:endParaRPr sz="800"/>
          </a:p>
        </p:txBody>
      </p:sp>
      <p:sp>
        <p:nvSpPr>
          <p:cNvPr id="865" name="Google Shape;865;p145"/>
          <p:cNvSpPr/>
          <p:nvPr/>
        </p:nvSpPr>
        <p:spPr>
          <a:xfrm>
            <a:off x="355300" y="1240913"/>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a:t>Organized around business capabilities</a:t>
            </a:r>
            <a:endParaRPr/>
          </a:p>
        </p:txBody>
      </p:sp>
      <p:sp>
        <p:nvSpPr>
          <p:cNvPr id="866" name="Google Shape;866;p145"/>
          <p:cNvSpPr/>
          <p:nvPr/>
        </p:nvSpPr>
        <p:spPr>
          <a:xfrm>
            <a:off x="355300" y="1872331"/>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a:t>Smart endpoints and dumb pipes</a:t>
            </a:r>
            <a:endParaRPr/>
          </a:p>
        </p:txBody>
      </p:sp>
      <p:sp>
        <p:nvSpPr>
          <p:cNvPr id="867" name="Google Shape;867;p145"/>
          <p:cNvSpPr/>
          <p:nvPr/>
        </p:nvSpPr>
        <p:spPr>
          <a:xfrm>
            <a:off x="4012900" y="1240925"/>
            <a:ext cx="30129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a:t>Componentization</a:t>
            </a:r>
            <a:endParaRPr/>
          </a:p>
        </p:txBody>
      </p:sp>
      <p:sp>
        <p:nvSpPr>
          <p:cNvPr id="868" name="Google Shape;868;p145"/>
          <p:cNvSpPr/>
          <p:nvPr/>
        </p:nvSpPr>
        <p:spPr>
          <a:xfrm>
            <a:off x="4012900" y="1872325"/>
            <a:ext cx="8529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t>Self contained</a:t>
            </a:r>
            <a:endParaRPr sz="1000"/>
          </a:p>
        </p:txBody>
      </p:sp>
      <p:sp>
        <p:nvSpPr>
          <p:cNvPr id="869" name="Google Shape;869;p145"/>
          <p:cNvSpPr/>
          <p:nvPr/>
        </p:nvSpPr>
        <p:spPr>
          <a:xfrm>
            <a:off x="355300" y="2517156"/>
            <a:ext cx="33615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a:t>Decentralized data management</a:t>
            </a:r>
            <a:endParaRPr/>
          </a:p>
        </p:txBody>
      </p:sp>
      <p:sp>
        <p:nvSpPr>
          <p:cNvPr id="870" name="Google Shape;870;p145"/>
          <p:cNvSpPr/>
          <p:nvPr/>
        </p:nvSpPr>
        <p:spPr>
          <a:xfrm>
            <a:off x="4012900" y="2517155"/>
            <a:ext cx="30129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a:t>Location Transparency</a:t>
            </a:r>
            <a:endParaRPr/>
          </a:p>
        </p:txBody>
      </p:sp>
      <p:sp>
        <p:nvSpPr>
          <p:cNvPr id="871" name="Google Shape;871;p145"/>
          <p:cNvSpPr/>
          <p:nvPr/>
        </p:nvSpPr>
        <p:spPr>
          <a:xfrm>
            <a:off x="4932850" y="1879038"/>
            <a:ext cx="10098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t>Independently </a:t>
            </a:r>
            <a:r>
              <a:rPr lang="en" sz="1000">
                <a:solidFill>
                  <a:schemeClr val="dk1"/>
                </a:solidFill>
              </a:rPr>
              <a:t>Deployable</a:t>
            </a:r>
            <a:endParaRPr sz="1000"/>
          </a:p>
        </p:txBody>
      </p:sp>
      <p:sp>
        <p:nvSpPr>
          <p:cNvPr id="872" name="Google Shape;872;p145"/>
          <p:cNvSpPr/>
          <p:nvPr/>
        </p:nvSpPr>
        <p:spPr>
          <a:xfrm>
            <a:off x="6003250" y="1879038"/>
            <a:ext cx="1009800" cy="490500"/>
          </a:xfrm>
          <a:prstGeom prst="rect">
            <a:avLst/>
          </a:prstGeom>
          <a:solidFill>
            <a:srgbClr val="DCDC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lang="en" sz="1000">
                <a:solidFill>
                  <a:schemeClr val="dk1"/>
                </a:solidFill>
              </a:rPr>
              <a:t>Independently Upgradable</a:t>
            </a:r>
            <a:endParaRPr sz="1000"/>
          </a:p>
        </p:txBody>
      </p:sp>
      <p:sp>
        <p:nvSpPr>
          <p:cNvPr id="873" name="Google Shape;873;p145"/>
          <p:cNvSpPr/>
          <p:nvPr/>
        </p:nvSpPr>
        <p:spPr>
          <a:xfrm>
            <a:off x="355300" y="3158625"/>
            <a:ext cx="24054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a:t>Design for failure</a:t>
            </a:r>
            <a:endParaRPr/>
          </a:p>
        </p:txBody>
      </p:sp>
      <p:sp>
        <p:nvSpPr>
          <p:cNvPr id="874" name="Google Shape;874;p145"/>
          <p:cNvSpPr/>
          <p:nvPr/>
        </p:nvSpPr>
        <p:spPr>
          <a:xfrm>
            <a:off x="2856150" y="3158625"/>
            <a:ext cx="15081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a:t>Automation</a:t>
            </a:r>
            <a:endParaRPr/>
          </a:p>
        </p:txBody>
      </p:sp>
      <p:sp>
        <p:nvSpPr>
          <p:cNvPr id="875" name="Google Shape;875;p145"/>
          <p:cNvSpPr/>
          <p:nvPr/>
        </p:nvSpPr>
        <p:spPr>
          <a:xfrm>
            <a:off x="4509000" y="3158625"/>
            <a:ext cx="2516700" cy="490500"/>
          </a:xfrm>
          <a:prstGeom prst="rect">
            <a:avLst/>
          </a:prstGeom>
          <a:solidFill>
            <a:srgbClr val="DCDC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a:t>Decentralized Governance</a:t>
            </a:r>
            <a:endParaRPr/>
          </a:p>
        </p:txBody>
      </p:sp>
      <p:sp>
        <p:nvSpPr>
          <p:cNvPr id="876" name="Google Shape;876;p145"/>
          <p:cNvSpPr txBox="1"/>
          <p:nvPr/>
        </p:nvSpPr>
        <p:spPr>
          <a:xfrm>
            <a:off x="355300" y="3811800"/>
            <a:ext cx="3361500" cy="783000"/>
          </a:xfrm>
          <a:prstGeom prst="rect">
            <a:avLst/>
          </a:prstGeom>
          <a:solidFill>
            <a:srgbClr val="B6D7A8"/>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Technology perspective </a:t>
            </a:r>
            <a:endParaRPr/>
          </a:p>
          <a:p>
            <a:pPr indent="0" lvl="0" marL="0" rtl="0">
              <a:spcBef>
                <a:spcPts val="0"/>
              </a:spcBef>
              <a:spcAft>
                <a:spcPts val="0"/>
              </a:spcAft>
              <a:buNone/>
            </a:pPr>
            <a:r>
              <a:rPr lang="en"/>
              <a:t>Microservices can’t </a:t>
            </a:r>
            <a:r>
              <a:rPr b="1" lang="en"/>
              <a:t>live without</a:t>
            </a:r>
            <a:r>
              <a:rPr lang="en"/>
              <a:t> </a:t>
            </a:r>
            <a:r>
              <a:rPr b="1" lang="en">
                <a:solidFill>
                  <a:srgbClr val="0000FF"/>
                </a:solidFill>
              </a:rPr>
              <a:t>Lightweight</a:t>
            </a:r>
            <a:r>
              <a:rPr lang="en"/>
              <a:t>, and </a:t>
            </a:r>
            <a:r>
              <a:rPr b="1" lang="en">
                <a:solidFill>
                  <a:srgbClr val="0000FF"/>
                </a:solidFill>
              </a:rPr>
              <a:t>Modular</a:t>
            </a:r>
            <a:r>
              <a:rPr lang="en"/>
              <a:t> containers.</a:t>
            </a:r>
            <a:endParaRPr/>
          </a:p>
        </p:txBody>
      </p:sp>
      <p:sp>
        <p:nvSpPr>
          <p:cNvPr id="877" name="Google Shape;877;p145"/>
          <p:cNvSpPr txBox="1"/>
          <p:nvPr/>
        </p:nvSpPr>
        <p:spPr>
          <a:xfrm>
            <a:off x="4101850" y="3800100"/>
            <a:ext cx="2916000" cy="783000"/>
          </a:xfrm>
          <a:prstGeom prst="rect">
            <a:avLst/>
          </a:prstGeom>
          <a:solidFill>
            <a:srgbClr val="B6D7A8"/>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Manageability perspective</a:t>
            </a:r>
            <a:endParaRPr/>
          </a:p>
          <a:p>
            <a:pPr indent="0" lvl="0" marL="0" rtl="0">
              <a:spcBef>
                <a:spcPts val="0"/>
              </a:spcBef>
              <a:spcAft>
                <a:spcPts val="0"/>
              </a:spcAft>
              <a:buNone/>
            </a:pPr>
            <a:r>
              <a:rPr lang="en"/>
              <a:t>Microservices can’t </a:t>
            </a:r>
            <a:r>
              <a:rPr b="1" lang="en"/>
              <a:t>live without</a:t>
            </a:r>
            <a:r>
              <a:rPr lang="en"/>
              <a:t> </a:t>
            </a:r>
            <a:r>
              <a:rPr b="1" lang="en">
                <a:solidFill>
                  <a:srgbClr val="0000FF"/>
                </a:solidFill>
              </a:rPr>
              <a:t>Automation</a:t>
            </a:r>
            <a:r>
              <a:rPr lang="en"/>
              <a:t>.</a:t>
            </a:r>
            <a:endParaRPr/>
          </a:p>
        </p:txBody>
      </p:sp>
      <p:pic>
        <p:nvPicPr>
          <p:cNvPr id="878" name="Google Shape;878;p145"/>
          <p:cNvPicPr preferRelativeResize="0"/>
          <p:nvPr/>
        </p:nvPicPr>
        <p:blipFill>
          <a:blip r:embed="rId6">
            <a:alphaModFix/>
          </a:blip>
          <a:stretch>
            <a:fillRect/>
          </a:stretch>
        </p:blipFill>
        <p:spPr>
          <a:xfrm>
            <a:off x="1846348" y="188775"/>
            <a:ext cx="1009800" cy="768573"/>
          </a:xfrm>
          <a:prstGeom prst="rect">
            <a:avLst/>
          </a:prstGeom>
          <a:noFill/>
          <a:ln>
            <a:noFill/>
          </a:ln>
        </p:spPr>
      </p:pic>
      <p:sp>
        <p:nvSpPr>
          <p:cNvPr id="879" name="Google Shape;879;p145"/>
          <p:cNvSpPr txBox="1"/>
          <p:nvPr>
            <p:ph idx="12" type="sldNum"/>
          </p:nvPr>
        </p:nvSpPr>
        <p:spPr>
          <a:xfrm>
            <a:off x="103324" y="4733950"/>
            <a:ext cx="551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1" name="Shape 2961"/>
        <p:cNvGrpSpPr/>
        <p:nvPr/>
      </p:nvGrpSpPr>
      <p:grpSpPr>
        <a:xfrm>
          <a:off x="0" y="0"/>
          <a:ext cx="0" cy="0"/>
          <a:chOff x="0" y="0"/>
          <a:chExt cx="0" cy="0"/>
        </a:xfrm>
      </p:grpSpPr>
      <p:sp>
        <p:nvSpPr>
          <p:cNvPr id="2962" name="Google Shape;2962;p217"/>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TECHNICAL DEEP DIVE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6" name="Shape 2966"/>
        <p:cNvGrpSpPr/>
        <p:nvPr/>
      </p:nvGrpSpPr>
      <p:grpSpPr>
        <a:xfrm>
          <a:off x="0" y="0"/>
          <a:ext cx="0" cy="0"/>
          <a:chOff x="0" y="0"/>
          <a:chExt cx="0" cy="0"/>
        </a:xfrm>
      </p:grpSpPr>
      <p:sp>
        <p:nvSpPr>
          <p:cNvPr id="2967" name="Google Shape;2967;p218"/>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SECURITY</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1" name="Shape 2971"/>
        <p:cNvGrpSpPr/>
        <p:nvPr/>
      </p:nvGrpSpPr>
      <p:grpSpPr>
        <a:xfrm>
          <a:off x="0" y="0"/>
          <a:ext cx="0" cy="0"/>
          <a:chOff x="0" y="0"/>
          <a:chExt cx="0" cy="0"/>
        </a:xfrm>
      </p:grpSpPr>
      <p:sp>
        <p:nvSpPr>
          <p:cNvPr id="2972" name="Google Shape;2972;p219"/>
          <p:cNvSpPr txBox="1"/>
          <p:nvPr/>
        </p:nvSpPr>
        <p:spPr>
          <a:xfrm>
            <a:off x="4644326" y="2607138"/>
            <a:ext cx="42201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200"/>
              <a:t>SELinux, Cgroups, Kernel Namespaces, Seccomp</a:t>
            </a:r>
            <a:endParaRPr sz="1200"/>
          </a:p>
        </p:txBody>
      </p:sp>
      <p:sp>
        <p:nvSpPr>
          <p:cNvPr id="2973" name="Google Shape;2973;p219"/>
          <p:cNvSpPr/>
          <p:nvPr/>
        </p:nvSpPr>
        <p:spPr>
          <a:xfrm>
            <a:off x="617348" y="1375575"/>
            <a:ext cx="3655800" cy="30333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br>
              <a:rPr lang="en" sz="1200"/>
            </a:br>
            <a:br>
              <a:rPr lang="en" sz="1200"/>
            </a:br>
            <a:br>
              <a:rPr lang="en" sz="1200"/>
            </a:br>
            <a:br>
              <a:rPr lang="en" sz="1200"/>
            </a:br>
            <a:br>
              <a:rPr lang="en" sz="1200"/>
            </a:br>
            <a:br>
              <a:rPr lang="en" sz="1200"/>
            </a:br>
            <a:br>
              <a:rPr lang="en" sz="1200"/>
            </a:br>
            <a:br>
              <a:rPr lang="en" sz="1200"/>
            </a:br>
            <a:br>
              <a:rPr lang="en" sz="1200"/>
            </a:br>
            <a:br>
              <a:rPr lang="en" sz="1200"/>
            </a:br>
            <a:br>
              <a:rPr lang="en" sz="1200"/>
            </a:br>
            <a:r>
              <a:rPr b="1" lang="en" sz="1200"/>
              <a:t>Container Platform</a:t>
            </a:r>
            <a:endParaRPr b="1" sz="1200"/>
          </a:p>
        </p:txBody>
      </p:sp>
      <p:sp>
        <p:nvSpPr>
          <p:cNvPr id="2974" name="Google Shape;2974;p219"/>
          <p:cNvSpPr/>
          <p:nvPr/>
        </p:nvSpPr>
        <p:spPr>
          <a:xfrm>
            <a:off x="1182148" y="1805264"/>
            <a:ext cx="2491800" cy="21309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br>
              <a:rPr lang="en" sz="1200"/>
            </a:br>
            <a:br>
              <a:rPr lang="en" sz="1200"/>
            </a:br>
            <a:br>
              <a:rPr lang="en" sz="1200"/>
            </a:br>
            <a:br>
              <a:rPr lang="en" sz="1200"/>
            </a:br>
            <a:br>
              <a:rPr lang="en" sz="1200"/>
            </a:br>
            <a:br>
              <a:rPr lang="en" sz="1200"/>
            </a:br>
            <a:br>
              <a:rPr lang="en" sz="1200"/>
            </a:br>
            <a:br>
              <a:rPr lang="en" sz="1200"/>
            </a:br>
            <a:r>
              <a:rPr b="1" lang="en" sz="1200"/>
              <a:t>Container Host</a:t>
            </a:r>
            <a:endParaRPr b="1" sz="1200"/>
          </a:p>
        </p:txBody>
      </p:sp>
      <p:sp>
        <p:nvSpPr>
          <p:cNvPr id="2975" name="Google Shape;2975;p21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76" name="Google Shape;2976;p219"/>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Proxima Nova"/>
                <a:ea typeface="Proxima Nova"/>
                <a:cs typeface="Proxima Nova"/>
                <a:sym typeface="Proxima Nova"/>
              </a:rPr>
              <a:t>Security  - Defense in Depth</a:t>
            </a:r>
            <a:endParaRPr sz="2800">
              <a:latin typeface="Proxima Nova"/>
              <a:ea typeface="Proxima Nova"/>
              <a:cs typeface="Proxima Nova"/>
              <a:sym typeface="Proxima Nova"/>
            </a:endParaRPr>
          </a:p>
        </p:txBody>
      </p:sp>
      <p:sp>
        <p:nvSpPr>
          <p:cNvPr id="2977" name="Google Shape;2977;p219"/>
          <p:cNvSpPr/>
          <p:nvPr/>
        </p:nvSpPr>
        <p:spPr>
          <a:xfrm>
            <a:off x="1688680" y="2259596"/>
            <a:ext cx="1438500" cy="1276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Container Images</a:t>
            </a:r>
            <a:endParaRPr b="1" sz="1200"/>
          </a:p>
        </p:txBody>
      </p:sp>
      <p:cxnSp>
        <p:nvCxnSpPr>
          <p:cNvPr id="2978" name="Google Shape;2978;p219"/>
          <p:cNvCxnSpPr/>
          <p:nvPr/>
        </p:nvCxnSpPr>
        <p:spPr>
          <a:xfrm flipH="1" rot="10800000">
            <a:off x="2509769" y="1749475"/>
            <a:ext cx="2181900" cy="628200"/>
          </a:xfrm>
          <a:prstGeom prst="bentConnector3">
            <a:avLst>
              <a:gd fmla="val 77732" name="adj1"/>
            </a:avLst>
          </a:prstGeom>
          <a:noFill/>
          <a:ln cap="flat" cmpd="sng" w="19050">
            <a:solidFill>
              <a:srgbClr val="000000"/>
            </a:solidFill>
            <a:prstDash val="solid"/>
            <a:round/>
            <a:headEnd len="med" w="med" type="oval"/>
            <a:tailEnd len="med" w="med" type="triangle"/>
          </a:ln>
        </p:spPr>
      </p:cxnSp>
      <p:sp>
        <p:nvSpPr>
          <p:cNvPr id="2979" name="Google Shape;2979;p219"/>
          <p:cNvSpPr txBox="1"/>
          <p:nvPr/>
        </p:nvSpPr>
        <p:spPr>
          <a:xfrm>
            <a:off x="4644325" y="1485400"/>
            <a:ext cx="4220100" cy="720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600"/>
              </a:spcBef>
              <a:spcAft>
                <a:spcPts val="0"/>
              </a:spcAft>
              <a:buNone/>
            </a:pPr>
            <a:r>
              <a:rPr lang="en">
                <a:latin typeface="Proxima Nova"/>
                <a:ea typeface="Proxima Nova"/>
                <a:cs typeface="Proxima Nova"/>
                <a:sym typeface="Proxima Nova"/>
              </a:rPr>
              <a:t>Trusted registry, Image scanning, signing, and blueprinting (</a:t>
            </a:r>
            <a:r>
              <a:rPr b="1" lang="en">
                <a:latin typeface="Proxima Nova"/>
                <a:ea typeface="Proxima Nova"/>
                <a:cs typeface="Proxima Nova"/>
                <a:sym typeface="Proxima Nova"/>
              </a:rPr>
              <a:t>reproduction</a:t>
            </a:r>
            <a:r>
              <a:rPr lang="en">
                <a:latin typeface="Proxima Nova"/>
                <a:ea typeface="Proxima Nova"/>
                <a:cs typeface="Proxima Nova"/>
                <a:sym typeface="Proxima Nova"/>
              </a:rPr>
              <a:t>)</a:t>
            </a:r>
            <a:endParaRPr/>
          </a:p>
        </p:txBody>
      </p:sp>
      <p:cxnSp>
        <p:nvCxnSpPr>
          <p:cNvPr id="2980" name="Google Shape;2980;p219"/>
          <p:cNvCxnSpPr/>
          <p:nvPr/>
        </p:nvCxnSpPr>
        <p:spPr>
          <a:xfrm flipH="1" rot="10800000">
            <a:off x="3263969" y="2801000"/>
            <a:ext cx="1427700" cy="11700"/>
          </a:xfrm>
          <a:prstGeom prst="straightConnector1">
            <a:avLst/>
          </a:prstGeom>
          <a:noFill/>
          <a:ln cap="flat" cmpd="sng" w="19050">
            <a:solidFill>
              <a:srgbClr val="000000"/>
            </a:solidFill>
            <a:prstDash val="solid"/>
            <a:round/>
            <a:headEnd len="med" w="med" type="oval"/>
            <a:tailEnd len="med" w="med" type="triangle"/>
          </a:ln>
        </p:spPr>
      </p:cxnSp>
      <p:sp>
        <p:nvSpPr>
          <p:cNvPr id="2981" name="Google Shape;2981;p219"/>
          <p:cNvSpPr txBox="1"/>
          <p:nvPr/>
        </p:nvSpPr>
        <p:spPr>
          <a:xfrm>
            <a:off x="4644325" y="3399060"/>
            <a:ext cx="4220100" cy="89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200"/>
              <a:t>Authentication, RBAC, Quota, Resource Limits, Limit Ranges, Audit, Trusted Registry, Control Image Availability, Image Scanning, Secret Management</a:t>
            </a:r>
            <a:endParaRPr sz="1200"/>
          </a:p>
        </p:txBody>
      </p:sp>
      <p:cxnSp>
        <p:nvCxnSpPr>
          <p:cNvPr id="2982" name="Google Shape;2982;p219"/>
          <p:cNvCxnSpPr/>
          <p:nvPr/>
        </p:nvCxnSpPr>
        <p:spPr>
          <a:xfrm>
            <a:off x="3697469" y="3268725"/>
            <a:ext cx="994200" cy="334800"/>
          </a:xfrm>
          <a:prstGeom prst="bentConnector3">
            <a:avLst>
              <a:gd fmla="val 50000" name="adj1"/>
            </a:avLst>
          </a:prstGeom>
          <a:noFill/>
          <a:ln cap="flat" cmpd="sng" w="19050">
            <a:solidFill>
              <a:srgbClr val="000000"/>
            </a:solidFill>
            <a:prstDash val="solid"/>
            <a:round/>
            <a:headEnd len="med" w="med" type="oval"/>
            <a:tailEnd len="med" w="med" type="triangle"/>
          </a:ln>
        </p:spPr>
      </p:cxnSp>
      <p:pic>
        <p:nvPicPr>
          <p:cNvPr id="2983" name="Google Shape;2983;p219"/>
          <p:cNvPicPr preferRelativeResize="0"/>
          <p:nvPr/>
        </p:nvPicPr>
        <p:blipFill rotWithShape="1">
          <a:blip r:embed="rId3">
            <a:alphaModFix/>
          </a:blip>
          <a:srcRect b="0" l="0" r="0" t="0"/>
          <a:stretch/>
        </p:blipFill>
        <p:spPr>
          <a:xfrm>
            <a:off x="321030" y="4045400"/>
            <a:ext cx="1304100" cy="334800"/>
          </a:xfrm>
          <a:prstGeom prst="rect">
            <a:avLst/>
          </a:prstGeom>
          <a:noFill/>
          <a:ln>
            <a:noFill/>
          </a:ln>
        </p:spPr>
      </p:pic>
      <p:pic>
        <p:nvPicPr>
          <p:cNvPr id="2984" name="Google Shape;2984;p219"/>
          <p:cNvPicPr preferRelativeResize="0"/>
          <p:nvPr/>
        </p:nvPicPr>
        <p:blipFill>
          <a:blip r:embed="rId4">
            <a:alphaModFix/>
          </a:blip>
          <a:stretch>
            <a:fillRect/>
          </a:stretch>
        </p:blipFill>
        <p:spPr>
          <a:xfrm>
            <a:off x="327652" y="3575170"/>
            <a:ext cx="1111200" cy="361005"/>
          </a:xfrm>
          <a:prstGeom prst="rect">
            <a:avLst/>
          </a:prstGeom>
          <a:noFill/>
          <a:ln>
            <a:noFill/>
          </a:ln>
        </p:spPr>
      </p:pic>
      <p:grpSp>
        <p:nvGrpSpPr>
          <p:cNvPr id="2985" name="Google Shape;2985;p219"/>
          <p:cNvGrpSpPr/>
          <p:nvPr/>
        </p:nvGrpSpPr>
        <p:grpSpPr>
          <a:xfrm>
            <a:off x="325717" y="2534893"/>
            <a:ext cx="1438465" cy="628239"/>
            <a:chOff x="6272300" y="483375"/>
            <a:chExt cx="1905000" cy="918881"/>
          </a:xfrm>
        </p:grpSpPr>
        <p:pic>
          <p:nvPicPr>
            <p:cNvPr id="2986" name="Google Shape;2986;p219"/>
            <p:cNvPicPr preferRelativeResize="0"/>
            <p:nvPr/>
          </p:nvPicPr>
          <p:blipFill rotWithShape="1">
            <a:blip r:embed="rId5">
              <a:alphaModFix/>
            </a:blip>
            <a:srcRect b="24700" l="0" r="0" t="28465"/>
            <a:stretch/>
          </p:blipFill>
          <p:spPr>
            <a:xfrm>
              <a:off x="6272300" y="483375"/>
              <a:ext cx="1905000" cy="892200"/>
            </a:xfrm>
            <a:prstGeom prst="rect">
              <a:avLst/>
            </a:prstGeom>
            <a:noFill/>
            <a:ln>
              <a:noFill/>
            </a:ln>
          </p:spPr>
        </p:pic>
        <p:sp>
          <p:nvSpPr>
            <p:cNvPr id="2987" name="Google Shape;2987;p219"/>
            <p:cNvSpPr txBox="1"/>
            <p:nvPr/>
          </p:nvSpPr>
          <p:spPr>
            <a:xfrm>
              <a:off x="6272300" y="1067456"/>
              <a:ext cx="1905000" cy="3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t>CONTAINER CATALOG</a:t>
              </a:r>
              <a:endParaRPr b="1" sz="900"/>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1" name="Shape 2991"/>
        <p:cNvGrpSpPr/>
        <p:nvPr/>
      </p:nvGrpSpPr>
      <p:grpSpPr>
        <a:xfrm>
          <a:off x="0" y="0"/>
          <a:ext cx="0" cy="0"/>
          <a:chOff x="0" y="0"/>
          <a:chExt cx="0" cy="0"/>
        </a:xfrm>
      </p:grpSpPr>
      <p:sp>
        <p:nvSpPr>
          <p:cNvPr id="2992" name="Google Shape;2992;p22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93" name="Google Shape;2993;p22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TEN LAYERS OF CONTAINER SECURITY</a:t>
            </a:r>
            <a:endParaRPr/>
          </a:p>
        </p:txBody>
      </p:sp>
      <p:sp>
        <p:nvSpPr>
          <p:cNvPr id="2994" name="Google Shape;2994;p220"/>
          <p:cNvSpPr/>
          <p:nvPr/>
        </p:nvSpPr>
        <p:spPr>
          <a:xfrm>
            <a:off x="1055250" y="1369925"/>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Host &amp; Multi-tenancy</a:t>
            </a:r>
            <a:endParaRPr>
              <a:solidFill>
                <a:srgbClr val="FFFFFF"/>
              </a:solidFill>
              <a:latin typeface="Overpass"/>
              <a:ea typeface="Overpass"/>
              <a:cs typeface="Overpass"/>
              <a:sym typeface="Overpass"/>
            </a:endParaRPr>
          </a:p>
        </p:txBody>
      </p:sp>
      <p:sp>
        <p:nvSpPr>
          <p:cNvPr id="2995" name="Google Shape;2995;p220"/>
          <p:cNvSpPr/>
          <p:nvPr/>
        </p:nvSpPr>
        <p:spPr>
          <a:xfrm>
            <a:off x="4758500" y="3100132"/>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Content</a:t>
            </a:r>
            <a:endParaRPr>
              <a:solidFill>
                <a:srgbClr val="FFFFFF"/>
              </a:solidFill>
              <a:latin typeface="Overpass"/>
              <a:ea typeface="Overpass"/>
              <a:cs typeface="Overpass"/>
              <a:sym typeface="Overpass"/>
            </a:endParaRPr>
          </a:p>
        </p:txBody>
      </p:sp>
      <p:sp>
        <p:nvSpPr>
          <p:cNvPr id="2996" name="Google Shape;2996;p220"/>
          <p:cNvSpPr/>
          <p:nvPr/>
        </p:nvSpPr>
        <p:spPr>
          <a:xfrm>
            <a:off x="1041450" y="3104669"/>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Registry</a:t>
            </a:r>
            <a:endParaRPr>
              <a:solidFill>
                <a:srgbClr val="FFFFFF"/>
              </a:solidFill>
              <a:latin typeface="Overpass"/>
              <a:ea typeface="Overpass"/>
              <a:cs typeface="Overpass"/>
              <a:sym typeface="Overpass"/>
            </a:endParaRPr>
          </a:p>
        </p:txBody>
      </p:sp>
      <p:sp>
        <p:nvSpPr>
          <p:cNvPr id="2997" name="Google Shape;2997;p220"/>
          <p:cNvSpPr/>
          <p:nvPr/>
        </p:nvSpPr>
        <p:spPr>
          <a:xfrm>
            <a:off x="4758500" y="3676866"/>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Building Containers</a:t>
            </a:r>
            <a:endParaRPr>
              <a:solidFill>
                <a:srgbClr val="FFFFFF"/>
              </a:solidFill>
              <a:latin typeface="Overpass"/>
              <a:ea typeface="Overpass"/>
              <a:cs typeface="Overpass"/>
              <a:sym typeface="Overpass"/>
            </a:endParaRPr>
          </a:p>
        </p:txBody>
      </p:sp>
      <p:sp>
        <p:nvSpPr>
          <p:cNvPr id="2998" name="Google Shape;2998;p220"/>
          <p:cNvSpPr/>
          <p:nvPr/>
        </p:nvSpPr>
        <p:spPr>
          <a:xfrm>
            <a:off x="4758500" y="2523397"/>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Deploying Container</a:t>
            </a:r>
            <a:endParaRPr>
              <a:solidFill>
                <a:srgbClr val="FFFFFF"/>
              </a:solidFill>
              <a:latin typeface="Overpass"/>
              <a:ea typeface="Overpass"/>
              <a:cs typeface="Overpass"/>
              <a:sym typeface="Overpass"/>
            </a:endParaRPr>
          </a:p>
        </p:txBody>
      </p:sp>
      <p:sp>
        <p:nvSpPr>
          <p:cNvPr id="2999" name="Google Shape;2999;p220"/>
          <p:cNvSpPr/>
          <p:nvPr/>
        </p:nvSpPr>
        <p:spPr>
          <a:xfrm>
            <a:off x="1055250" y="1946659"/>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Platform</a:t>
            </a:r>
            <a:endParaRPr>
              <a:solidFill>
                <a:srgbClr val="FFFFFF"/>
              </a:solidFill>
              <a:latin typeface="Overpass"/>
              <a:ea typeface="Overpass"/>
              <a:cs typeface="Overpass"/>
              <a:sym typeface="Overpass"/>
            </a:endParaRPr>
          </a:p>
        </p:txBody>
      </p:sp>
      <p:sp>
        <p:nvSpPr>
          <p:cNvPr id="3000" name="Google Shape;3000;p220"/>
          <p:cNvSpPr/>
          <p:nvPr/>
        </p:nvSpPr>
        <p:spPr>
          <a:xfrm>
            <a:off x="1055250" y="2523394"/>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Network Isolation</a:t>
            </a:r>
            <a:endParaRPr>
              <a:solidFill>
                <a:srgbClr val="FFFFFF"/>
              </a:solidFill>
              <a:latin typeface="Overpass"/>
              <a:ea typeface="Overpass"/>
              <a:cs typeface="Overpass"/>
              <a:sym typeface="Overpass"/>
            </a:endParaRPr>
          </a:p>
        </p:txBody>
      </p:sp>
      <p:sp>
        <p:nvSpPr>
          <p:cNvPr id="3001" name="Google Shape;3001;p220"/>
          <p:cNvSpPr/>
          <p:nvPr/>
        </p:nvSpPr>
        <p:spPr>
          <a:xfrm>
            <a:off x="1055250" y="3676863"/>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Storage</a:t>
            </a:r>
            <a:endParaRPr>
              <a:solidFill>
                <a:srgbClr val="FFFFFF"/>
              </a:solidFill>
              <a:latin typeface="Overpass"/>
              <a:ea typeface="Overpass"/>
              <a:cs typeface="Overpass"/>
              <a:sym typeface="Overpass"/>
            </a:endParaRPr>
          </a:p>
        </p:txBody>
      </p:sp>
      <p:sp>
        <p:nvSpPr>
          <p:cNvPr id="3002" name="Google Shape;3002;p220"/>
          <p:cNvSpPr/>
          <p:nvPr/>
        </p:nvSpPr>
        <p:spPr>
          <a:xfrm>
            <a:off x="4758500" y="1946663"/>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API Management</a:t>
            </a:r>
            <a:endParaRPr>
              <a:solidFill>
                <a:srgbClr val="FFFFFF"/>
              </a:solidFill>
              <a:latin typeface="Overpass"/>
              <a:ea typeface="Overpass"/>
              <a:cs typeface="Overpass"/>
              <a:sym typeface="Overpass"/>
            </a:endParaRPr>
          </a:p>
        </p:txBody>
      </p:sp>
      <p:sp>
        <p:nvSpPr>
          <p:cNvPr id="3003" name="Google Shape;3003;p220"/>
          <p:cNvSpPr/>
          <p:nvPr/>
        </p:nvSpPr>
        <p:spPr>
          <a:xfrm>
            <a:off x="4758500" y="1369929"/>
            <a:ext cx="3409500" cy="456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Federated Clusters</a:t>
            </a:r>
            <a:endParaRPr>
              <a:solidFill>
                <a:srgbClr val="FFFFFF"/>
              </a:solidFill>
              <a:latin typeface="Overpass"/>
              <a:ea typeface="Overpass"/>
              <a:cs typeface="Overpass"/>
              <a:sym typeface="Overpas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7" name="Shape 3007"/>
        <p:cNvGrpSpPr/>
        <p:nvPr/>
      </p:nvGrpSpPr>
      <p:grpSpPr>
        <a:xfrm>
          <a:off x="0" y="0"/>
          <a:ext cx="0" cy="0"/>
          <a:chOff x="0" y="0"/>
          <a:chExt cx="0" cy="0"/>
        </a:xfrm>
      </p:grpSpPr>
      <p:sp>
        <p:nvSpPr>
          <p:cNvPr id="3008" name="Google Shape;3008;p221"/>
          <p:cNvSpPr/>
          <p:nvPr/>
        </p:nvSpPr>
        <p:spPr>
          <a:xfrm>
            <a:off x="5588300" y="3146325"/>
            <a:ext cx="2631600" cy="1155300"/>
          </a:xfrm>
          <a:prstGeom prst="rect">
            <a:avLst/>
          </a:prstGeom>
          <a:solidFill>
            <a:srgbClr val="A3DB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NODE</a:t>
            </a:r>
            <a:endParaRPr b="1" sz="1200">
              <a:latin typeface="Proxima Nova"/>
              <a:ea typeface="Proxima Nova"/>
              <a:cs typeface="Proxima Nova"/>
              <a:sym typeface="Proxima Nova"/>
            </a:endParaRPr>
          </a:p>
        </p:txBody>
      </p:sp>
      <p:sp>
        <p:nvSpPr>
          <p:cNvPr id="3009" name="Google Shape;3009;p221"/>
          <p:cNvSpPr/>
          <p:nvPr/>
        </p:nvSpPr>
        <p:spPr>
          <a:xfrm>
            <a:off x="5588300" y="1462975"/>
            <a:ext cx="2631600" cy="1063200"/>
          </a:xfrm>
          <a:prstGeom prst="rect">
            <a:avLst/>
          </a:prstGeom>
          <a:solidFill>
            <a:srgbClr val="A3DB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MASTER</a:t>
            </a:r>
            <a:endParaRPr b="1" sz="1200">
              <a:latin typeface="Proxima Nova"/>
              <a:ea typeface="Proxima Nova"/>
              <a:cs typeface="Proxima Nova"/>
              <a:sym typeface="Proxima Nova"/>
            </a:endParaRPr>
          </a:p>
        </p:txBody>
      </p:sp>
      <p:sp>
        <p:nvSpPr>
          <p:cNvPr id="3010" name="Google Shape;3010;p221"/>
          <p:cNvSpPr txBox="1"/>
          <p:nvPr>
            <p:ph idx="1" type="body"/>
          </p:nvPr>
        </p:nvSpPr>
        <p:spPr>
          <a:xfrm>
            <a:off x="826700" y="1233775"/>
            <a:ext cx="5066400" cy="3290100"/>
          </a:xfrm>
          <a:prstGeom prst="rect">
            <a:avLst/>
          </a:prstGeom>
        </p:spPr>
        <p:txBody>
          <a:bodyPr anchorCtr="0" anchor="t" bIns="91425" lIns="91425" spcFirstLastPara="1" rIns="91425" wrap="square" tIns="91425">
            <a:noAutofit/>
          </a:bodyPr>
          <a:lstStyle/>
          <a:p>
            <a:pPr indent="-292100" lvl="0" marL="457200" rtl="0">
              <a:spcBef>
                <a:spcPts val="600"/>
              </a:spcBef>
              <a:spcAft>
                <a:spcPts val="0"/>
              </a:spcAft>
              <a:buSzPts val="1000"/>
              <a:buChar char="●"/>
            </a:pPr>
            <a:r>
              <a:rPr lang="en"/>
              <a:t>Secure mechanism for holding sensitive data e.g.</a:t>
            </a:r>
            <a:endParaRPr/>
          </a:p>
          <a:p>
            <a:pPr indent="-292100" lvl="1" marL="914400" rtl="0">
              <a:spcBef>
                <a:spcPts val="0"/>
              </a:spcBef>
              <a:spcAft>
                <a:spcPts val="0"/>
              </a:spcAft>
              <a:buSzPts val="1000"/>
              <a:buChar char="○"/>
            </a:pPr>
            <a:r>
              <a:rPr lang="en"/>
              <a:t>Passwords and credentials</a:t>
            </a:r>
            <a:endParaRPr/>
          </a:p>
          <a:p>
            <a:pPr indent="-292100" lvl="1" marL="914400" rtl="0">
              <a:spcBef>
                <a:spcPts val="0"/>
              </a:spcBef>
              <a:spcAft>
                <a:spcPts val="0"/>
              </a:spcAft>
              <a:buSzPts val="1000"/>
              <a:buChar char="○"/>
            </a:pPr>
            <a:r>
              <a:rPr lang="en"/>
              <a:t>SSH Keys</a:t>
            </a:r>
            <a:endParaRPr/>
          </a:p>
          <a:p>
            <a:pPr indent="-292100" lvl="1" marL="914400" rtl="0">
              <a:spcBef>
                <a:spcPts val="0"/>
              </a:spcBef>
              <a:spcAft>
                <a:spcPts val="0"/>
              </a:spcAft>
              <a:buSzPts val="1000"/>
              <a:buChar char="○"/>
            </a:pPr>
            <a:r>
              <a:rPr lang="en"/>
              <a:t>Certificates</a:t>
            </a:r>
            <a:endParaRPr/>
          </a:p>
          <a:p>
            <a:pPr indent="-292100" lvl="0" marL="457200" rtl="0">
              <a:spcBef>
                <a:spcPts val="1000"/>
              </a:spcBef>
              <a:spcAft>
                <a:spcPts val="0"/>
              </a:spcAft>
              <a:buSzPts val="1000"/>
              <a:buChar char="●"/>
            </a:pPr>
            <a:r>
              <a:rPr lang="en"/>
              <a:t>Secrets are made available as</a:t>
            </a:r>
            <a:endParaRPr/>
          </a:p>
          <a:p>
            <a:pPr indent="-292100" lvl="1" marL="914400" rtl="0">
              <a:spcBef>
                <a:spcPts val="0"/>
              </a:spcBef>
              <a:spcAft>
                <a:spcPts val="0"/>
              </a:spcAft>
              <a:buSzPts val="1000"/>
              <a:buChar char="○"/>
            </a:pPr>
            <a:r>
              <a:rPr lang="en"/>
              <a:t>Environment variables</a:t>
            </a:r>
            <a:endParaRPr/>
          </a:p>
          <a:p>
            <a:pPr indent="-292100" lvl="1" marL="914400" rtl="0">
              <a:spcBef>
                <a:spcPts val="0"/>
              </a:spcBef>
              <a:spcAft>
                <a:spcPts val="0"/>
              </a:spcAft>
              <a:buSzPts val="1000"/>
              <a:buChar char="○"/>
            </a:pPr>
            <a:r>
              <a:rPr lang="en"/>
              <a:t>Volume mounts</a:t>
            </a:r>
            <a:endParaRPr/>
          </a:p>
          <a:p>
            <a:pPr indent="-292100" lvl="1" marL="914400" rtl="0">
              <a:spcBef>
                <a:spcPts val="0"/>
              </a:spcBef>
              <a:spcAft>
                <a:spcPts val="0"/>
              </a:spcAft>
              <a:buSzPts val="1000"/>
              <a:buChar char="○"/>
            </a:pPr>
            <a:r>
              <a:rPr lang="en"/>
              <a:t>Interaction with external systems</a:t>
            </a:r>
            <a:endParaRPr/>
          </a:p>
          <a:p>
            <a:pPr indent="-292100" lvl="0" marL="457200" rtl="0">
              <a:spcBef>
                <a:spcPts val="1000"/>
              </a:spcBef>
              <a:spcAft>
                <a:spcPts val="0"/>
              </a:spcAft>
              <a:buSzPts val="1000"/>
              <a:buChar char="●"/>
            </a:pPr>
            <a:r>
              <a:rPr lang="en"/>
              <a:t>Encrypted in transit and at rest</a:t>
            </a:r>
            <a:endParaRPr/>
          </a:p>
          <a:p>
            <a:pPr indent="-292100" lvl="0" marL="457200" rtl="0">
              <a:spcBef>
                <a:spcPts val="1000"/>
              </a:spcBef>
              <a:spcAft>
                <a:spcPts val="0"/>
              </a:spcAft>
              <a:buSzPts val="1000"/>
              <a:buChar char="●"/>
            </a:pPr>
            <a:r>
              <a:rPr lang="en"/>
              <a:t>Never rest on the nodes</a:t>
            </a:r>
            <a:endParaRPr/>
          </a:p>
          <a:p>
            <a:pPr indent="0" lvl="0" marL="0" rtl="0">
              <a:spcBef>
                <a:spcPts val="0"/>
              </a:spcBef>
              <a:spcAft>
                <a:spcPts val="0"/>
              </a:spcAft>
              <a:buNone/>
            </a:pPr>
            <a:r>
              <a:t/>
            </a:r>
            <a:endParaRPr/>
          </a:p>
        </p:txBody>
      </p:sp>
      <p:sp>
        <p:nvSpPr>
          <p:cNvPr id="3011" name="Google Shape;3011;p22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12" name="Google Shape;3012;p22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SECRET MANAGEMENT</a:t>
            </a:r>
            <a:endParaRPr/>
          </a:p>
        </p:txBody>
      </p:sp>
      <p:sp>
        <p:nvSpPr>
          <p:cNvPr id="3013" name="Google Shape;3013;p221"/>
          <p:cNvSpPr/>
          <p:nvPr/>
        </p:nvSpPr>
        <p:spPr>
          <a:xfrm>
            <a:off x="5863175" y="3464450"/>
            <a:ext cx="735600" cy="678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Container</a:t>
            </a:r>
            <a:endParaRPr sz="700">
              <a:solidFill>
                <a:srgbClr val="FFFFFF"/>
              </a:solidFill>
              <a:latin typeface="Proxima Nova"/>
              <a:ea typeface="Proxima Nova"/>
              <a:cs typeface="Proxima Nova"/>
              <a:sym typeface="Proxima Nova"/>
            </a:endParaRPr>
          </a:p>
        </p:txBody>
      </p:sp>
      <p:sp>
        <p:nvSpPr>
          <p:cNvPr id="3014" name="Google Shape;3014;p221"/>
          <p:cNvSpPr/>
          <p:nvPr/>
        </p:nvSpPr>
        <p:spPr>
          <a:xfrm>
            <a:off x="5939375" y="1899675"/>
            <a:ext cx="1857900" cy="4698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     Distributed Store</a:t>
            </a:r>
            <a:endParaRPr sz="1200">
              <a:solidFill>
                <a:srgbClr val="FFFFFF"/>
              </a:solidFill>
              <a:latin typeface="Proxima Nova"/>
              <a:ea typeface="Proxima Nova"/>
              <a:cs typeface="Proxima Nova"/>
              <a:sym typeface="Proxima Nova"/>
            </a:endParaRPr>
          </a:p>
        </p:txBody>
      </p:sp>
      <p:pic>
        <p:nvPicPr>
          <p:cNvPr id="3015" name="Google Shape;3015;p221"/>
          <p:cNvPicPr preferRelativeResize="0"/>
          <p:nvPr/>
        </p:nvPicPr>
        <p:blipFill>
          <a:blip r:embed="rId3">
            <a:alphaModFix/>
          </a:blip>
          <a:stretch>
            <a:fillRect/>
          </a:stretch>
        </p:blipFill>
        <p:spPr>
          <a:xfrm>
            <a:off x="6144483" y="2022595"/>
            <a:ext cx="162625" cy="212025"/>
          </a:xfrm>
          <a:prstGeom prst="rect">
            <a:avLst/>
          </a:prstGeom>
          <a:noFill/>
          <a:ln>
            <a:noFill/>
          </a:ln>
        </p:spPr>
      </p:pic>
      <p:sp>
        <p:nvSpPr>
          <p:cNvPr id="3016" name="Google Shape;3016;p221"/>
          <p:cNvSpPr/>
          <p:nvPr/>
        </p:nvSpPr>
        <p:spPr>
          <a:xfrm>
            <a:off x="7234420" y="3464450"/>
            <a:ext cx="735600" cy="678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Container</a:t>
            </a:r>
            <a:endParaRPr sz="700">
              <a:solidFill>
                <a:srgbClr val="FFFFFF"/>
              </a:solidFill>
              <a:latin typeface="Proxima Nova"/>
              <a:ea typeface="Proxima Nova"/>
              <a:cs typeface="Proxima Nova"/>
              <a:sym typeface="Proxima Nova"/>
            </a:endParaRPr>
          </a:p>
        </p:txBody>
      </p:sp>
      <p:grpSp>
        <p:nvGrpSpPr>
          <p:cNvPr id="3017" name="Google Shape;3017;p221"/>
          <p:cNvGrpSpPr/>
          <p:nvPr/>
        </p:nvGrpSpPr>
        <p:grpSpPr>
          <a:xfrm>
            <a:off x="6090156" y="3746567"/>
            <a:ext cx="291514" cy="291514"/>
            <a:chOff x="6435349" y="135573"/>
            <a:chExt cx="1209600" cy="1209600"/>
          </a:xfrm>
        </p:grpSpPr>
        <p:sp>
          <p:nvSpPr>
            <p:cNvPr id="3018" name="Google Shape;3018;p221"/>
            <p:cNvSpPr/>
            <p:nvPr/>
          </p:nvSpPr>
          <p:spPr>
            <a:xfrm>
              <a:off x="6435349" y="135573"/>
              <a:ext cx="1209600" cy="1209600"/>
            </a:xfrm>
            <a:prstGeom prst="rect">
              <a:avLst/>
            </a:prstGeom>
            <a:solidFill>
              <a:srgbClr val="E687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19" name="Google Shape;3019;p221"/>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cxnSp>
        <p:nvCxnSpPr>
          <p:cNvPr id="3020" name="Google Shape;3020;p221"/>
          <p:cNvCxnSpPr>
            <a:stCxn id="3013" idx="0"/>
          </p:cNvCxnSpPr>
          <p:nvPr/>
        </p:nvCxnSpPr>
        <p:spPr>
          <a:xfrm rot="-5400000">
            <a:off x="5893625" y="2709200"/>
            <a:ext cx="1092600" cy="41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021" name="Google Shape;3021;p221"/>
          <p:cNvCxnSpPr>
            <a:endCxn id="3016" idx="0"/>
          </p:cNvCxnSpPr>
          <p:nvPr/>
        </p:nvCxnSpPr>
        <p:spPr>
          <a:xfrm flipH="1" rot="-5400000">
            <a:off x="6858520" y="2720750"/>
            <a:ext cx="1100400" cy="387000"/>
          </a:xfrm>
          <a:prstGeom prst="bentConnector3">
            <a:avLst>
              <a:gd fmla="val 50000" name="adj1"/>
            </a:avLst>
          </a:prstGeom>
          <a:noFill/>
          <a:ln cap="flat" cmpd="sng" w="9525">
            <a:solidFill>
              <a:schemeClr val="dk2"/>
            </a:solidFill>
            <a:prstDash val="solid"/>
            <a:round/>
            <a:headEnd len="med" w="med" type="none"/>
            <a:tailEnd len="med" w="med" type="none"/>
          </a:ln>
        </p:spPr>
      </p:cxnSp>
      <p:grpSp>
        <p:nvGrpSpPr>
          <p:cNvPr id="3022" name="Google Shape;3022;p221"/>
          <p:cNvGrpSpPr/>
          <p:nvPr/>
        </p:nvGrpSpPr>
        <p:grpSpPr>
          <a:xfrm>
            <a:off x="6553127" y="2279006"/>
            <a:ext cx="176714" cy="178645"/>
            <a:chOff x="6738377" y="933002"/>
            <a:chExt cx="250800" cy="250800"/>
          </a:xfrm>
        </p:grpSpPr>
        <p:sp>
          <p:nvSpPr>
            <p:cNvPr id="3023" name="Google Shape;3023;p221"/>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24" name="Google Shape;3024;p221"/>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3025" name="Google Shape;3025;p221"/>
          <p:cNvGrpSpPr/>
          <p:nvPr/>
        </p:nvGrpSpPr>
        <p:grpSpPr>
          <a:xfrm>
            <a:off x="7127475" y="2279006"/>
            <a:ext cx="176714" cy="178645"/>
            <a:chOff x="6738377" y="933002"/>
            <a:chExt cx="250800" cy="250800"/>
          </a:xfrm>
        </p:grpSpPr>
        <p:sp>
          <p:nvSpPr>
            <p:cNvPr id="3026" name="Google Shape;3026;p221"/>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27" name="Google Shape;3027;p221"/>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3028" name="Google Shape;3028;p221"/>
          <p:cNvGrpSpPr/>
          <p:nvPr/>
        </p:nvGrpSpPr>
        <p:grpSpPr>
          <a:xfrm>
            <a:off x="6142615" y="3373281"/>
            <a:ext cx="176714" cy="178645"/>
            <a:chOff x="6738377" y="933002"/>
            <a:chExt cx="250800" cy="250800"/>
          </a:xfrm>
        </p:grpSpPr>
        <p:sp>
          <p:nvSpPr>
            <p:cNvPr id="3029" name="Google Shape;3029;p221"/>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30" name="Google Shape;3030;p221"/>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3031" name="Google Shape;3031;p221"/>
          <p:cNvGrpSpPr/>
          <p:nvPr/>
        </p:nvGrpSpPr>
        <p:grpSpPr>
          <a:xfrm>
            <a:off x="7513862" y="3373281"/>
            <a:ext cx="176714" cy="178645"/>
            <a:chOff x="6738377" y="933002"/>
            <a:chExt cx="250800" cy="250800"/>
          </a:xfrm>
        </p:grpSpPr>
        <p:sp>
          <p:nvSpPr>
            <p:cNvPr id="3032" name="Google Shape;3032;p221"/>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33" name="Google Shape;3033;p221"/>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3034" name="Google Shape;3034;p221"/>
          <p:cNvGrpSpPr/>
          <p:nvPr/>
        </p:nvGrpSpPr>
        <p:grpSpPr>
          <a:xfrm>
            <a:off x="7456456" y="3755418"/>
            <a:ext cx="291514" cy="291514"/>
            <a:chOff x="6435349" y="135573"/>
            <a:chExt cx="1209600" cy="1209600"/>
          </a:xfrm>
        </p:grpSpPr>
        <p:sp>
          <p:nvSpPr>
            <p:cNvPr id="3035" name="Google Shape;3035;p221"/>
            <p:cNvSpPr/>
            <p:nvPr/>
          </p:nvSpPr>
          <p:spPr>
            <a:xfrm>
              <a:off x="6435349" y="135573"/>
              <a:ext cx="1209600" cy="1209600"/>
            </a:xfrm>
            <a:prstGeom prst="rect">
              <a:avLst/>
            </a:prstGeom>
            <a:solidFill>
              <a:srgbClr val="81BC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36" name="Google Shape;3036;p221"/>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grpSp>
        <p:nvGrpSpPr>
          <p:cNvPr id="3037" name="Google Shape;3037;p221"/>
          <p:cNvGrpSpPr/>
          <p:nvPr/>
        </p:nvGrpSpPr>
        <p:grpSpPr>
          <a:xfrm>
            <a:off x="7310679" y="2827640"/>
            <a:ext cx="178658" cy="178658"/>
            <a:chOff x="6435349" y="135573"/>
            <a:chExt cx="1209600" cy="1209600"/>
          </a:xfrm>
        </p:grpSpPr>
        <p:sp>
          <p:nvSpPr>
            <p:cNvPr id="3038" name="Google Shape;3038;p221"/>
            <p:cNvSpPr/>
            <p:nvPr/>
          </p:nvSpPr>
          <p:spPr>
            <a:xfrm>
              <a:off x="6435349" y="135573"/>
              <a:ext cx="1209600" cy="1209600"/>
            </a:xfrm>
            <a:prstGeom prst="rect">
              <a:avLst/>
            </a:prstGeom>
            <a:solidFill>
              <a:srgbClr val="81BC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39" name="Google Shape;3039;p221"/>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grpSp>
        <p:nvGrpSpPr>
          <p:cNvPr id="3040" name="Google Shape;3040;p221"/>
          <p:cNvGrpSpPr/>
          <p:nvPr/>
        </p:nvGrpSpPr>
        <p:grpSpPr>
          <a:xfrm>
            <a:off x="6351234" y="2827639"/>
            <a:ext cx="178658" cy="178658"/>
            <a:chOff x="6435349" y="135573"/>
            <a:chExt cx="1209600" cy="1209600"/>
          </a:xfrm>
        </p:grpSpPr>
        <p:sp>
          <p:nvSpPr>
            <p:cNvPr id="3041" name="Google Shape;3041;p221"/>
            <p:cNvSpPr/>
            <p:nvPr/>
          </p:nvSpPr>
          <p:spPr>
            <a:xfrm>
              <a:off x="6435349" y="135573"/>
              <a:ext cx="1209600" cy="1209600"/>
            </a:xfrm>
            <a:prstGeom prst="rect">
              <a:avLst/>
            </a:prstGeom>
            <a:solidFill>
              <a:srgbClr val="E687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42" name="Google Shape;3042;p221"/>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6" name="Shape 3046"/>
        <p:cNvGrpSpPr/>
        <p:nvPr/>
      </p:nvGrpSpPr>
      <p:grpSpPr>
        <a:xfrm>
          <a:off x="0" y="0"/>
          <a:ext cx="0" cy="0"/>
          <a:chOff x="0" y="0"/>
          <a:chExt cx="0" cy="0"/>
        </a:xfrm>
      </p:grpSpPr>
      <p:sp>
        <p:nvSpPr>
          <p:cNvPr id="3047" name="Google Shape;3047;p22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48" name="Google Shape;3048;p222"/>
          <p:cNvSpPr txBox="1"/>
          <p:nvPr/>
        </p:nvSpPr>
        <p:spPr>
          <a:xfrm>
            <a:off x="6491525" y="2137182"/>
            <a:ext cx="7620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Check</a:t>
            </a:r>
            <a:br>
              <a:rPr lang="en" sz="800">
                <a:latin typeface="Overpass"/>
                <a:ea typeface="Overpass"/>
                <a:cs typeface="Overpass"/>
                <a:sym typeface="Overpass"/>
              </a:rPr>
            </a:br>
            <a:r>
              <a:rPr lang="en" sz="800">
                <a:latin typeface="Overpass"/>
                <a:ea typeface="Overpass"/>
                <a:cs typeface="Overpass"/>
                <a:sym typeface="Overpass"/>
              </a:rPr>
              <a:t>Expiry</a:t>
            </a:r>
            <a:br>
              <a:rPr lang="en" sz="800">
                <a:latin typeface="Overpass"/>
                <a:ea typeface="Overpass"/>
                <a:cs typeface="Overpass"/>
                <a:sym typeface="Overpass"/>
              </a:rPr>
            </a:br>
            <a:br>
              <a:rPr lang="en" sz="800">
                <a:latin typeface="Overpass"/>
                <a:ea typeface="Overpass"/>
                <a:cs typeface="Overpass"/>
                <a:sym typeface="Overpass"/>
              </a:rPr>
            </a:br>
            <a:r>
              <a:rPr lang="en" sz="800">
                <a:latin typeface="Overpass"/>
                <a:ea typeface="Overpass"/>
                <a:cs typeface="Overpass"/>
                <a:sym typeface="Overpass"/>
              </a:rPr>
              <a:t>Redeploy</a:t>
            </a:r>
            <a:br>
              <a:rPr lang="en" sz="800">
                <a:latin typeface="Overpass"/>
                <a:ea typeface="Overpass"/>
                <a:cs typeface="Overpass"/>
                <a:sym typeface="Overpass"/>
              </a:rPr>
            </a:br>
            <a:r>
              <a:rPr lang="en" sz="800">
                <a:latin typeface="Overpass"/>
                <a:ea typeface="Overpass"/>
                <a:cs typeface="Overpass"/>
                <a:sym typeface="Overpass"/>
              </a:rPr>
              <a:t>Certs</a:t>
            </a:r>
            <a:endParaRPr sz="800">
              <a:latin typeface="Overpass"/>
              <a:ea typeface="Overpass"/>
              <a:cs typeface="Overpass"/>
              <a:sym typeface="Overpass"/>
            </a:endParaRPr>
          </a:p>
        </p:txBody>
      </p:sp>
      <p:sp>
        <p:nvSpPr>
          <p:cNvPr id="3049" name="Google Shape;3049;p222"/>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2800">
                <a:solidFill>
                  <a:srgbClr val="000000"/>
                </a:solidFill>
                <a:latin typeface="Overpass"/>
                <a:ea typeface="Overpass"/>
                <a:cs typeface="Overpass"/>
                <a:sym typeface="Overpass"/>
              </a:rPr>
              <a:t>CERTIFICATE MANAGEMENT</a:t>
            </a:r>
            <a:endParaRPr sz="2800">
              <a:solidFill>
                <a:srgbClr val="000000"/>
              </a:solidFill>
              <a:latin typeface="Overpass"/>
              <a:ea typeface="Overpass"/>
              <a:cs typeface="Overpass"/>
              <a:sym typeface="Overpass"/>
            </a:endParaRPr>
          </a:p>
        </p:txBody>
      </p:sp>
      <p:sp>
        <p:nvSpPr>
          <p:cNvPr id="3050" name="Google Shape;3050;p222"/>
          <p:cNvSpPr txBox="1"/>
          <p:nvPr/>
        </p:nvSpPr>
        <p:spPr>
          <a:xfrm>
            <a:off x="826700" y="1484075"/>
            <a:ext cx="4311300" cy="3367200"/>
          </a:xfrm>
          <a:prstGeom prst="rect">
            <a:avLst/>
          </a:prstGeom>
          <a:noFill/>
          <a:ln>
            <a:noFill/>
          </a:ln>
        </p:spPr>
        <p:txBody>
          <a:bodyPr anchorCtr="0" anchor="t" bIns="91425" lIns="91425" spcFirstLastPara="1" rIns="91425" wrap="square" tIns="91425">
            <a:noAutofit/>
          </a:bodyPr>
          <a:lstStyle/>
          <a:p>
            <a:pPr indent="-292100" lvl="0" marL="457200" rtl="0">
              <a:spcBef>
                <a:spcPts val="6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Certificates are used to provide secure </a:t>
            </a:r>
            <a:br>
              <a:rPr lang="en">
                <a:solidFill>
                  <a:srgbClr val="000000"/>
                </a:solidFill>
                <a:latin typeface="Overpass"/>
                <a:ea typeface="Overpass"/>
                <a:cs typeface="Overpass"/>
                <a:sym typeface="Overpass"/>
              </a:rPr>
            </a:br>
            <a:r>
              <a:rPr lang="en">
                <a:solidFill>
                  <a:srgbClr val="000000"/>
                </a:solidFill>
                <a:latin typeface="Overpass"/>
                <a:ea typeface="Overpass"/>
                <a:cs typeface="Overpass"/>
                <a:sym typeface="Overpass"/>
              </a:rPr>
              <a:t>connections to</a:t>
            </a:r>
            <a:endParaRPr>
              <a:solidFill>
                <a:srgbClr val="000000"/>
              </a:solidFill>
              <a:latin typeface="Overpass"/>
              <a:ea typeface="Overpass"/>
              <a:cs typeface="Overpass"/>
              <a:sym typeface="Overpass"/>
            </a:endParaRPr>
          </a:p>
          <a:p>
            <a:pPr indent="-292100" lvl="1" marL="914400" rtl="0">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master and nodes</a:t>
            </a:r>
            <a:endParaRPr>
              <a:solidFill>
                <a:srgbClr val="000000"/>
              </a:solidFill>
              <a:latin typeface="Overpass"/>
              <a:ea typeface="Overpass"/>
              <a:cs typeface="Overpass"/>
              <a:sym typeface="Overpass"/>
            </a:endParaRPr>
          </a:p>
          <a:p>
            <a:pPr indent="-292100" lvl="1" marL="914400" rtl="0">
              <a:spcBef>
                <a:spcPts val="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router and registry</a:t>
            </a:r>
            <a:endParaRPr>
              <a:solidFill>
                <a:srgbClr val="000000"/>
              </a:solidFill>
              <a:latin typeface="Overpass"/>
              <a:ea typeface="Overpass"/>
              <a:cs typeface="Overpass"/>
              <a:sym typeface="Overpass"/>
            </a:endParaRPr>
          </a:p>
          <a:p>
            <a:pPr indent="-292100" lvl="1" marL="914400" rtl="0">
              <a:spcBef>
                <a:spcPts val="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etcd</a:t>
            </a:r>
            <a:endParaRPr>
              <a:solidFill>
                <a:srgbClr val="000000"/>
              </a:solidFill>
              <a:latin typeface="Overpass"/>
              <a:ea typeface="Overpass"/>
              <a:cs typeface="Overpass"/>
              <a:sym typeface="Overpass"/>
            </a:endParaRPr>
          </a:p>
          <a:p>
            <a:pPr indent="-292100" lvl="0" marL="457200" rtl="0">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Ansible playbooks to automate redeployment</a:t>
            </a:r>
            <a:endParaRPr>
              <a:solidFill>
                <a:srgbClr val="000000"/>
              </a:solidFill>
              <a:latin typeface="Overpass"/>
              <a:ea typeface="Overpass"/>
              <a:cs typeface="Overpass"/>
              <a:sym typeface="Overpass"/>
            </a:endParaRPr>
          </a:p>
          <a:p>
            <a:pPr indent="-292100" lvl="0" marL="457200" rtl="0">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Redeploy all at once or specific components</a:t>
            </a:r>
            <a:endParaRPr>
              <a:solidFill>
                <a:srgbClr val="000000"/>
              </a:solidFill>
              <a:latin typeface="Overpass"/>
              <a:ea typeface="Overpass"/>
              <a:cs typeface="Overpass"/>
              <a:sym typeface="Overpass"/>
            </a:endParaRPr>
          </a:p>
          <a:p>
            <a:pPr indent="-292100" lvl="0" marL="457200" rtl="0">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Certificate expiry report generator</a:t>
            </a:r>
            <a:endParaRPr>
              <a:solidFill>
                <a:srgbClr val="000000"/>
              </a:solidFill>
              <a:latin typeface="Overpass"/>
              <a:ea typeface="Overpass"/>
              <a:cs typeface="Overpass"/>
              <a:sym typeface="Overpass"/>
            </a:endParaRPr>
          </a:p>
          <a:p>
            <a:pPr indent="0" lvl="0" marL="0" rtl="0">
              <a:spcBef>
                <a:spcPts val="1000"/>
              </a:spcBef>
              <a:spcAft>
                <a:spcPts val="1000"/>
              </a:spcAft>
              <a:buNone/>
            </a:pPr>
            <a:r>
              <a:t/>
            </a:r>
            <a:endParaRPr>
              <a:solidFill>
                <a:srgbClr val="000000"/>
              </a:solidFill>
              <a:latin typeface="Overpass"/>
              <a:ea typeface="Overpass"/>
              <a:cs typeface="Overpass"/>
              <a:sym typeface="Overpass"/>
            </a:endParaRPr>
          </a:p>
        </p:txBody>
      </p:sp>
      <p:pic>
        <p:nvPicPr>
          <p:cNvPr id="3051" name="Google Shape;3051;p222"/>
          <p:cNvPicPr preferRelativeResize="0"/>
          <p:nvPr/>
        </p:nvPicPr>
        <p:blipFill rotWithShape="1">
          <a:blip r:embed="rId3">
            <a:alphaModFix/>
          </a:blip>
          <a:srcRect b="0" l="0" r="3493" t="0"/>
          <a:stretch/>
        </p:blipFill>
        <p:spPr>
          <a:xfrm>
            <a:off x="5823864" y="2268425"/>
            <a:ext cx="533400" cy="552725"/>
          </a:xfrm>
          <a:prstGeom prst="rect">
            <a:avLst/>
          </a:prstGeom>
          <a:noFill/>
          <a:ln>
            <a:noFill/>
          </a:ln>
        </p:spPr>
      </p:pic>
      <p:grpSp>
        <p:nvGrpSpPr>
          <p:cNvPr id="3052" name="Google Shape;3052;p222"/>
          <p:cNvGrpSpPr/>
          <p:nvPr/>
        </p:nvGrpSpPr>
        <p:grpSpPr>
          <a:xfrm>
            <a:off x="7445900" y="1654650"/>
            <a:ext cx="1262700" cy="1719837"/>
            <a:chOff x="5845700" y="2706936"/>
            <a:chExt cx="1262700" cy="1719837"/>
          </a:xfrm>
        </p:grpSpPr>
        <p:sp>
          <p:nvSpPr>
            <p:cNvPr id="3053" name="Google Shape;3053;p222"/>
            <p:cNvSpPr/>
            <p:nvPr/>
          </p:nvSpPr>
          <p:spPr>
            <a:xfrm>
              <a:off x="5845700" y="2725050"/>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MASTER</a:t>
              </a:r>
              <a:endParaRPr sz="1000">
                <a:solidFill>
                  <a:srgbClr val="FFFFFF"/>
                </a:solidFill>
                <a:latin typeface="Overpass"/>
                <a:ea typeface="Overpass"/>
                <a:cs typeface="Overpass"/>
                <a:sym typeface="Overpass"/>
              </a:endParaRPr>
            </a:p>
          </p:txBody>
        </p:sp>
        <p:sp>
          <p:nvSpPr>
            <p:cNvPr id="3054" name="Google Shape;3054;p222"/>
            <p:cNvSpPr/>
            <p:nvPr/>
          </p:nvSpPr>
          <p:spPr>
            <a:xfrm>
              <a:off x="5845700" y="3071956"/>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NODES</a:t>
              </a:r>
              <a:endParaRPr sz="1000">
                <a:solidFill>
                  <a:srgbClr val="FFFFFF"/>
                </a:solidFill>
                <a:latin typeface="Overpass"/>
                <a:ea typeface="Overpass"/>
                <a:cs typeface="Overpass"/>
                <a:sym typeface="Overpass"/>
              </a:endParaRPr>
            </a:p>
          </p:txBody>
        </p:sp>
        <p:sp>
          <p:nvSpPr>
            <p:cNvPr id="3055" name="Google Shape;3055;p222"/>
            <p:cNvSpPr/>
            <p:nvPr/>
          </p:nvSpPr>
          <p:spPr>
            <a:xfrm>
              <a:off x="5845700" y="341886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ROUTER</a:t>
              </a:r>
              <a:endParaRPr sz="1000">
                <a:solidFill>
                  <a:srgbClr val="FFFFFF"/>
                </a:solidFill>
                <a:latin typeface="Overpass"/>
                <a:ea typeface="Overpass"/>
                <a:cs typeface="Overpass"/>
                <a:sym typeface="Overpass"/>
              </a:endParaRPr>
            </a:p>
          </p:txBody>
        </p:sp>
        <p:sp>
          <p:nvSpPr>
            <p:cNvPr id="3056" name="Google Shape;3056;p222"/>
            <p:cNvSpPr/>
            <p:nvPr/>
          </p:nvSpPr>
          <p:spPr>
            <a:xfrm>
              <a:off x="5845700" y="3765767"/>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REGISTRY</a:t>
              </a:r>
              <a:endParaRPr sz="1000">
                <a:solidFill>
                  <a:srgbClr val="FFFFFF"/>
                </a:solidFill>
                <a:latin typeface="Overpass"/>
                <a:ea typeface="Overpass"/>
                <a:cs typeface="Overpass"/>
                <a:sym typeface="Overpass"/>
              </a:endParaRPr>
            </a:p>
          </p:txBody>
        </p:sp>
        <p:sp>
          <p:nvSpPr>
            <p:cNvPr id="3057" name="Google Shape;3057;p222"/>
            <p:cNvSpPr/>
            <p:nvPr/>
          </p:nvSpPr>
          <p:spPr>
            <a:xfrm>
              <a:off x="5845700" y="4112673"/>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ETCD</a:t>
              </a:r>
              <a:endParaRPr sz="1000">
                <a:solidFill>
                  <a:srgbClr val="FFFFFF"/>
                </a:solidFill>
                <a:latin typeface="Overpass"/>
                <a:ea typeface="Overpass"/>
                <a:cs typeface="Overpass"/>
                <a:sym typeface="Overpass"/>
              </a:endParaRPr>
            </a:p>
          </p:txBody>
        </p:sp>
        <p:grpSp>
          <p:nvGrpSpPr>
            <p:cNvPr id="3058" name="Google Shape;3058;p222"/>
            <p:cNvGrpSpPr/>
            <p:nvPr/>
          </p:nvGrpSpPr>
          <p:grpSpPr>
            <a:xfrm>
              <a:off x="5871028" y="2706936"/>
              <a:ext cx="235800" cy="314100"/>
              <a:chOff x="5642428" y="2645250"/>
              <a:chExt cx="235800" cy="314100"/>
            </a:xfrm>
          </p:grpSpPr>
          <p:pic>
            <p:nvPicPr>
              <p:cNvPr id="3059" name="Google Shape;3059;p222"/>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3060" name="Google Shape;3060;p222"/>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FF00"/>
                    </a:solidFill>
                  </a:rPr>
                  <a:t>✓</a:t>
                </a:r>
                <a:endParaRPr>
                  <a:solidFill>
                    <a:srgbClr val="00FF00"/>
                  </a:solidFill>
                </a:endParaRPr>
              </a:p>
            </p:txBody>
          </p:sp>
        </p:grpSp>
        <p:grpSp>
          <p:nvGrpSpPr>
            <p:cNvPr id="3061" name="Google Shape;3061;p222"/>
            <p:cNvGrpSpPr/>
            <p:nvPr/>
          </p:nvGrpSpPr>
          <p:grpSpPr>
            <a:xfrm>
              <a:off x="5871028" y="3040764"/>
              <a:ext cx="235800" cy="314100"/>
              <a:chOff x="5642428" y="2645250"/>
              <a:chExt cx="235800" cy="314100"/>
            </a:xfrm>
          </p:grpSpPr>
          <p:pic>
            <p:nvPicPr>
              <p:cNvPr id="3062" name="Google Shape;3062;p222"/>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3063" name="Google Shape;3063;p222"/>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FF00"/>
                    </a:solidFill>
                  </a:rPr>
                  <a:t>✓</a:t>
                </a:r>
                <a:endParaRPr>
                  <a:solidFill>
                    <a:srgbClr val="00FF00"/>
                  </a:solidFill>
                </a:endParaRPr>
              </a:p>
            </p:txBody>
          </p:sp>
        </p:grpSp>
        <p:grpSp>
          <p:nvGrpSpPr>
            <p:cNvPr id="3064" name="Google Shape;3064;p222"/>
            <p:cNvGrpSpPr/>
            <p:nvPr/>
          </p:nvGrpSpPr>
          <p:grpSpPr>
            <a:xfrm>
              <a:off x="5871028" y="3385479"/>
              <a:ext cx="235800" cy="314100"/>
              <a:chOff x="5642428" y="2645250"/>
              <a:chExt cx="235800" cy="314100"/>
            </a:xfrm>
          </p:grpSpPr>
          <p:pic>
            <p:nvPicPr>
              <p:cNvPr id="3065" name="Google Shape;3065;p222"/>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3066" name="Google Shape;3066;p222"/>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FF00"/>
                    </a:solidFill>
                  </a:rPr>
                  <a:t>✓</a:t>
                </a:r>
                <a:endParaRPr>
                  <a:solidFill>
                    <a:srgbClr val="00FF00"/>
                  </a:solidFill>
                </a:endParaRPr>
              </a:p>
            </p:txBody>
          </p:sp>
        </p:grpSp>
        <p:grpSp>
          <p:nvGrpSpPr>
            <p:cNvPr id="3067" name="Google Shape;3067;p222"/>
            <p:cNvGrpSpPr/>
            <p:nvPr/>
          </p:nvGrpSpPr>
          <p:grpSpPr>
            <a:xfrm>
              <a:off x="5871028" y="3722936"/>
              <a:ext cx="235800" cy="314100"/>
              <a:chOff x="5642428" y="2645250"/>
              <a:chExt cx="235800" cy="314100"/>
            </a:xfrm>
          </p:grpSpPr>
          <p:pic>
            <p:nvPicPr>
              <p:cNvPr id="3068" name="Google Shape;3068;p222"/>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3069" name="Google Shape;3069;p222"/>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FF00"/>
                    </a:solidFill>
                  </a:rPr>
                  <a:t>✓</a:t>
                </a:r>
                <a:endParaRPr>
                  <a:solidFill>
                    <a:srgbClr val="00FF00"/>
                  </a:solidFill>
                </a:endParaRPr>
              </a:p>
            </p:txBody>
          </p:sp>
        </p:grpSp>
        <p:grpSp>
          <p:nvGrpSpPr>
            <p:cNvPr id="3070" name="Google Shape;3070;p222"/>
            <p:cNvGrpSpPr/>
            <p:nvPr/>
          </p:nvGrpSpPr>
          <p:grpSpPr>
            <a:xfrm>
              <a:off x="5871028" y="4074907"/>
              <a:ext cx="235800" cy="314100"/>
              <a:chOff x="5642428" y="2645250"/>
              <a:chExt cx="235800" cy="314100"/>
            </a:xfrm>
          </p:grpSpPr>
          <p:pic>
            <p:nvPicPr>
              <p:cNvPr id="3071" name="Google Shape;3071;p222"/>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3072" name="Google Shape;3072;p222"/>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FF00"/>
                    </a:solidFill>
                  </a:rPr>
                  <a:t>✓</a:t>
                </a:r>
                <a:endParaRPr>
                  <a:solidFill>
                    <a:srgbClr val="00FF00"/>
                  </a:solidFill>
                </a:endParaRPr>
              </a:p>
            </p:txBody>
          </p:sp>
        </p:grpSp>
      </p:grpSp>
      <p:cxnSp>
        <p:nvCxnSpPr>
          <p:cNvPr id="3073" name="Google Shape;3073;p222"/>
          <p:cNvCxnSpPr/>
          <p:nvPr/>
        </p:nvCxnSpPr>
        <p:spPr>
          <a:xfrm>
            <a:off x="6444350" y="2536375"/>
            <a:ext cx="834300" cy="0"/>
          </a:xfrm>
          <a:prstGeom prst="straightConnector1">
            <a:avLst/>
          </a:prstGeom>
          <a:noFill/>
          <a:ln cap="flat" cmpd="sng" w="9525">
            <a:solidFill>
              <a:srgbClr val="666666"/>
            </a:solidFill>
            <a:prstDash val="solid"/>
            <a:round/>
            <a:headEnd len="med" w="med" type="triangle"/>
            <a:tailEnd len="med" w="med" type="triangle"/>
          </a:ln>
        </p:spPr>
      </p:cxnSp>
      <p:sp>
        <p:nvSpPr>
          <p:cNvPr id="3074" name="Google Shape;3074;p222"/>
          <p:cNvSpPr txBox="1"/>
          <p:nvPr/>
        </p:nvSpPr>
        <p:spPr>
          <a:xfrm>
            <a:off x="5206863" y="2318657"/>
            <a:ext cx="660600" cy="3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Ansible</a:t>
            </a:r>
            <a:br>
              <a:rPr lang="en" sz="800">
                <a:latin typeface="Overpass"/>
                <a:ea typeface="Overpass"/>
                <a:cs typeface="Overpass"/>
                <a:sym typeface="Overpass"/>
              </a:rPr>
            </a:br>
            <a:r>
              <a:rPr lang="en" sz="800">
                <a:latin typeface="Overpass"/>
                <a:ea typeface="Overpass"/>
                <a:cs typeface="Overpass"/>
                <a:sym typeface="Overpass"/>
              </a:rPr>
              <a:t>Playbook</a:t>
            </a:r>
            <a:endParaRPr sz="800">
              <a:latin typeface="Overpass"/>
              <a:ea typeface="Overpass"/>
              <a:cs typeface="Overpass"/>
              <a:sym typeface="Overpas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8" name="Shape 3078"/>
        <p:cNvGrpSpPr/>
        <p:nvPr/>
      </p:nvGrpSpPr>
      <p:grpSpPr>
        <a:xfrm>
          <a:off x="0" y="0"/>
          <a:ext cx="0" cy="0"/>
          <a:chOff x="0" y="0"/>
          <a:chExt cx="0" cy="0"/>
        </a:xfrm>
      </p:grpSpPr>
      <p:sp>
        <p:nvSpPr>
          <p:cNvPr id="3079" name="Google Shape;3079;p22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80" name="Google Shape;3080;p223"/>
          <p:cNvSpPr txBox="1"/>
          <p:nvPr/>
        </p:nvSpPr>
        <p:spPr>
          <a:xfrm>
            <a:off x="6836225" y="1103100"/>
            <a:ext cx="2024700" cy="3105900"/>
          </a:xfrm>
          <a:prstGeom prst="rect">
            <a:avLst/>
          </a:prstGeom>
          <a:noFill/>
          <a:ln>
            <a:noFill/>
          </a:ln>
        </p:spPr>
        <p:txBody>
          <a:bodyPr anchorCtr="0" anchor="ctr" bIns="91425" lIns="91425" spcFirstLastPara="1" rIns="91425" wrap="square" tIns="91425">
            <a:noAutofit/>
          </a:bodyPr>
          <a:lstStyle/>
          <a:p>
            <a:pPr indent="0" lvl="0" marL="0" rtl="0">
              <a:spcBef>
                <a:spcPts val="1000"/>
              </a:spcBef>
              <a:spcAft>
                <a:spcPts val="0"/>
              </a:spcAft>
              <a:buNone/>
            </a:pPr>
            <a:r>
              <a:rPr b="1" lang="en" sz="1200">
                <a:solidFill>
                  <a:srgbClr val="000000"/>
                </a:solidFill>
                <a:latin typeface="Overpass"/>
                <a:ea typeface="Overpass"/>
                <a:cs typeface="Overpass"/>
                <a:sym typeface="Overpass"/>
              </a:rPr>
              <a:t>CERTIFICATE  CHECKS</a:t>
            </a:r>
            <a:endParaRPr b="1" sz="1200">
              <a:solidFill>
                <a:srgbClr val="000000"/>
              </a:solidFill>
              <a:latin typeface="Overpass"/>
              <a:ea typeface="Overpass"/>
              <a:cs typeface="Overpass"/>
              <a:sym typeface="Overpass"/>
            </a:endParaRPr>
          </a:p>
          <a:p>
            <a:pPr indent="0" lvl="0" marL="0" rtl="0">
              <a:spcBef>
                <a:spcPts val="1000"/>
              </a:spcBef>
              <a:spcAft>
                <a:spcPts val="0"/>
              </a:spcAft>
              <a:buNone/>
            </a:pPr>
            <a:r>
              <a:rPr lang="en" sz="1100">
                <a:solidFill>
                  <a:srgbClr val="000000"/>
                </a:solidFill>
                <a:latin typeface="Overpass"/>
                <a:ea typeface="Overpass"/>
                <a:cs typeface="Overpass"/>
                <a:sym typeface="Overpass"/>
              </a:rPr>
              <a:t>●  master and nodes</a:t>
            </a:r>
            <a:endParaRPr sz="1100">
              <a:solidFill>
                <a:srgbClr val="000000"/>
              </a:solidFill>
              <a:latin typeface="Overpass"/>
              <a:ea typeface="Overpass"/>
              <a:cs typeface="Overpass"/>
              <a:sym typeface="Overpass"/>
            </a:endParaRPr>
          </a:p>
          <a:p>
            <a:pPr indent="0" lvl="0" marL="0" rtl="0">
              <a:spcBef>
                <a:spcPts val="1000"/>
              </a:spcBef>
              <a:spcAft>
                <a:spcPts val="0"/>
              </a:spcAft>
              <a:buNone/>
            </a:pPr>
            <a:r>
              <a:rPr lang="en" sz="1100">
                <a:solidFill>
                  <a:srgbClr val="000000"/>
                </a:solidFill>
                <a:latin typeface="Overpass"/>
                <a:ea typeface="Overpass"/>
                <a:cs typeface="Overpass"/>
                <a:sym typeface="Overpass"/>
              </a:rPr>
              <a:t>●  router and registry service certificates from etcd secrets</a:t>
            </a:r>
            <a:endParaRPr sz="1100">
              <a:solidFill>
                <a:srgbClr val="000000"/>
              </a:solidFill>
              <a:latin typeface="Overpass"/>
              <a:ea typeface="Overpass"/>
              <a:cs typeface="Overpass"/>
              <a:sym typeface="Overpass"/>
            </a:endParaRPr>
          </a:p>
          <a:p>
            <a:pPr indent="0" lvl="0" marL="0" rtl="0">
              <a:spcBef>
                <a:spcPts val="1000"/>
              </a:spcBef>
              <a:spcAft>
                <a:spcPts val="0"/>
              </a:spcAft>
              <a:buNone/>
            </a:pPr>
            <a:r>
              <a:rPr lang="en" sz="1100">
                <a:solidFill>
                  <a:srgbClr val="000000"/>
                </a:solidFill>
                <a:latin typeface="Overpass"/>
                <a:ea typeface="Overpass"/>
                <a:cs typeface="Overpass"/>
                <a:sym typeface="Overpass"/>
              </a:rPr>
              <a:t>●  master, node, router, registry, and kubeconfig files for cluster-admin users</a:t>
            </a:r>
            <a:endParaRPr sz="1100">
              <a:solidFill>
                <a:srgbClr val="000000"/>
              </a:solidFill>
              <a:latin typeface="Overpass"/>
              <a:ea typeface="Overpass"/>
              <a:cs typeface="Overpass"/>
              <a:sym typeface="Overpass"/>
            </a:endParaRPr>
          </a:p>
          <a:p>
            <a:pPr indent="0" lvl="0" marL="0" rtl="0">
              <a:spcBef>
                <a:spcPts val="1000"/>
              </a:spcBef>
              <a:spcAft>
                <a:spcPts val="0"/>
              </a:spcAft>
              <a:buNone/>
            </a:pPr>
            <a:r>
              <a:rPr lang="en" sz="1100">
                <a:solidFill>
                  <a:srgbClr val="000000"/>
                </a:solidFill>
                <a:latin typeface="Overpass"/>
                <a:ea typeface="Overpass"/>
                <a:cs typeface="Overpass"/>
                <a:sym typeface="Overpass"/>
              </a:rPr>
              <a:t>●  etcd certificates</a:t>
            </a:r>
            <a:endParaRPr sz="1100">
              <a:latin typeface="Overpass"/>
              <a:ea typeface="Overpass"/>
              <a:cs typeface="Overpass"/>
              <a:sym typeface="Overpass"/>
            </a:endParaRPr>
          </a:p>
        </p:txBody>
      </p:sp>
      <p:sp>
        <p:nvSpPr>
          <p:cNvPr id="3081" name="Google Shape;3081;p223"/>
          <p:cNvSpPr txBox="1"/>
          <p:nvPr/>
        </p:nvSpPr>
        <p:spPr>
          <a:xfrm>
            <a:off x="826650" y="152400"/>
            <a:ext cx="7490700" cy="7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000000"/>
                </a:solidFill>
                <a:latin typeface="Overpass"/>
                <a:ea typeface="Overpass"/>
                <a:cs typeface="Overpass"/>
                <a:sym typeface="Overpass"/>
              </a:rPr>
              <a:t>CERTIFICATE EXPIRY REPORT</a:t>
            </a:r>
            <a:endParaRPr sz="2800">
              <a:solidFill>
                <a:srgbClr val="000000"/>
              </a:solidFill>
              <a:latin typeface="Overpass"/>
              <a:ea typeface="Overpass"/>
              <a:cs typeface="Overpass"/>
              <a:sym typeface="Overpass"/>
            </a:endParaRPr>
          </a:p>
        </p:txBody>
      </p:sp>
      <p:pic>
        <p:nvPicPr>
          <p:cNvPr descr="html-report.png" id="3082" name="Google Shape;3082;p223"/>
          <p:cNvPicPr preferRelativeResize="0"/>
          <p:nvPr/>
        </p:nvPicPr>
        <p:blipFill rotWithShape="1">
          <a:blip r:embed="rId3">
            <a:alphaModFix/>
          </a:blip>
          <a:srcRect b="0" l="672" r="1871" t="0"/>
          <a:stretch/>
        </p:blipFill>
        <p:spPr>
          <a:xfrm>
            <a:off x="283025" y="974500"/>
            <a:ext cx="6320975" cy="3648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6" name="Shape 3086"/>
        <p:cNvGrpSpPr/>
        <p:nvPr/>
      </p:nvGrpSpPr>
      <p:grpSpPr>
        <a:xfrm>
          <a:off x="0" y="0"/>
          <a:ext cx="0" cy="0"/>
          <a:chOff x="0" y="0"/>
          <a:chExt cx="0" cy="0"/>
        </a:xfrm>
      </p:grpSpPr>
      <p:sp>
        <p:nvSpPr>
          <p:cNvPr id="3087" name="Google Shape;3087;p224"/>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LOGGING &amp; METRICS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1" name="Shape 3091"/>
        <p:cNvGrpSpPr/>
        <p:nvPr/>
      </p:nvGrpSpPr>
      <p:grpSpPr>
        <a:xfrm>
          <a:off x="0" y="0"/>
          <a:ext cx="0" cy="0"/>
          <a:chOff x="0" y="0"/>
          <a:chExt cx="0" cy="0"/>
        </a:xfrm>
      </p:grpSpPr>
      <p:sp>
        <p:nvSpPr>
          <p:cNvPr id="3092" name="Google Shape;3092;p22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93" name="Google Shape;3093;p225"/>
          <p:cNvSpPr txBox="1"/>
          <p:nvPr>
            <p:ph idx="1" type="body"/>
          </p:nvPr>
        </p:nvSpPr>
        <p:spPr>
          <a:xfrm>
            <a:off x="826700" y="1233775"/>
            <a:ext cx="6325500" cy="3290100"/>
          </a:xfrm>
          <a:prstGeom prst="rect">
            <a:avLst/>
          </a:prstGeom>
        </p:spPr>
        <p:txBody>
          <a:bodyPr anchorCtr="0" anchor="t" bIns="91425" lIns="91425" spcFirstLastPara="1" rIns="91425" wrap="square" tIns="91425">
            <a:noAutofit/>
          </a:bodyPr>
          <a:lstStyle/>
          <a:p>
            <a:pPr indent="-292100" lvl="0" marL="457200" rtl="0">
              <a:lnSpc>
                <a:spcPct val="150000"/>
              </a:lnSpc>
              <a:spcBef>
                <a:spcPts val="600"/>
              </a:spcBef>
              <a:spcAft>
                <a:spcPts val="0"/>
              </a:spcAft>
              <a:buSzPts val="1000"/>
              <a:buChar char="●"/>
            </a:pPr>
            <a:r>
              <a:rPr lang="en"/>
              <a:t>EFK stack to aggregate logs for hosts and applications</a:t>
            </a:r>
            <a:endParaRPr/>
          </a:p>
          <a:p>
            <a:pPr indent="-292100" lvl="1" marL="914400" rtl="0">
              <a:lnSpc>
                <a:spcPct val="150000"/>
              </a:lnSpc>
              <a:spcBef>
                <a:spcPts val="0"/>
              </a:spcBef>
              <a:spcAft>
                <a:spcPts val="0"/>
              </a:spcAft>
              <a:buSzPts val="1000"/>
              <a:buChar char="○"/>
            </a:pPr>
            <a:r>
              <a:rPr b="1" lang="en"/>
              <a:t>Elasticsearch:</a:t>
            </a:r>
            <a:r>
              <a:rPr lang="en"/>
              <a:t> a search and analytics engine to store logs</a:t>
            </a:r>
            <a:endParaRPr/>
          </a:p>
          <a:p>
            <a:pPr indent="-292100" lvl="1" marL="914400" rtl="0">
              <a:lnSpc>
                <a:spcPct val="150000"/>
              </a:lnSpc>
              <a:spcBef>
                <a:spcPts val="0"/>
              </a:spcBef>
              <a:spcAft>
                <a:spcPts val="0"/>
              </a:spcAft>
              <a:buSzPts val="1000"/>
              <a:buChar char="○"/>
            </a:pPr>
            <a:r>
              <a:rPr b="1" lang="en"/>
              <a:t>Fluentd:</a:t>
            </a:r>
            <a:r>
              <a:rPr lang="en"/>
              <a:t> gathers logs and sends to Elasticsearch.</a:t>
            </a:r>
            <a:endParaRPr/>
          </a:p>
          <a:p>
            <a:pPr indent="-292100" lvl="1" marL="914400" rtl="0">
              <a:lnSpc>
                <a:spcPct val="150000"/>
              </a:lnSpc>
              <a:spcBef>
                <a:spcPts val="0"/>
              </a:spcBef>
              <a:spcAft>
                <a:spcPts val="0"/>
              </a:spcAft>
              <a:buSzPts val="1000"/>
              <a:buChar char="○"/>
            </a:pPr>
            <a:r>
              <a:rPr b="1" lang="en"/>
              <a:t>Kibana:</a:t>
            </a:r>
            <a:r>
              <a:rPr lang="en"/>
              <a:t> A web UI for Elasticsearch.</a:t>
            </a:r>
            <a:endParaRPr/>
          </a:p>
          <a:p>
            <a:pPr indent="-292100" lvl="0" marL="457200" rtl="0">
              <a:lnSpc>
                <a:spcPct val="150000"/>
              </a:lnSpc>
              <a:spcBef>
                <a:spcPts val="1000"/>
              </a:spcBef>
              <a:spcAft>
                <a:spcPts val="0"/>
              </a:spcAft>
              <a:buSzPts val="1000"/>
              <a:buChar char="●"/>
            </a:pPr>
            <a:r>
              <a:rPr lang="en"/>
              <a:t>Access control</a:t>
            </a:r>
            <a:endParaRPr/>
          </a:p>
          <a:p>
            <a:pPr indent="-292100" lvl="1" marL="914400" rtl="0">
              <a:lnSpc>
                <a:spcPct val="150000"/>
              </a:lnSpc>
              <a:spcBef>
                <a:spcPts val="0"/>
              </a:spcBef>
              <a:spcAft>
                <a:spcPts val="0"/>
              </a:spcAft>
              <a:buSzPts val="1000"/>
              <a:buChar char="○"/>
            </a:pPr>
            <a:r>
              <a:rPr lang="en"/>
              <a:t>Cluster administrators can view all logs</a:t>
            </a:r>
            <a:endParaRPr/>
          </a:p>
          <a:p>
            <a:pPr indent="-292100" lvl="1" marL="914400" rtl="0">
              <a:lnSpc>
                <a:spcPct val="150000"/>
              </a:lnSpc>
              <a:spcBef>
                <a:spcPts val="0"/>
              </a:spcBef>
              <a:spcAft>
                <a:spcPts val="0"/>
              </a:spcAft>
              <a:buSzPts val="1000"/>
              <a:buChar char="○"/>
            </a:pPr>
            <a:r>
              <a:rPr lang="en"/>
              <a:t>Users can only view logs for their projects</a:t>
            </a:r>
            <a:endParaRPr/>
          </a:p>
          <a:p>
            <a:pPr indent="-292100" lvl="0" marL="457200" rtl="0">
              <a:lnSpc>
                <a:spcPct val="150000"/>
              </a:lnSpc>
              <a:spcBef>
                <a:spcPts val="1000"/>
              </a:spcBef>
              <a:spcAft>
                <a:spcPts val="0"/>
              </a:spcAft>
              <a:buSzPts val="1000"/>
              <a:buChar char="●"/>
            </a:pPr>
            <a:r>
              <a:rPr lang="en"/>
              <a:t>Ability to send logs elsewhere</a:t>
            </a:r>
            <a:endParaRPr/>
          </a:p>
          <a:p>
            <a:pPr indent="-292100" lvl="1" marL="914400" rtl="0">
              <a:lnSpc>
                <a:spcPct val="150000"/>
              </a:lnSpc>
              <a:spcBef>
                <a:spcPts val="0"/>
              </a:spcBef>
              <a:spcAft>
                <a:spcPts val="0"/>
              </a:spcAft>
              <a:buSzPts val="1000"/>
              <a:buChar char="○"/>
            </a:pPr>
            <a:r>
              <a:rPr lang="en"/>
              <a:t>External elasticsearch, Splunk, etc</a:t>
            </a:r>
            <a:endParaRPr/>
          </a:p>
        </p:txBody>
      </p:sp>
      <p:sp>
        <p:nvSpPr>
          <p:cNvPr id="3094" name="Google Shape;3094;p22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CENTRAL LOG MANAGEMENT WITH EFK</a:t>
            </a:r>
            <a:endParaRPr/>
          </a:p>
        </p:txBody>
      </p:sp>
      <p:pic>
        <p:nvPicPr>
          <p:cNvPr id="3095" name="Google Shape;3095;p225"/>
          <p:cNvPicPr preferRelativeResize="0"/>
          <p:nvPr/>
        </p:nvPicPr>
        <p:blipFill>
          <a:blip r:embed="rId3">
            <a:alphaModFix/>
          </a:blip>
          <a:stretch>
            <a:fillRect/>
          </a:stretch>
        </p:blipFill>
        <p:spPr>
          <a:xfrm>
            <a:off x="6350675" y="2042425"/>
            <a:ext cx="1311115" cy="1504275"/>
          </a:xfrm>
          <a:prstGeom prst="rect">
            <a:avLst/>
          </a:prstGeom>
          <a:noFill/>
          <a:ln>
            <a:noFill/>
          </a:ln>
        </p:spPr>
      </p:pic>
      <p:pic>
        <p:nvPicPr>
          <p:cNvPr id="3096" name="Google Shape;3096;p225"/>
          <p:cNvPicPr preferRelativeResize="0"/>
          <p:nvPr/>
        </p:nvPicPr>
        <p:blipFill>
          <a:blip r:embed="rId4">
            <a:alphaModFix/>
          </a:blip>
          <a:stretch>
            <a:fillRect/>
          </a:stretch>
        </p:blipFill>
        <p:spPr>
          <a:xfrm>
            <a:off x="7779267" y="2292395"/>
            <a:ext cx="740933" cy="1004335"/>
          </a:xfrm>
          <a:prstGeom prst="rect">
            <a:avLst/>
          </a:prstGeom>
          <a:noFill/>
          <a:ln>
            <a:noFill/>
          </a:ln>
        </p:spPr>
      </p:pic>
      <p:grpSp>
        <p:nvGrpSpPr>
          <p:cNvPr id="3097" name="Google Shape;3097;p225"/>
          <p:cNvGrpSpPr/>
          <p:nvPr/>
        </p:nvGrpSpPr>
        <p:grpSpPr>
          <a:xfrm>
            <a:off x="7830755" y="2466113"/>
            <a:ext cx="671853" cy="773400"/>
            <a:chOff x="7706076" y="2646787"/>
            <a:chExt cx="474875" cy="546650"/>
          </a:xfrm>
        </p:grpSpPr>
        <p:sp>
          <p:nvSpPr>
            <p:cNvPr id="3098" name="Google Shape;3098;p225"/>
            <p:cNvSpPr/>
            <p:nvPr/>
          </p:nvSpPr>
          <p:spPr>
            <a:xfrm>
              <a:off x="7927850" y="2897875"/>
              <a:ext cx="249725" cy="286875"/>
            </a:xfrm>
            <a:custGeom>
              <a:pathLst>
                <a:path extrusionOk="0" h="11475" w="9989">
                  <a:moveTo>
                    <a:pt x="1486" y="0"/>
                  </a:moveTo>
                  <a:lnTo>
                    <a:pt x="9989" y="9742"/>
                  </a:lnTo>
                  <a:lnTo>
                    <a:pt x="8173" y="11475"/>
                  </a:lnTo>
                  <a:lnTo>
                    <a:pt x="0" y="1073"/>
                  </a:lnTo>
                  <a:close/>
                </a:path>
              </a:pathLst>
            </a:custGeom>
            <a:solidFill>
              <a:srgbClr val="EFEFEF"/>
            </a:solidFill>
            <a:ln>
              <a:noFill/>
            </a:ln>
          </p:spPr>
        </p:sp>
        <p:grpSp>
          <p:nvGrpSpPr>
            <p:cNvPr id="3099" name="Google Shape;3099;p225"/>
            <p:cNvGrpSpPr/>
            <p:nvPr/>
          </p:nvGrpSpPr>
          <p:grpSpPr>
            <a:xfrm>
              <a:off x="7706076" y="2646787"/>
              <a:ext cx="474875" cy="546650"/>
              <a:chOff x="7918164" y="2646787"/>
              <a:chExt cx="474875" cy="546650"/>
            </a:xfrm>
          </p:grpSpPr>
          <p:sp>
            <p:nvSpPr>
              <p:cNvPr id="3100" name="Google Shape;3100;p225"/>
              <p:cNvSpPr/>
              <p:nvPr/>
            </p:nvSpPr>
            <p:spPr>
              <a:xfrm>
                <a:off x="7934687" y="2657095"/>
                <a:ext cx="264300" cy="264300"/>
              </a:xfrm>
              <a:prstGeom prst="ellipse">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101" name="Google Shape;3101;p225"/>
              <p:cNvPicPr preferRelativeResize="0"/>
              <p:nvPr/>
            </p:nvPicPr>
            <p:blipFill>
              <a:blip r:embed="rId5">
                <a:alphaModFix/>
              </a:blip>
              <a:stretch>
                <a:fillRect/>
              </a:stretch>
            </p:blipFill>
            <p:spPr>
              <a:xfrm>
                <a:off x="7918164" y="2646787"/>
                <a:ext cx="474875" cy="546650"/>
              </a:xfrm>
              <a:prstGeom prst="rect">
                <a:avLst/>
              </a:prstGeom>
              <a:noFill/>
              <a:ln>
                <a:noFill/>
              </a:ln>
            </p:spPr>
          </p:pic>
          <p:cxnSp>
            <p:nvCxnSpPr>
              <p:cNvPr id="3102" name="Google Shape;3102;p225"/>
              <p:cNvCxnSpPr/>
              <p:nvPr/>
            </p:nvCxnSpPr>
            <p:spPr>
              <a:xfrm rot="10800000">
                <a:off x="7991550" y="2765725"/>
                <a:ext cx="188100" cy="2100"/>
              </a:xfrm>
              <a:prstGeom prst="straightConnector1">
                <a:avLst/>
              </a:prstGeom>
              <a:noFill/>
              <a:ln cap="flat" cmpd="sng" w="38100">
                <a:solidFill>
                  <a:srgbClr val="000000"/>
                </a:solidFill>
                <a:prstDash val="solid"/>
                <a:round/>
                <a:headEnd len="med" w="med" type="none"/>
                <a:tailEnd len="med" w="med" type="none"/>
              </a:ln>
            </p:spPr>
          </p:cxnSp>
          <p:sp>
            <p:nvSpPr>
              <p:cNvPr id="3103" name="Google Shape;3103;p225"/>
              <p:cNvSpPr/>
              <p:nvPr/>
            </p:nvSpPr>
            <p:spPr>
              <a:xfrm>
                <a:off x="7991631" y="2825625"/>
                <a:ext cx="183899" cy="39225"/>
              </a:xfrm>
              <a:custGeom>
                <a:pathLst>
                  <a:path extrusionOk="0" h="1074" w="6935">
                    <a:moveTo>
                      <a:pt x="6935" y="0"/>
                    </a:moveTo>
                    <a:lnTo>
                      <a:pt x="0" y="0"/>
                    </a:lnTo>
                    <a:lnTo>
                      <a:pt x="0" y="1074"/>
                    </a:lnTo>
                    <a:lnTo>
                      <a:pt x="6439" y="1074"/>
                    </a:lnTo>
                    <a:close/>
                  </a:path>
                </a:pathLst>
              </a:custGeom>
              <a:solidFill>
                <a:srgbClr val="000000"/>
              </a:solidFill>
              <a:ln>
                <a:noFill/>
              </a:ln>
            </p:spPr>
          </p:sp>
        </p:gr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7" name="Shape 3107"/>
        <p:cNvGrpSpPr/>
        <p:nvPr/>
      </p:nvGrpSpPr>
      <p:grpSpPr>
        <a:xfrm>
          <a:off x="0" y="0"/>
          <a:ext cx="0" cy="0"/>
          <a:chOff x="0" y="0"/>
          <a:chExt cx="0" cy="0"/>
        </a:xfrm>
      </p:grpSpPr>
      <p:sp>
        <p:nvSpPr>
          <p:cNvPr id="3108" name="Google Shape;3108;p226"/>
          <p:cNvSpPr txBox="1"/>
          <p:nvPr>
            <p:ph type="title"/>
          </p:nvPr>
        </p:nvSpPr>
        <p:spPr>
          <a:xfrm>
            <a:off x="826650" y="0"/>
            <a:ext cx="75462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CENTRAL LOG MANAGEMENT WITH EFK</a:t>
            </a:r>
            <a:endParaRPr/>
          </a:p>
        </p:txBody>
      </p:sp>
      <p:sp>
        <p:nvSpPr>
          <p:cNvPr id="3109" name="Google Shape;3109;p226"/>
          <p:cNvSpPr/>
          <p:nvPr/>
        </p:nvSpPr>
        <p:spPr>
          <a:xfrm>
            <a:off x="3893200" y="1870075"/>
            <a:ext cx="3259200" cy="22431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0" name="Google Shape;3110;p226"/>
          <p:cNvSpPr/>
          <p:nvPr/>
        </p:nvSpPr>
        <p:spPr>
          <a:xfrm>
            <a:off x="4008750" y="3022126"/>
            <a:ext cx="3033300" cy="956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APPLICATION LOGS</a:t>
            </a:r>
            <a:endParaRPr b="1" sz="800">
              <a:latin typeface="Proxima Nova"/>
              <a:ea typeface="Proxima Nova"/>
              <a:cs typeface="Proxima Nova"/>
              <a:sym typeface="Proxima Nova"/>
            </a:endParaRPr>
          </a:p>
        </p:txBody>
      </p:sp>
      <p:sp>
        <p:nvSpPr>
          <p:cNvPr id="3111" name="Google Shape;3111;p226"/>
          <p:cNvSpPr/>
          <p:nvPr/>
        </p:nvSpPr>
        <p:spPr>
          <a:xfrm>
            <a:off x="4008750" y="2000575"/>
            <a:ext cx="3033300" cy="956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OPERATION LOGS</a:t>
            </a:r>
            <a:endParaRPr b="1" sz="800">
              <a:latin typeface="Proxima Nova"/>
              <a:ea typeface="Proxima Nova"/>
              <a:cs typeface="Proxima Nova"/>
              <a:sym typeface="Proxima Nova"/>
            </a:endParaRPr>
          </a:p>
        </p:txBody>
      </p:sp>
      <p:sp>
        <p:nvSpPr>
          <p:cNvPr id="3112" name="Google Shape;3112;p226"/>
          <p:cNvSpPr/>
          <p:nvPr/>
        </p:nvSpPr>
        <p:spPr>
          <a:xfrm>
            <a:off x="4121800" y="2336050"/>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3113" name="Google Shape;3113;p226"/>
          <p:cNvSpPr/>
          <p:nvPr/>
        </p:nvSpPr>
        <p:spPr>
          <a:xfrm>
            <a:off x="4207485" y="2412250"/>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cxnSp>
        <p:nvCxnSpPr>
          <p:cNvPr id="3114" name="Google Shape;3114;p226"/>
          <p:cNvCxnSpPr/>
          <p:nvPr/>
        </p:nvCxnSpPr>
        <p:spPr>
          <a:xfrm>
            <a:off x="2526994" y="2473075"/>
            <a:ext cx="1346100" cy="0"/>
          </a:xfrm>
          <a:prstGeom prst="straightConnector1">
            <a:avLst/>
          </a:prstGeom>
          <a:noFill/>
          <a:ln cap="flat" cmpd="sng" w="9525">
            <a:solidFill>
              <a:schemeClr val="dk2"/>
            </a:solidFill>
            <a:prstDash val="solid"/>
            <a:round/>
            <a:headEnd len="med" w="med" type="none"/>
            <a:tailEnd len="med" w="med" type="triangle"/>
          </a:ln>
        </p:spPr>
      </p:cxnSp>
      <p:cxnSp>
        <p:nvCxnSpPr>
          <p:cNvPr id="3115" name="Google Shape;3115;p226"/>
          <p:cNvCxnSpPr/>
          <p:nvPr/>
        </p:nvCxnSpPr>
        <p:spPr>
          <a:xfrm>
            <a:off x="2725758" y="3082675"/>
            <a:ext cx="1147500" cy="0"/>
          </a:xfrm>
          <a:prstGeom prst="straightConnector1">
            <a:avLst/>
          </a:prstGeom>
          <a:noFill/>
          <a:ln cap="flat" cmpd="sng" w="9525">
            <a:solidFill>
              <a:schemeClr val="dk2"/>
            </a:solidFill>
            <a:prstDash val="solid"/>
            <a:round/>
            <a:headEnd len="med" w="med" type="none"/>
            <a:tailEnd len="med" w="med" type="triangle"/>
          </a:ln>
        </p:spPr>
      </p:cxnSp>
      <p:sp>
        <p:nvSpPr>
          <p:cNvPr id="3116" name="Google Shape;3116;p22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3117" name="Google Shape;3117;p226"/>
          <p:cNvGrpSpPr/>
          <p:nvPr/>
        </p:nvGrpSpPr>
        <p:grpSpPr>
          <a:xfrm>
            <a:off x="1281700" y="1584725"/>
            <a:ext cx="1195500" cy="1602300"/>
            <a:chOff x="1053100" y="1432325"/>
            <a:chExt cx="1195500" cy="1602300"/>
          </a:xfrm>
        </p:grpSpPr>
        <p:sp>
          <p:nvSpPr>
            <p:cNvPr id="3118" name="Google Shape;3118;p226"/>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3119" name="Google Shape;3119;p226"/>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3120" name="Google Shape;3120;p226"/>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1" name="Google Shape;3121;p226"/>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2" name="Google Shape;3122;p226"/>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23" name="Google Shape;3123;p226"/>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24" name="Google Shape;3124;p226"/>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25" name="Google Shape;3125;p226"/>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26" name="Google Shape;3126;p226"/>
            <p:cNvSpPr/>
            <p:nvPr/>
          </p:nvSpPr>
          <p:spPr>
            <a:xfrm rot="-5400000">
              <a:off x="1687125" y="2155975"/>
              <a:ext cx="755700" cy="177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grpSp>
        <p:nvGrpSpPr>
          <p:cNvPr id="3127" name="Google Shape;3127;p226"/>
          <p:cNvGrpSpPr/>
          <p:nvPr/>
        </p:nvGrpSpPr>
        <p:grpSpPr>
          <a:xfrm>
            <a:off x="1510300" y="2194325"/>
            <a:ext cx="1195500" cy="1602300"/>
            <a:chOff x="1053100" y="1432325"/>
            <a:chExt cx="1195500" cy="1602300"/>
          </a:xfrm>
        </p:grpSpPr>
        <p:sp>
          <p:nvSpPr>
            <p:cNvPr id="3128" name="Google Shape;3128;p226"/>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3129" name="Google Shape;3129;p226"/>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3130" name="Google Shape;3130;p226"/>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1" name="Google Shape;3131;p226"/>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2" name="Google Shape;3132;p226"/>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33" name="Google Shape;3133;p226"/>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34" name="Google Shape;3134;p226"/>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35" name="Google Shape;3135;p226"/>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36" name="Google Shape;3136;p226"/>
            <p:cNvSpPr/>
            <p:nvPr/>
          </p:nvSpPr>
          <p:spPr>
            <a:xfrm rot="-5400000">
              <a:off x="1687125" y="2155975"/>
              <a:ext cx="755700" cy="177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sp>
        <p:nvSpPr>
          <p:cNvPr id="3137" name="Google Shape;3137;p226"/>
          <p:cNvSpPr/>
          <p:nvPr/>
        </p:nvSpPr>
        <p:spPr>
          <a:xfrm>
            <a:off x="4293170" y="2488450"/>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ELASTICSEARCH</a:t>
            </a:r>
            <a:endParaRPr sz="700">
              <a:solidFill>
                <a:srgbClr val="FFFFFF"/>
              </a:solidFill>
              <a:latin typeface="Proxima Nova"/>
              <a:ea typeface="Proxima Nova"/>
              <a:cs typeface="Proxima Nova"/>
              <a:sym typeface="Proxima Nova"/>
            </a:endParaRPr>
          </a:p>
        </p:txBody>
      </p:sp>
      <p:grpSp>
        <p:nvGrpSpPr>
          <p:cNvPr id="3138" name="Google Shape;3138;p226"/>
          <p:cNvGrpSpPr/>
          <p:nvPr/>
        </p:nvGrpSpPr>
        <p:grpSpPr>
          <a:xfrm>
            <a:off x="1738900" y="2803925"/>
            <a:ext cx="1195500" cy="1602300"/>
            <a:chOff x="1053100" y="1432325"/>
            <a:chExt cx="1195500" cy="1602300"/>
          </a:xfrm>
        </p:grpSpPr>
        <p:sp>
          <p:nvSpPr>
            <p:cNvPr id="3139" name="Google Shape;3139;p226"/>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3140" name="Google Shape;3140;p226"/>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3141" name="Google Shape;3141;p226"/>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2" name="Google Shape;3142;p226"/>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3" name="Google Shape;3143;p226"/>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44" name="Google Shape;3144;p226"/>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45" name="Google Shape;3145;p226"/>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46" name="Google Shape;3146;p226"/>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47" name="Google Shape;3147;p226"/>
            <p:cNvSpPr/>
            <p:nvPr/>
          </p:nvSpPr>
          <p:spPr>
            <a:xfrm rot="-5400000">
              <a:off x="1687125" y="2155975"/>
              <a:ext cx="755700" cy="177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cxnSp>
        <p:nvCxnSpPr>
          <p:cNvPr id="3148" name="Google Shape;3148;p226"/>
          <p:cNvCxnSpPr/>
          <p:nvPr/>
        </p:nvCxnSpPr>
        <p:spPr>
          <a:xfrm>
            <a:off x="2839397" y="3616075"/>
            <a:ext cx="1033800" cy="0"/>
          </a:xfrm>
          <a:prstGeom prst="straightConnector1">
            <a:avLst/>
          </a:prstGeom>
          <a:noFill/>
          <a:ln cap="flat" cmpd="sng" w="9525">
            <a:solidFill>
              <a:schemeClr val="dk2"/>
            </a:solidFill>
            <a:prstDash val="solid"/>
            <a:round/>
            <a:headEnd len="med" w="med" type="none"/>
            <a:tailEnd len="med" w="med" type="triangle"/>
          </a:ln>
        </p:spPr>
      </p:cxnSp>
      <p:grpSp>
        <p:nvGrpSpPr>
          <p:cNvPr id="3149" name="Google Shape;3149;p226"/>
          <p:cNvGrpSpPr/>
          <p:nvPr/>
        </p:nvGrpSpPr>
        <p:grpSpPr>
          <a:xfrm>
            <a:off x="7361842" y="3373661"/>
            <a:ext cx="492311" cy="640057"/>
            <a:chOff x="7749450" y="3013671"/>
            <a:chExt cx="560400" cy="728579"/>
          </a:xfrm>
        </p:grpSpPr>
        <p:pic>
          <p:nvPicPr>
            <p:cNvPr id="3150" name="Google Shape;3150;p226"/>
            <p:cNvPicPr preferRelativeResize="0"/>
            <p:nvPr/>
          </p:nvPicPr>
          <p:blipFill>
            <a:blip r:embed="rId3">
              <a:alphaModFix/>
            </a:blip>
            <a:stretch>
              <a:fillRect/>
            </a:stretch>
          </p:blipFill>
          <p:spPr>
            <a:xfrm>
              <a:off x="7861372" y="3013671"/>
              <a:ext cx="336555" cy="520127"/>
            </a:xfrm>
            <a:prstGeom prst="rect">
              <a:avLst/>
            </a:prstGeom>
            <a:noFill/>
            <a:ln>
              <a:noFill/>
            </a:ln>
          </p:spPr>
        </p:pic>
        <p:sp>
          <p:nvSpPr>
            <p:cNvPr id="3151" name="Google Shape;3151;p226"/>
            <p:cNvSpPr txBox="1"/>
            <p:nvPr/>
          </p:nvSpPr>
          <p:spPr>
            <a:xfrm>
              <a:off x="7749450" y="3508550"/>
              <a:ext cx="560400" cy="2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USER</a:t>
              </a:r>
              <a:endParaRPr b="1" sz="800">
                <a:latin typeface="Proxima Nova"/>
                <a:ea typeface="Proxima Nova"/>
                <a:cs typeface="Proxima Nova"/>
                <a:sym typeface="Proxima Nova"/>
              </a:endParaRPr>
            </a:p>
          </p:txBody>
        </p:sp>
      </p:grpSp>
      <p:sp>
        <p:nvSpPr>
          <p:cNvPr id="3152" name="Google Shape;3152;p226"/>
          <p:cNvSpPr/>
          <p:nvPr/>
        </p:nvSpPr>
        <p:spPr>
          <a:xfrm>
            <a:off x="5683101" y="2336050"/>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3153" name="Google Shape;3153;p226"/>
          <p:cNvSpPr/>
          <p:nvPr/>
        </p:nvSpPr>
        <p:spPr>
          <a:xfrm>
            <a:off x="5768786" y="2412250"/>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3154" name="Google Shape;3154;p226"/>
          <p:cNvSpPr/>
          <p:nvPr/>
        </p:nvSpPr>
        <p:spPr>
          <a:xfrm>
            <a:off x="5854471" y="2488450"/>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KIBANA</a:t>
            </a:r>
            <a:endParaRPr sz="700">
              <a:solidFill>
                <a:srgbClr val="FFFFFF"/>
              </a:solidFill>
              <a:latin typeface="Proxima Nova"/>
              <a:ea typeface="Proxima Nova"/>
              <a:cs typeface="Proxima Nova"/>
              <a:sym typeface="Proxima Nova"/>
            </a:endParaRPr>
          </a:p>
        </p:txBody>
      </p:sp>
      <p:cxnSp>
        <p:nvCxnSpPr>
          <p:cNvPr id="3155" name="Google Shape;3155;p226"/>
          <p:cNvCxnSpPr/>
          <p:nvPr/>
        </p:nvCxnSpPr>
        <p:spPr>
          <a:xfrm>
            <a:off x="5347471" y="2612473"/>
            <a:ext cx="239700" cy="0"/>
          </a:xfrm>
          <a:prstGeom prst="straightConnector1">
            <a:avLst/>
          </a:prstGeom>
          <a:noFill/>
          <a:ln cap="flat" cmpd="sng" w="9525">
            <a:solidFill>
              <a:schemeClr val="dk2"/>
            </a:solidFill>
            <a:prstDash val="solid"/>
            <a:round/>
            <a:headEnd len="med" w="med" type="none"/>
            <a:tailEnd len="med" w="med" type="triangle"/>
          </a:ln>
        </p:spPr>
      </p:cxnSp>
      <p:sp>
        <p:nvSpPr>
          <p:cNvPr id="3156" name="Google Shape;3156;p226"/>
          <p:cNvSpPr/>
          <p:nvPr/>
        </p:nvSpPr>
        <p:spPr>
          <a:xfrm>
            <a:off x="4121800" y="3357776"/>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3157" name="Google Shape;3157;p226"/>
          <p:cNvSpPr/>
          <p:nvPr/>
        </p:nvSpPr>
        <p:spPr>
          <a:xfrm>
            <a:off x="4207485" y="3433976"/>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3158" name="Google Shape;3158;p226"/>
          <p:cNvSpPr/>
          <p:nvPr/>
        </p:nvSpPr>
        <p:spPr>
          <a:xfrm>
            <a:off x="4293170" y="3510176"/>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ELASTICSEARCH</a:t>
            </a:r>
            <a:endParaRPr sz="700">
              <a:solidFill>
                <a:srgbClr val="FFFFFF"/>
              </a:solidFill>
              <a:latin typeface="Proxima Nova"/>
              <a:ea typeface="Proxima Nova"/>
              <a:cs typeface="Proxima Nova"/>
              <a:sym typeface="Proxima Nova"/>
            </a:endParaRPr>
          </a:p>
        </p:txBody>
      </p:sp>
      <p:sp>
        <p:nvSpPr>
          <p:cNvPr id="3159" name="Google Shape;3159;p226"/>
          <p:cNvSpPr/>
          <p:nvPr/>
        </p:nvSpPr>
        <p:spPr>
          <a:xfrm>
            <a:off x="5683101" y="3357776"/>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3160" name="Google Shape;3160;p226"/>
          <p:cNvSpPr/>
          <p:nvPr/>
        </p:nvSpPr>
        <p:spPr>
          <a:xfrm>
            <a:off x="5768786" y="3433976"/>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3161" name="Google Shape;3161;p226"/>
          <p:cNvSpPr/>
          <p:nvPr/>
        </p:nvSpPr>
        <p:spPr>
          <a:xfrm>
            <a:off x="5854471" y="3510176"/>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KIBANA</a:t>
            </a:r>
            <a:endParaRPr sz="700">
              <a:solidFill>
                <a:srgbClr val="FFFFFF"/>
              </a:solidFill>
              <a:latin typeface="Proxima Nova"/>
              <a:ea typeface="Proxima Nova"/>
              <a:cs typeface="Proxima Nova"/>
              <a:sym typeface="Proxima Nova"/>
            </a:endParaRPr>
          </a:p>
        </p:txBody>
      </p:sp>
      <p:cxnSp>
        <p:nvCxnSpPr>
          <p:cNvPr id="3162" name="Google Shape;3162;p226"/>
          <p:cNvCxnSpPr/>
          <p:nvPr/>
        </p:nvCxnSpPr>
        <p:spPr>
          <a:xfrm>
            <a:off x="5347471" y="3634198"/>
            <a:ext cx="239700" cy="0"/>
          </a:xfrm>
          <a:prstGeom prst="straightConnector1">
            <a:avLst/>
          </a:prstGeom>
          <a:noFill/>
          <a:ln cap="flat" cmpd="sng" w="9525">
            <a:solidFill>
              <a:schemeClr val="dk2"/>
            </a:solidFill>
            <a:prstDash val="solid"/>
            <a:round/>
            <a:headEnd len="med" w="med" type="none"/>
            <a:tailEnd len="med" w="med" type="triangle"/>
          </a:ln>
        </p:spPr>
      </p:cxnSp>
      <p:cxnSp>
        <p:nvCxnSpPr>
          <p:cNvPr id="3163" name="Google Shape;3163;p226"/>
          <p:cNvCxnSpPr/>
          <p:nvPr/>
        </p:nvCxnSpPr>
        <p:spPr>
          <a:xfrm rot="10800000">
            <a:off x="6882425" y="3679273"/>
            <a:ext cx="492300" cy="0"/>
          </a:xfrm>
          <a:prstGeom prst="straightConnector1">
            <a:avLst/>
          </a:prstGeom>
          <a:noFill/>
          <a:ln cap="flat" cmpd="sng" w="9525">
            <a:solidFill>
              <a:schemeClr val="dk2"/>
            </a:solidFill>
            <a:prstDash val="solid"/>
            <a:round/>
            <a:headEnd len="med" w="med" type="none"/>
            <a:tailEnd len="med" w="med" type="triangle"/>
          </a:ln>
        </p:spPr>
      </p:cxnSp>
      <p:cxnSp>
        <p:nvCxnSpPr>
          <p:cNvPr id="3164" name="Google Shape;3164;p226"/>
          <p:cNvCxnSpPr/>
          <p:nvPr/>
        </p:nvCxnSpPr>
        <p:spPr>
          <a:xfrm rot="10800000">
            <a:off x="6882425" y="2612473"/>
            <a:ext cx="492300" cy="0"/>
          </a:xfrm>
          <a:prstGeom prst="straightConnector1">
            <a:avLst/>
          </a:prstGeom>
          <a:noFill/>
          <a:ln cap="flat" cmpd="sng" w="9525">
            <a:solidFill>
              <a:schemeClr val="dk2"/>
            </a:solidFill>
            <a:prstDash val="solid"/>
            <a:round/>
            <a:headEnd len="med" w="med" type="none"/>
            <a:tailEnd len="med" w="med" type="triangle"/>
          </a:ln>
        </p:spPr>
      </p:cxnSp>
      <p:grpSp>
        <p:nvGrpSpPr>
          <p:cNvPr id="3165" name="Google Shape;3165;p226"/>
          <p:cNvGrpSpPr/>
          <p:nvPr/>
        </p:nvGrpSpPr>
        <p:grpSpPr>
          <a:xfrm>
            <a:off x="7324558" y="2306861"/>
            <a:ext cx="568741" cy="640051"/>
            <a:chOff x="7707010" y="3013671"/>
            <a:chExt cx="647400" cy="728572"/>
          </a:xfrm>
        </p:grpSpPr>
        <p:pic>
          <p:nvPicPr>
            <p:cNvPr id="3166" name="Google Shape;3166;p226"/>
            <p:cNvPicPr preferRelativeResize="0"/>
            <p:nvPr/>
          </p:nvPicPr>
          <p:blipFill>
            <a:blip r:embed="rId3">
              <a:alphaModFix/>
            </a:blip>
            <a:stretch>
              <a:fillRect/>
            </a:stretch>
          </p:blipFill>
          <p:spPr>
            <a:xfrm>
              <a:off x="7861372" y="3013671"/>
              <a:ext cx="336555" cy="520127"/>
            </a:xfrm>
            <a:prstGeom prst="rect">
              <a:avLst/>
            </a:prstGeom>
            <a:noFill/>
            <a:ln>
              <a:noFill/>
            </a:ln>
          </p:spPr>
        </p:pic>
        <p:sp>
          <p:nvSpPr>
            <p:cNvPr id="3167" name="Google Shape;3167;p226"/>
            <p:cNvSpPr txBox="1"/>
            <p:nvPr/>
          </p:nvSpPr>
          <p:spPr>
            <a:xfrm>
              <a:off x="7707010" y="3508543"/>
              <a:ext cx="647400" cy="2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ADMIN</a:t>
              </a:r>
              <a:endParaRPr b="1" sz="800">
                <a:latin typeface="Proxima Nova"/>
                <a:ea typeface="Proxima Nova"/>
                <a:cs typeface="Proxima Nova"/>
                <a:sym typeface="Proxima Nov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46"/>
          <p:cNvSpPr txBox="1"/>
          <p:nvPr>
            <p:ph idx="12" type="sldNum"/>
          </p:nvPr>
        </p:nvSpPr>
        <p:spPr>
          <a:xfrm>
            <a:off x="103327" y="4733943"/>
            <a:ext cx="3606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Font typeface="Arial"/>
              <a:buNone/>
            </a:pPr>
            <a:fld id="{00000000-1234-1234-1234-123412341234}" type="slidenum">
              <a:rPr lang="en"/>
              <a:t>‹#›</a:t>
            </a:fld>
            <a:endParaRPr/>
          </a:p>
        </p:txBody>
      </p:sp>
      <p:sp>
        <p:nvSpPr>
          <p:cNvPr id="885" name="Google Shape;885;p146"/>
          <p:cNvSpPr txBox="1"/>
          <p:nvPr>
            <p:ph idx="1" type="body"/>
          </p:nvPr>
        </p:nvSpPr>
        <p:spPr>
          <a:xfrm>
            <a:off x="679925" y="1137613"/>
            <a:ext cx="8031300" cy="3596400"/>
          </a:xfrm>
          <a:prstGeom prst="rect">
            <a:avLst/>
          </a:prstGeom>
        </p:spPr>
        <p:txBody>
          <a:bodyPr anchorCtr="0" anchor="t" bIns="91425" lIns="91425" spcFirstLastPara="1" rIns="91425" wrap="square" tIns="91425">
            <a:noAutofit/>
          </a:bodyPr>
          <a:lstStyle/>
          <a:p>
            <a:pPr indent="-304800" lvl="0" marL="457200">
              <a:lnSpc>
                <a:spcPct val="150000"/>
              </a:lnSpc>
              <a:spcBef>
                <a:spcPts val="0"/>
              </a:spcBef>
              <a:spcAft>
                <a:spcPts val="0"/>
              </a:spcAft>
              <a:buSzPts val="1200"/>
              <a:buChar char="●"/>
            </a:pPr>
            <a:r>
              <a:rPr lang="en" sz="1200"/>
              <a:t>ESB and </a:t>
            </a:r>
            <a:r>
              <a:rPr lang="en" sz="1200"/>
              <a:t>Federated</a:t>
            </a:r>
            <a:r>
              <a:rPr lang="en" sz="1200"/>
              <a:t> ESBs, can they do the job?</a:t>
            </a:r>
            <a:endParaRPr sz="1200"/>
          </a:p>
          <a:p>
            <a:pPr indent="-304800" lvl="0" marL="457200" rtl="0">
              <a:lnSpc>
                <a:spcPct val="150000"/>
              </a:lnSpc>
              <a:spcBef>
                <a:spcPts val="0"/>
              </a:spcBef>
              <a:spcAft>
                <a:spcPts val="0"/>
              </a:spcAft>
              <a:buSzPts val="1200"/>
              <a:buChar char="●"/>
            </a:pPr>
            <a:r>
              <a:rPr lang="en" sz="1200"/>
              <a:t>SOA 2.0, Dead on Arrival</a:t>
            </a:r>
            <a:endParaRPr sz="1200"/>
          </a:p>
          <a:p>
            <a:pPr indent="-304800" lvl="1" marL="914400" rtl="0">
              <a:lnSpc>
                <a:spcPct val="150000"/>
              </a:lnSpc>
              <a:spcBef>
                <a:spcPts val="0"/>
              </a:spcBef>
              <a:spcAft>
                <a:spcPts val="0"/>
              </a:spcAft>
              <a:buSzPts val="1200"/>
              <a:buChar char="○"/>
            </a:pPr>
            <a:r>
              <a:rPr lang="en" sz="1200"/>
              <a:t>E</a:t>
            </a:r>
            <a:r>
              <a:rPr lang="en" sz="1200"/>
              <a:t>vent-driven architecture in which software modules are related to business components, and alerts and event notifications are featured.</a:t>
            </a:r>
            <a:endParaRPr sz="1200"/>
          </a:p>
          <a:p>
            <a:pPr indent="-304800" lvl="1" marL="914400" rtl="0">
              <a:lnSpc>
                <a:spcPct val="150000"/>
              </a:lnSpc>
              <a:spcBef>
                <a:spcPts val="0"/>
              </a:spcBef>
              <a:spcAft>
                <a:spcPts val="0"/>
              </a:spcAft>
              <a:buSzPts val="1200"/>
              <a:buChar char="○"/>
            </a:pPr>
            <a:r>
              <a:rPr lang="en" sz="1200"/>
              <a:t>C</a:t>
            </a:r>
            <a:r>
              <a:rPr lang="en" sz="1200"/>
              <a:t>ombining service-oriented architecture and Event Driven Architecture</a:t>
            </a:r>
            <a:endParaRPr sz="1200"/>
          </a:p>
          <a:p>
            <a:pPr indent="-304800" lvl="1" marL="914400" rtl="0">
              <a:lnSpc>
                <a:spcPct val="150000"/>
              </a:lnSpc>
              <a:spcBef>
                <a:spcPts val="0"/>
              </a:spcBef>
              <a:spcAft>
                <a:spcPts val="0"/>
              </a:spcAft>
              <a:buSzPts val="1200"/>
              <a:buChar char="○"/>
            </a:pPr>
            <a:r>
              <a:rPr lang="en" sz="1200"/>
              <a:t>It</a:t>
            </a:r>
            <a:r>
              <a:rPr lang="en" sz="1200"/>
              <a:t> can be regarded as marketing and evangelism rather than a new "way of doing things".</a:t>
            </a:r>
            <a:endParaRPr sz="1200"/>
          </a:p>
          <a:p>
            <a:pPr indent="-304800" lvl="0" marL="457200" rtl="0">
              <a:spcBef>
                <a:spcPts val="0"/>
              </a:spcBef>
              <a:spcAft>
                <a:spcPts val="0"/>
              </a:spcAft>
              <a:buSzPts val="1200"/>
              <a:buChar char="●"/>
            </a:pPr>
            <a:r>
              <a:rPr lang="en" sz="1200"/>
              <a:t>It is not only about how to design your services, deploy them and later how to access them!</a:t>
            </a:r>
            <a:endParaRPr sz="1200"/>
          </a:p>
          <a:p>
            <a:pPr indent="-304800" lvl="0" marL="457200" rtl="0">
              <a:spcBef>
                <a:spcPts val="0"/>
              </a:spcBef>
              <a:spcAft>
                <a:spcPts val="0"/>
              </a:spcAft>
              <a:buSzPts val="1200"/>
              <a:buChar char="●"/>
            </a:pPr>
            <a:r>
              <a:rPr lang="en" sz="1200"/>
              <a:t>SOA done right</a:t>
            </a:r>
            <a:endParaRPr sz="1200"/>
          </a:p>
          <a:p>
            <a:pPr indent="0" lvl="0" marL="0" rtl="0">
              <a:spcBef>
                <a:spcPts val="0"/>
              </a:spcBef>
              <a:spcAft>
                <a:spcPts val="0"/>
              </a:spcAft>
              <a:buNone/>
            </a:pPr>
            <a:r>
              <a:t/>
            </a:r>
            <a:endParaRPr/>
          </a:p>
          <a:p>
            <a:pPr indent="0" lvl="0" marL="0">
              <a:spcBef>
                <a:spcPts val="0"/>
              </a:spcBef>
              <a:spcAft>
                <a:spcPts val="0"/>
              </a:spcAft>
              <a:buNone/>
            </a:pPr>
            <a:r>
              <a:rPr b="1" lang="en"/>
              <a:t>Microservices</a:t>
            </a:r>
            <a:r>
              <a:rPr lang="en"/>
              <a:t> = </a:t>
            </a:r>
            <a:r>
              <a:rPr b="1" lang="en"/>
              <a:t>SOA</a:t>
            </a:r>
            <a:endParaRPr b="1"/>
          </a:p>
          <a:p>
            <a:pPr indent="0" lvl="0" marL="0">
              <a:spcBef>
                <a:spcPts val="0"/>
              </a:spcBef>
              <a:spcAft>
                <a:spcPts val="0"/>
              </a:spcAft>
              <a:buNone/>
            </a:pPr>
            <a:r>
              <a:rPr lang="en"/>
              <a:t>                         - </a:t>
            </a:r>
            <a:r>
              <a:rPr lang="en">
                <a:solidFill>
                  <a:srgbClr val="980000"/>
                </a:solidFill>
              </a:rPr>
              <a:t>ESB</a:t>
            </a:r>
            <a:r>
              <a:rPr lang="en"/>
              <a:t> - </a:t>
            </a:r>
            <a:r>
              <a:rPr lang="en">
                <a:solidFill>
                  <a:srgbClr val="FF0000"/>
                </a:solidFill>
              </a:rPr>
              <a:t>SOAP</a:t>
            </a:r>
            <a:r>
              <a:rPr lang="en"/>
              <a:t> - </a:t>
            </a:r>
            <a:r>
              <a:rPr lang="en">
                <a:solidFill>
                  <a:srgbClr val="0000FF"/>
                </a:solidFill>
              </a:rPr>
              <a:t>Centralized Governance</a:t>
            </a:r>
            <a:r>
              <a:rPr lang="en"/>
              <a:t> - </a:t>
            </a:r>
            <a:r>
              <a:rPr lang="en">
                <a:solidFill>
                  <a:srgbClr val="674EA7"/>
                </a:solidFill>
              </a:rPr>
              <a:t>Vendor Lock-in</a:t>
            </a:r>
            <a:r>
              <a:rPr lang="en"/>
              <a:t> </a:t>
            </a:r>
            <a:endParaRPr/>
          </a:p>
          <a:p>
            <a:pPr indent="0" lvl="0" marL="0">
              <a:spcBef>
                <a:spcPts val="0"/>
              </a:spcBef>
              <a:spcAft>
                <a:spcPts val="0"/>
              </a:spcAft>
              <a:buNone/>
            </a:pPr>
            <a:r>
              <a:rPr lang="en"/>
              <a:t>                         - centralized data management</a:t>
            </a:r>
            <a:endParaRPr/>
          </a:p>
          <a:p>
            <a:pPr indent="0" lvl="0" marL="0">
              <a:spcBef>
                <a:spcPts val="0"/>
              </a:spcBef>
              <a:spcAft>
                <a:spcPts val="0"/>
              </a:spcAft>
              <a:buNone/>
            </a:pPr>
            <a:r>
              <a:rPr lang="en"/>
              <a:t>                         + </a:t>
            </a:r>
            <a:r>
              <a:rPr lang="en">
                <a:solidFill>
                  <a:srgbClr val="85200C"/>
                </a:solidFill>
              </a:rPr>
              <a:t>Rest</a:t>
            </a:r>
            <a:r>
              <a:rPr lang="en"/>
              <a:t> + </a:t>
            </a:r>
            <a:r>
              <a:rPr lang="en">
                <a:solidFill>
                  <a:srgbClr val="990000"/>
                </a:solidFill>
              </a:rPr>
              <a:t>CICD</a:t>
            </a:r>
            <a:r>
              <a:rPr lang="en"/>
              <a:t> + </a:t>
            </a:r>
            <a:r>
              <a:rPr lang="en">
                <a:solidFill>
                  <a:srgbClr val="B45F06"/>
                </a:solidFill>
              </a:rPr>
              <a:t>DevOps</a:t>
            </a:r>
            <a:r>
              <a:rPr lang="en"/>
              <a:t> + </a:t>
            </a:r>
            <a:r>
              <a:rPr lang="en">
                <a:solidFill>
                  <a:srgbClr val="38761D"/>
                </a:solidFill>
              </a:rPr>
              <a:t>Polyglot</a:t>
            </a:r>
            <a:r>
              <a:rPr lang="en"/>
              <a:t> + </a:t>
            </a:r>
            <a:r>
              <a:rPr lang="en">
                <a:solidFill>
                  <a:srgbClr val="1155CC"/>
                </a:solidFill>
              </a:rPr>
              <a:t>Containers</a:t>
            </a:r>
            <a:r>
              <a:rPr lang="en"/>
              <a:t> + </a:t>
            </a:r>
            <a:r>
              <a:rPr lang="en">
                <a:solidFill>
                  <a:srgbClr val="741B47"/>
                </a:solidFill>
              </a:rPr>
              <a:t>PaaS</a:t>
            </a:r>
            <a:endParaRPr>
              <a:solidFill>
                <a:srgbClr val="741B47"/>
              </a:solidFill>
            </a:endParaRPr>
          </a:p>
        </p:txBody>
      </p:sp>
      <p:sp>
        <p:nvSpPr>
          <p:cNvPr id="886" name="Google Shape;886;p14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Is this different than SOA?</a:t>
            </a:r>
            <a:endParaRPr/>
          </a:p>
        </p:txBody>
      </p:sp>
      <p:sp>
        <p:nvSpPr>
          <p:cNvPr id="887" name="Google Shape;887;p146"/>
          <p:cNvSpPr txBox="1"/>
          <p:nvPr/>
        </p:nvSpPr>
        <p:spPr>
          <a:xfrm>
            <a:off x="551950" y="4786100"/>
            <a:ext cx="2831700" cy="309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https://www.infoq.com/news/2007/01/soa-2</a:t>
            </a:r>
            <a:endParaRPr sz="10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1" name="Shape 3171"/>
        <p:cNvGrpSpPr/>
        <p:nvPr/>
      </p:nvGrpSpPr>
      <p:grpSpPr>
        <a:xfrm>
          <a:off x="0" y="0"/>
          <a:ext cx="0" cy="0"/>
          <a:chOff x="0" y="0"/>
          <a:chExt cx="0" cy="0"/>
        </a:xfrm>
      </p:grpSpPr>
      <p:sp>
        <p:nvSpPr>
          <p:cNvPr id="3172" name="Google Shape;3172;p22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173" name="Google Shape;3173;p22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CONTAINER METRICS</a:t>
            </a:r>
            <a:endParaRPr/>
          </a:p>
        </p:txBody>
      </p:sp>
      <p:pic>
        <p:nvPicPr>
          <p:cNvPr id="3174" name="Google Shape;3174;p227"/>
          <p:cNvPicPr preferRelativeResize="0"/>
          <p:nvPr/>
        </p:nvPicPr>
        <p:blipFill rotWithShape="1">
          <a:blip r:embed="rId3">
            <a:alphaModFix/>
          </a:blip>
          <a:srcRect b="5837" l="2657" r="1730" t="19708"/>
          <a:stretch/>
        </p:blipFill>
        <p:spPr>
          <a:xfrm>
            <a:off x="1221468" y="1234900"/>
            <a:ext cx="3522175" cy="1721176"/>
          </a:xfrm>
          <a:prstGeom prst="rect">
            <a:avLst/>
          </a:prstGeom>
          <a:noFill/>
          <a:ln cap="flat" cmpd="sng" w="9525">
            <a:solidFill>
              <a:srgbClr val="D9D9D9"/>
            </a:solidFill>
            <a:prstDash val="solid"/>
            <a:round/>
            <a:headEnd len="sm" w="sm" type="none"/>
            <a:tailEnd len="sm" w="sm" type="none"/>
          </a:ln>
        </p:spPr>
      </p:pic>
      <p:pic>
        <p:nvPicPr>
          <p:cNvPr id="3175" name="Google Shape;3175;p227"/>
          <p:cNvPicPr preferRelativeResize="0"/>
          <p:nvPr/>
        </p:nvPicPr>
        <p:blipFill rotWithShape="1">
          <a:blip r:embed="rId4">
            <a:alphaModFix/>
          </a:blip>
          <a:srcRect b="0" l="0" r="0" t="4906"/>
          <a:stretch/>
        </p:blipFill>
        <p:spPr>
          <a:xfrm>
            <a:off x="4787813" y="1234900"/>
            <a:ext cx="3345229" cy="3437877"/>
          </a:xfrm>
          <a:prstGeom prst="rect">
            <a:avLst/>
          </a:prstGeom>
          <a:noFill/>
          <a:ln cap="flat" cmpd="sng" w="9525">
            <a:solidFill>
              <a:srgbClr val="D9D9D9"/>
            </a:solidFill>
            <a:prstDash val="solid"/>
            <a:round/>
            <a:headEnd len="sm" w="sm" type="none"/>
            <a:tailEnd len="sm" w="sm" type="none"/>
          </a:ln>
        </p:spPr>
      </p:pic>
      <p:grpSp>
        <p:nvGrpSpPr>
          <p:cNvPr id="3176" name="Google Shape;3176;p227"/>
          <p:cNvGrpSpPr/>
          <p:nvPr/>
        </p:nvGrpSpPr>
        <p:grpSpPr>
          <a:xfrm>
            <a:off x="1221468" y="2999175"/>
            <a:ext cx="3524468" cy="1673599"/>
            <a:chOff x="1060450" y="2999175"/>
            <a:chExt cx="3524468" cy="1673599"/>
          </a:xfrm>
        </p:grpSpPr>
        <p:pic>
          <p:nvPicPr>
            <p:cNvPr id="3177" name="Google Shape;3177;p227"/>
            <p:cNvPicPr preferRelativeResize="0"/>
            <p:nvPr/>
          </p:nvPicPr>
          <p:blipFill rotWithShape="1">
            <a:blip r:embed="rId5">
              <a:alphaModFix/>
            </a:blip>
            <a:srcRect b="-5046" l="12529" r="30748" t="65341"/>
            <a:stretch/>
          </p:blipFill>
          <p:spPr>
            <a:xfrm>
              <a:off x="1060450" y="2999175"/>
              <a:ext cx="3522174" cy="1673599"/>
            </a:xfrm>
            <a:prstGeom prst="rect">
              <a:avLst/>
            </a:prstGeom>
            <a:noFill/>
            <a:ln cap="flat" cmpd="sng" w="9525">
              <a:solidFill>
                <a:srgbClr val="D9D9D9"/>
              </a:solidFill>
              <a:prstDash val="solid"/>
              <a:round/>
              <a:headEnd len="sm" w="sm" type="none"/>
              <a:tailEnd len="sm" w="sm" type="none"/>
            </a:ln>
          </p:spPr>
        </p:pic>
        <p:sp>
          <p:nvSpPr>
            <p:cNvPr id="3178" name="Google Shape;3178;p227"/>
            <p:cNvSpPr/>
            <p:nvPr/>
          </p:nvSpPr>
          <p:spPr>
            <a:xfrm>
              <a:off x="1103150" y="2999175"/>
              <a:ext cx="3473100" cy="293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9" name="Google Shape;3179;p227"/>
            <p:cNvSpPr/>
            <p:nvPr/>
          </p:nvSpPr>
          <p:spPr>
            <a:xfrm>
              <a:off x="1062618" y="4326375"/>
              <a:ext cx="3522300" cy="346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3" name="Shape 3183"/>
        <p:cNvGrpSpPr/>
        <p:nvPr/>
      </p:nvGrpSpPr>
      <p:grpSpPr>
        <a:xfrm>
          <a:off x="0" y="0"/>
          <a:ext cx="0" cy="0"/>
          <a:chOff x="0" y="0"/>
          <a:chExt cx="0" cy="0"/>
        </a:xfrm>
      </p:grpSpPr>
      <p:sp>
        <p:nvSpPr>
          <p:cNvPr id="3184" name="Google Shape;3184;p228"/>
          <p:cNvSpPr/>
          <p:nvPr/>
        </p:nvSpPr>
        <p:spPr>
          <a:xfrm>
            <a:off x="3438788" y="2023150"/>
            <a:ext cx="2459400" cy="17508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CONTAINER METRICS</a:t>
            </a:r>
            <a:endParaRPr b="1" sz="800">
              <a:latin typeface="Proxima Nova"/>
              <a:ea typeface="Proxima Nova"/>
              <a:cs typeface="Proxima Nova"/>
              <a:sym typeface="Proxima Nova"/>
            </a:endParaRPr>
          </a:p>
        </p:txBody>
      </p:sp>
      <p:cxnSp>
        <p:nvCxnSpPr>
          <p:cNvPr id="3185" name="Google Shape;3185;p228"/>
          <p:cNvCxnSpPr/>
          <p:nvPr/>
        </p:nvCxnSpPr>
        <p:spPr>
          <a:xfrm>
            <a:off x="2404111" y="2396875"/>
            <a:ext cx="874500" cy="0"/>
          </a:xfrm>
          <a:prstGeom prst="straightConnector1">
            <a:avLst/>
          </a:prstGeom>
          <a:noFill/>
          <a:ln cap="flat" cmpd="sng" w="9525">
            <a:solidFill>
              <a:schemeClr val="dk2"/>
            </a:solidFill>
            <a:prstDash val="solid"/>
            <a:round/>
            <a:headEnd len="med" w="med" type="none"/>
            <a:tailEnd len="med" w="med" type="triangle"/>
          </a:ln>
        </p:spPr>
      </p:cxnSp>
      <p:cxnSp>
        <p:nvCxnSpPr>
          <p:cNvPr id="3186" name="Google Shape;3186;p228"/>
          <p:cNvCxnSpPr/>
          <p:nvPr/>
        </p:nvCxnSpPr>
        <p:spPr>
          <a:xfrm>
            <a:off x="2533262" y="2977328"/>
            <a:ext cx="745500" cy="0"/>
          </a:xfrm>
          <a:prstGeom prst="straightConnector1">
            <a:avLst/>
          </a:prstGeom>
          <a:noFill/>
          <a:ln cap="flat" cmpd="sng" w="9525">
            <a:solidFill>
              <a:schemeClr val="dk2"/>
            </a:solidFill>
            <a:prstDash val="solid"/>
            <a:round/>
            <a:headEnd len="med" w="med" type="none"/>
            <a:tailEnd len="med" w="med" type="triangle"/>
          </a:ln>
        </p:spPr>
      </p:cxnSp>
      <p:sp>
        <p:nvSpPr>
          <p:cNvPr id="3187" name="Google Shape;3187;p22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3188" name="Google Shape;3188;p228"/>
          <p:cNvGrpSpPr/>
          <p:nvPr/>
        </p:nvGrpSpPr>
        <p:grpSpPr>
          <a:xfrm>
            <a:off x="1053100" y="1508525"/>
            <a:ext cx="1195500" cy="1602300"/>
            <a:chOff x="1053100" y="1432325"/>
            <a:chExt cx="1195500" cy="1602300"/>
          </a:xfrm>
        </p:grpSpPr>
        <p:sp>
          <p:nvSpPr>
            <p:cNvPr id="3189" name="Google Shape;3189;p228"/>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3190" name="Google Shape;3190;p228"/>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3191" name="Google Shape;3191;p228"/>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2" name="Google Shape;3192;p228"/>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3" name="Google Shape;3193;p228"/>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94" name="Google Shape;3194;p228"/>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95" name="Google Shape;3195;p228"/>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96" name="Google Shape;3196;p228"/>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197" name="Google Shape;3197;p228"/>
            <p:cNvSpPr/>
            <p:nvPr/>
          </p:nvSpPr>
          <p:spPr>
            <a:xfrm rot="-5400000">
              <a:off x="1687125" y="2155975"/>
              <a:ext cx="755700" cy="1770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sp>
        <p:nvSpPr>
          <p:cNvPr id="3198" name="Google Shape;3198;p228"/>
          <p:cNvSpPr txBox="1"/>
          <p:nvPr>
            <p:ph type="title"/>
          </p:nvPr>
        </p:nvSpPr>
        <p:spPr>
          <a:xfrm>
            <a:off x="826650" y="0"/>
            <a:ext cx="75462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CONTAINER METRICS</a:t>
            </a:r>
            <a:endParaRPr/>
          </a:p>
        </p:txBody>
      </p:sp>
      <p:grpSp>
        <p:nvGrpSpPr>
          <p:cNvPr id="3199" name="Google Shape;3199;p228"/>
          <p:cNvGrpSpPr/>
          <p:nvPr/>
        </p:nvGrpSpPr>
        <p:grpSpPr>
          <a:xfrm>
            <a:off x="1281700" y="2118125"/>
            <a:ext cx="1195500" cy="1602300"/>
            <a:chOff x="1053100" y="1432325"/>
            <a:chExt cx="1195500" cy="1602300"/>
          </a:xfrm>
        </p:grpSpPr>
        <p:sp>
          <p:nvSpPr>
            <p:cNvPr id="3200" name="Google Shape;3200;p228"/>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3201" name="Google Shape;3201;p228"/>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3202" name="Google Shape;3202;p228"/>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3" name="Google Shape;3203;p228"/>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4" name="Google Shape;3204;p228"/>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205" name="Google Shape;3205;p228"/>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206" name="Google Shape;3206;p228"/>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207" name="Google Shape;3207;p228"/>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208" name="Google Shape;3208;p228"/>
            <p:cNvSpPr/>
            <p:nvPr/>
          </p:nvSpPr>
          <p:spPr>
            <a:xfrm rot="-5400000">
              <a:off x="1687125" y="2155975"/>
              <a:ext cx="755700" cy="1770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FLUENTD</a:t>
              </a:r>
              <a:endParaRPr sz="600">
                <a:solidFill>
                  <a:srgbClr val="FFFFFF"/>
                </a:solidFill>
              </a:endParaRPr>
            </a:p>
          </p:txBody>
        </p:sp>
      </p:grpSp>
      <p:sp>
        <p:nvSpPr>
          <p:cNvPr id="3209" name="Google Shape;3209;p228"/>
          <p:cNvSpPr/>
          <p:nvPr/>
        </p:nvSpPr>
        <p:spPr>
          <a:xfrm>
            <a:off x="3599589" y="2472887"/>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HEAPSTER</a:t>
            </a:r>
            <a:endParaRPr sz="700">
              <a:solidFill>
                <a:srgbClr val="FFFFFF"/>
              </a:solidFill>
              <a:latin typeface="Proxima Nova"/>
              <a:ea typeface="Proxima Nova"/>
              <a:cs typeface="Proxima Nova"/>
              <a:sym typeface="Proxima Nova"/>
            </a:endParaRPr>
          </a:p>
        </p:txBody>
      </p:sp>
      <p:grpSp>
        <p:nvGrpSpPr>
          <p:cNvPr id="3210" name="Google Shape;3210;p228"/>
          <p:cNvGrpSpPr/>
          <p:nvPr/>
        </p:nvGrpSpPr>
        <p:grpSpPr>
          <a:xfrm>
            <a:off x="1510300" y="2727725"/>
            <a:ext cx="1195500" cy="1602300"/>
            <a:chOff x="1053100" y="1432325"/>
            <a:chExt cx="1195500" cy="1602300"/>
          </a:xfrm>
        </p:grpSpPr>
        <p:sp>
          <p:nvSpPr>
            <p:cNvPr id="3211" name="Google Shape;3211;p228"/>
            <p:cNvSpPr/>
            <p:nvPr/>
          </p:nvSpPr>
          <p:spPr>
            <a:xfrm>
              <a:off x="1053100" y="1432325"/>
              <a:ext cx="1195500" cy="16023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RHEL</a:t>
              </a:r>
              <a:endParaRPr b="1" sz="1000">
                <a:solidFill>
                  <a:srgbClr val="FFFFFF"/>
                </a:solidFill>
              </a:endParaRPr>
            </a:p>
          </p:txBody>
        </p:sp>
        <p:sp>
          <p:nvSpPr>
            <p:cNvPr id="3212" name="Google Shape;3212;p228"/>
            <p:cNvSpPr/>
            <p:nvPr/>
          </p:nvSpPr>
          <p:spPr>
            <a:xfrm>
              <a:off x="1086900" y="1465250"/>
              <a:ext cx="1130700" cy="124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t>NODE</a:t>
              </a:r>
              <a:endParaRPr b="1" sz="1000"/>
            </a:p>
          </p:txBody>
        </p:sp>
        <p:sp>
          <p:nvSpPr>
            <p:cNvPr id="3213" name="Google Shape;3213;p228"/>
            <p:cNvSpPr/>
            <p:nvPr/>
          </p:nvSpPr>
          <p:spPr>
            <a:xfrm>
              <a:off x="19158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4" name="Google Shape;3214;p228"/>
            <p:cNvSpPr/>
            <p:nvPr/>
          </p:nvSpPr>
          <p:spPr>
            <a:xfrm>
              <a:off x="2068239" y="1593244"/>
              <a:ext cx="77700" cy="777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5" name="Google Shape;3215;p228"/>
            <p:cNvSpPr/>
            <p:nvPr/>
          </p:nvSpPr>
          <p:spPr>
            <a:xfrm>
              <a:off x="1159301"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216" name="Google Shape;3216;p228"/>
            <p:cNvSpPr/>
            <p:nvPr/>
          </p:nvSpPr>
          <p:spPr>
            <a:xfrm>
              <a:off x="1566379" y="2266699"/>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217" name="Google Shape;3217;p228"/>
            <p:cNvSpPr/>
            <p:nvPr/>
          </p:nvSpPr>
          <p:spPr>
            <a:xfrm>
              <a:off x="1566379"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218" name="Google Shape;3218;p228"/>
            <p:cNvSpPr/>
            <p:nvPr/>
          </p:nvSpPr>
          <p:spPr>
            <a:xfrm>
              <a:off x="1157687" y="1865801"/>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219" name="Google Shape;3219;p228"/>
            <p:cNvSpPr/>
            <p:nvPr/>
          </p:nvSpPr>
          <p:spPr>
            <a:xfrm rot="-5400000">
              <a:off x="1687125" y="2155975"/>
              <a:ext cx="755700" cy="1770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rPr>
                <a:t>CADVISOR</a:t>
              </a:r>
              <a:endParaRPr sz="600">
                <a:solidFill>
                  <a:srgbClr val="FFFFFF"/>
                </a:solidFill>
              </a:endParaRPr>
            </a:p>
          </p:txBody>
        </p:sp>
      </p:grpSp>
      <p:cxnSp>
        <p:nvCxnSpPr>
          <p:cNvPr id="3220" name="Google Shape;3220;p228"/>
          <p:cNvCxnSpPr/>
          <p:nvPr/>
        </p:nvCxnSpPr>
        <p:spPr>
          <a:xfrm>
            <a:off x="2607101" y="3539875"/>
            <a:ext cx="671700" cy="0"/>
          </a:xfrm>
          <a:prstGeom prst="straightConnector1">
            <a:avLst/>
          </a:prstGeom>
          <a:noFill/>
          <a:ln cap="flat" cmpd="sng" w="9525">
            <a:solidFill>
              <a:schemeClr val="dk2"/>
            </a:solidFill>
            <a:prstDash val="solid"/>
            <a:round/>
            <a:headEnd len="med" w="med" type="none"/>
            <a:tailEnd len="med" w="med" type="triangle"/>
          </a:ln>
        </p:spPr>
      </p:cxnSp>
      <p:sp>
        <p:nvSpPr>
          <p:cNvPr id="3221" name="Google Shape;3221;p228"/>
          <p:cNvSpPr/>
          <p:nvPr/>
        </p:nvSpPr>
        <p:spPr>
          <a:xfrm>
            <a:off x="4818789" y="2472887"/>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HAWKULAR</a:t>
            </a:r>
            <a:endParaRPr sz="700">
              <a:solidFill>
                <a:srgbClr val="FFFFFF"/>
              </a:solidFill>
              <a:latin typeface="Proxima Nova"/>
              <a:ea typeface="Proxima Nova"/>
              <a:cs typeface="Proxima Nova"/>
              <a:sym typeface="Proxima Nova"/>
            </a:endParaRPr>
          </a:p>
        </p:txBody>
      </p:sp>
      <p:sp>
        <p:nvSpPr>
          <p:cNvPr id="3222" name="Google Shape;3222;p228"/>
          <p:cNvSpPr/>
          <p:nvPr/>
        </p:nvSpPr>
        <p:spPr>
          <a:xfrm>
            <a:off x="6603814" y="2472887"/>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OPENSHIFT</a:t>
            </a:r>
            <a:endParaRPr sz="7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WEB CONSOLE</a:t>
            </a:r>
            <a:endParaRPr sz="700">
              <a:solidFill>
                <a:srgbClr val="FFFFFF"/>
              </a:solidFill>
              <a:latin typeface="Proxima Nova"/>
              <a:ea typeface="Proxima Nova"/>
              <a:cs typeface="Proxima Nova"/>
              <a:sym typeface="Proxima Nova"/>
            </a:endParaRPr>
          </a:p>
        </p:txBody>
      </p:sp>
      <p:cxnSp>
        <p:nvCxnSpPr>
          <p:cNvPr id="3223" name="Google Shape;3223;p228"/>
          <p:cNvCxnSpPr>
            <a:stCxn id="3209" idx="3"/>
            <a:endCxn id="3221" idx="1"/>
          </p:cNvCxnSpPr>
          <p:nvPr/>
        </p:nvCxnSpPr>
        <p:spPr>
          <a:xfrm>
            <a:off x="4551489" y="2623787"/>
            <a:ext cx="267300" cy="0"/>
          </a:xfrm>
          <a:prstGeom prst="straightConnector1">
            <a:avLst/>
          </a:prstGeom>
          <a:noFill/>
          <a:ln cap="flat" cmpd="sng" w="9525">
            <a:solidFill>
              <a:schemeClr val="dk2"/>
            </a:solidFill>
            <a:prstDash val="solid"/>
            <a:round/>
            <a:headEnd len="med" w="med" type="none"/>
            <a:tailEnd len="med" w="med" type="triangle"/>
          </a:ln>
        </p:spPr>
      </p:cxnSp>
      <p:cxnSp>
        <p:nvCxnSpPr>
          <p:cNvPr id="3224" name="Google Shape;3224;p228"/>
          <p:cNvCxnSpPr>
            <a:stCxn id="3221" idx="3"/>
            <a:endCxn id="3222" idx="1"/>
          </p:cNvCxnSpPr>
          <p:nvPr/>
        </p:nvCxnSpPr>
        <p:spPr>
          <a:xfrm>
            <a:off x="5770689" y="2623787"/>
            <a:ext cx="833100" cy="0"/>
          </a:xfrm>
          <a:prstGeom prst="straightConnector1">
            <a:avLst/>
          </a:prstGeom>
          <a:noFill/>
          <a:ln cap="flat" cmpd="sng" w="9525">
            <a:solidFill>
              <a:schemeClr val="dk2"/>
            </a:solidFill>
            <a:prstDash val="solid"/>
            <a:round/>
            <a:headEnd len="med" w="med" type="none"/>
            <a:tailEnd len="med" w="med" type="triangle"/>
          </a:ln>
        </p:spPr>
      </p:cxnSp>
      <p:sp>
        <p:nvSpPr>
          <p:cNvPr id="3225" name="Google Shape;3225;p228"/>
          <p:cNvSpPr/>
          <p:nvPr/>
        </p:nvSpPr>
        <p:spPr>
          <a:xfrm>
            <a:off x="4647419" y="3164855"/>
            <a:ext cx="951900" cy="3018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3226" name="Google Shape;3226;p228"/>
          <p:cNvSpPr/>
          <p:nvPr/>
        </p:nvSpPr>
        <p:spPr>
          <a:xfrm>
            <a:off x="4733104" y="3241055"/>
            <a:ext cx="951900" cy="3018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ELASTIC</a:t>
            </a:r>
            <a:endParaRPr sz="800">
              <a:solidFill>
                <a:srgbClr val="FFFFFF"/>
              </a:solidFill>
            </a:endParaRPr>
          </a:p>
        </p:txBody>
      </p:sp>
      <p:sp>
        <p:nvSpPr>
          <p:cNvPr id="3227" name="Google Shape;3227;p228"/>
          <p:cNvSpPr/>
          <p:nvPr/>
        </p:nvSpPr>
        <p:spPr>
          <a:xfrm>
            <a:off x="4818789" y="3317255"/>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CASSANDRA</a:t>
            </a:r>
            <a:endParaRPr sz="700">
              <a:solidFill>
                <a:srgbClr val="FFFFFF"/>
              </a:solidFill>
              <a:latin typeface="Proxima Nova"/>
              <a:ea typeface="Proxima Nova"/>
              <a:cs typeface="Proxima Nova"/>
              <a:sym typeface="Proxima Nova"/>
            </a:endParaRPr>
          </a:p>
        </p:txBody>
      </p:sp>
      <p:cxnSp>
        <p:nvCxnSpPr>
          <p:cNvPr id="3228" name="Google Shape;3228;p228"/>
          <p:cNvCxnSpPr>
            <a:stCxn id="3221" idx="2"/>
          </p:cNvCxnSpPr>
          <p:nvPr/>
        </p:nvCxnSpPr>
        <p:spPr>
          <a:xfrm>
            <a:off x="5294739" y="2774687"/>
            <a:ext cx="0" cy="370500"/>
          </a:xfrm>
          <a:prstGeom prst="straightConnector1">
            <a:avLst/>
          </a:prstGeom>
          <a:noFill/>
          <a:ln cap="flat" cmpd="sng" w="9525">
            <a:solidFill>
              <a:schemeClr val="dk2"/>
            </a:solidFill>
            <a:prstDash val="solid"/>
            <a:round/>
            <a:headEnd len="med" w="med" type="none"/>
            <a:tailEnd len="med" w="med" type="triangle"/>
          </a:ln>
        </p:spPr>
      </p:cxnSp>
      <p:sp>
        <p:nvSpPr>
          <p:cNvPr id="3229" name="Google Shape;3229;p228"/>
          <p:cNvSpPr/>
          <p:nvPr/>
        </p:nvSpPr>
        <p:spPr>
          <a:xfrm>
            <a:off x="6603814" y="1939287"/>
            <a:ext cx="951900" cy="301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RED HAT</a:t>
            </a:r>
            <a:endParaRPr sz="7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CLOUDFORMS</a:t>
            </a:r>
            <a:endParaRPr sz="700">
              <a:solidFill>
                <a:srgbClr val="FFFFFF"/>
              </a:solidFill>
              <a:latin typeface="Proxima Nova"/>
              <a:ea typeface="Proxima Nova"/>
              <a:cs typeface="Proxima Nova"/>
              <a:sym typeface="Proxima Nova"/>
            </a:endParaRPr>
          </a:p>
        </p:txBody>
      </p:sp>
      <p:sp>
        <p:nvSpPr>
          <p:cNvPr id="3230" name="Google Shape;3230;p228"/>
          <p:cNvSpPr/>
          <p:nvPr/>
        </p:nvSpPr>
        <p:spPr>
          <a:xfrm>
            <a:off x="6603814" y="3006475"/>
            <a:ext cx="951900" cy="3018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CUSTOM</a:t>
            </a:r>
            <a:endParaRPr sz="7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DASHBOARDS</a:t>
            </a:r>
            <a:endParaRPr sz="700">
              <a:solidFill>
                <a:srgbClr val="FFFFFF"/>
              </a:solidFill>
              <a:latin typeface="Proxima Nova"/>
              <a:ea typeface="Proxima Nova"/>
              <a:cs typeface="Proxima Nova"/>
              <a:sym typeface="Proxima Nova"/>
            </a:endParaRPr>
          </a:p>
        </p:txBody>
      </p:sp>
      <p:cxnSp>
        <p:nvCxnSpPr>
          <p:cNvPr id="3231" name="Google Shape;3231;p228"/>
          <p:cNvCxnSpPr>
            <a:stCxn id="3221" idx="3"/>
            <a:endCxn id="3229" idx="1"/>
          </p:cNvCxnSpPr>
          <p:nvPr/>
        </p:nvCxnSpPr>
        <p:spPr>
          <a:xfrm flipH="1" rot="10800000">
            <a:off x="5770689" y="2090087"/>
            <a:ext cx="833100" cy="533700"/>
          </a:xfrm>
          <a:prstGeom prst="bentConnector3">
            <a:avLst>
              <a:gd fmla="val 50002" name="adj1"/>
            </a:avLst>
          </a:prstGeom>
          <a:noFill/>
          <a:ln cap="flat" cmpd="sng" w="9525">
            <a:solidFill>
              <a:schemeClr val="dk2"/>
            </a:solidFill>
            <a:prstDash val="solid"/>
            <a:round/>
            <a:headEnd len="med" w="med" type="none"/>
            <a:tailEnd len="med" w="med" type="triangle"/>
          </a:ln>
        </p:spPr>
      </p:cxnSp>
      <p:cxnSp>
        <p:nvCxnSpPr>
          <p:cNvPr id="3232" name="Google Shape;3232;p228"/>
          <p:cNvCxnSpPr>
            <a:stCxn id="3221" idx="3"/>
            <a:endCxn id="3230" idx="1"/>
          </p:cNvCxnSpPr>
          <p:nvPr/>
        </p:nvCxnSpPr>
        <p:spPr>
          <a:xfrm>
            <a:off x="5770689" y="2623787"/>
            <a:ext cx="833100" cy="533700"/>
          </a:xfrm>
          <a:prstGeom prst="bentConnector3">
            <a:avLst>
              <a:gd fmla="val 50002" name="adj1"/>
            </a:avLst>
          </a:prstGeom>
          <a:noFill/>
          <a:ln cap="flat" cmpd="sng" w="9525">
            <a:solidFill>
              <a:schemeClr val="dk2"/>
            </a:solidFill>
            <a:prstDash val="solid"/>
            <a:round/>
            <a:headEnd len="med" w="med" type="none"/>
            <a:tailEnd len="med" w="med" type="triangle"/>
          </a:ln>
        </p:spPr>
      </p:cxnSp>
      <p:sp>
        <p:nvSpPr>
          <p:cNvPr id="3233" name="Google Shape;3233;p228"/>
          <p:cNvSpPr txBox="1"/>
          <p:nvPr/>
        </p:nvSpPr>
        <p:spPr>
          <a:xfrm>
            <a:off x="5859726" y="2396286"/>
            <a:ext cx="427500" cy="26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Proxima Nova"/>
                <a:ea typeface="Proxima Nova"/>
                <a:cs typeface="Proxima Nova"/>
                <a:sym typeface="Proxima Nova"/>
              </a:rPr>
              <a:t>API</a:t>
            </a:r>
            <a:endParaRPr sz="800">
              <a:latin typeface="Proxima Nova"/>
              <a:ea typeface="Proxima Nova"/>
              <a:cs typeface="Proxima Nova"/>
              <a:sym typeface="Proxima Nova"/>
            </a:endParaRPr>
          </a:p>
        </p:txBody>
      </p:sp>
      <p:grpSp>
        <p:nvGrpSpPr>
          <p:cNvPr id="3234" name="Google Shape;3234;p228"/>
          <p:cNvGrpSpPr/>
          <p:nvPr/>
        </p:nvGrpSpPr>
        <p:grpSpPr>
          <a:xfrm>
            <a:off x="7739075" y="2221163"/>
            <a:ext cx="805200" cy="805213"/>
            <a:chOff x="7889250" y="2266400"/>
            <a:chExt cx="805200" cy="805213"/>
          </a:xfrm>
        </p:grpSpPr>
        <p:grpSp>
          <p:nvGrpSpPr>
            <p:cNvPr id="3235" name="Google Shape;3235;p228"/>
            <p:cNvGrpSpPr/>
            <p:nvPr/>
          </p:nvGrpSpPr>
          <p:grpSpPr>
            <a:xfrm>
              <a:off x="7996751" y="2343033"/>
              <a:ext cx="560400" cy="728579"/>
              <a:chOff x="7749450" y="3013671"/>
              <a:chExt cx="560400" cy="728579"/>
            </a:xfrm>
          </p:grpSpPr>
          <p:pic>
            <p:nvPicPr>
              <p:cNvPr id="3236" name="Google Shape;3236;p228"/>
              <p:cNvPicPr preferRelativeResize="0"/>
              <p:nvPr/>
            </p:nvPicPr>
            <p:blipFill>
              <a:blip r:embed="rId3">
                <a:alphaModFix/>
              </a:blip>
              <a:stretch>
                <a:fillRect/>
              </a:stretch>
            </p:blipFill>
            <p:spPr>
              <a:xfrm>
                <a:off x="7861372" y="3013671"/>
                <a:ext cx="336555" cy="520127"/>
              </a:xfrm>
              <a:prstGeom prst="rect">
                <a:avLst/>
              </a:prstGeom>
              <a:noFill/>
              <a:ln>
                <a:noFill/>
              </a:ln>
            </p:spPr>
          </p:pic>
          <p:sp>
            <p:nvSpPr>
              <p:cNvPr id="3237" name="Google Shape;3237;p228"/>
              <p:cNvSpPr txBox="1"/>
              <p:nvPr/>
            </p:nvSpPr>
            <p:spPr>
              <a:xfrm>
                <a:off x="7749450" y="3508550"/>
                <a:ext cx="560400" cy="2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USER</a:t>
                </a:r>
                <a:endParaRPr b="1" sz="800">
                  <a:latin typeface="Proxima Nova"/>
                  <a:ea typeface="Proxima Nova"/>
                  <a:cs typeface="Proxima Nova"/>
                  <a:sym typeface="Proxima Nova"/>
                </a:endParaRPr>
              </a:p>
            </p:txBody>
          </p:sp>
        </p:grpSp>
        <p:sp>
          <p:nvSpPr>
            <p:cNvPr id="3238" name="Google Shape;3238;p228"/>
            <p:cNvSpPr/>
            <p:nvPr/>
          </p:nvSpPr>
          <p:spPr>
            <a:xfrm>
              <a:off x="7889250" y="2266400"/>
              <a:ext cx="805200" cy="805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2" name="Shape 3242"/>
        <p:cNvGrpSpPr/>
        <p:nvPr/>
      </p:nvGrpSpPr>
      <p:grpSpPr>
        <a:xfrm>
          <a:off x="0" y="0"/>
          <a:ext cx="0" cy="0"/>
          <a:chOff x="0" y="0"/>
          <a:chExt cx="0" cy="0"/>
        </a:xfrm>
      </p:grpSpPr>
      <p:sp>
        <p:nvSpPr>
          <p:cNvPr id="3243" name="Google Shape;3243;p229"/>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PERSISTENT STORAGE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7" name="Shape 3247"/>
        <p:cNvGrpSpPr/>
        <p:nvPr/>
      </p:nvGrpSpPr>
      <p:grpSpPr>
        <a:xfrm>
          <a:off x="0" y="0"/>
          <a:ext cx="0" cy="0"/>
          <a:chOff x="0" y="0"/>
          <a:chExt cx="0" cy="0"/>
        </a:xfrm>
      </p:grpSpPr>
      <p:sp>
        <p:nvSpPr>
          <p:cNvPr id="3248" name="Google Shape;3248;p23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49" name="Google Shape;3249;p230"/>
          <p:cNvSpPr txBox="1"/>
          <p:nvPr>
            <p:ph idx="4294967295" type="body"/>
          </p:nvPr>
        </p:nvSpPr>
        <p:spPr>
          <a:xfrm>
            <a:off x="826700" y="1233775"/>
            <a:ext cx="7490700" cy="1212900"/>
          </a:xfrm>
          <a:prstGeom prst="rect">
            <a:avLst/>
          </a:prstGeom>
        </p:spPr>
        <p:txBody>
          <a:bodyPr anchorCtr="0" anchor="t" bIns="91425" lIns="91425" spcFirstLastPara="1" rIns="91425" wrap="square" tIns="91425">
            <a:noAutofit/>
          </a:bodyPr>
          <a:lstStyle/>
          <a:p>
            <a:pPr indent="-317500" lvl="0" marL="457200" rtl="0">
              <a:spcBef>
                <a:spcPts val="600"/>
              </a:spcBef>
              <a:spcAft>
                <a:spcPts val="0"/>
              </a:spcAft>
              <a:buSzPts val="1400"/>
              <a:buFont typeface="Overpass"/>
              <a:buChar char="●"/>
            </a:pPr>
            <a:r>
              <a:rPr lang="en">
                <a:latin typeface="Overpass"/>
                <a:ea typeface="Overpass"/>
                <a:cs typeface="Overpass"/>
                <a:sym typeface="Overpass"/>
              </a:rPr>
              <a:t>Persistent Volume (PV) is tied to a piece of network storage</a:t>
            </a:r>
            <a:endParaRPr>
              <a:latin typeface="Overpass"/>
              <a:ea typeface="Overpass"/>
              <a:cs typeface="Overpass"/>
              <a:sym typeface="Overpass"/>
            </a:endParaRPr>
          </a:p>
          <a:p>
            <a:pPr indent="-317500" lvl="0" marL="457200" rtl="0">
              <a:spcBef>
                <a:spcPts val="0"/>
              </a:spcBef>
              <a:spcAft>
                <a:spcPts val="0"/>
              </a:spcAft>
              <a:buSzPts val="1400"/>
              <a:buFont typeface="Overpass"/>
              <a:buChar char="●"/>
            </a:pPr>
            <a:r>
              <a:rPr lang="en">
                <a:latin typeface="Overpass"/>
                <a:ea typeface="Overpass"/>
                <a:cs typeface="Overpass"/>
                <a:sym typeface="Overpass"/>
              </a:rPr>
              <a:t>Provisioned by an administrator (static or dynamically)</a:t>
            </a:r>
            <a:endParaRPr>
              <a:latin typeface="Overpass"/>
              <a:ea typeface="Overpass"/>
              <a:cs typeface="Overpass"/>
              <a:sym typeface="Overpass"/>
            </a:endParaRPr>
          </a:p>
          <a:p>
            <a:pPr indent="-317500" lvl="0" marL="457200" rtl="0">
              <a:spcBef>
                <a:spcPts val="0"/>
              </a:spcBef>
              <a:spcAft>
                <a:spcPts val="0"/>
              </a:spcAft>
              <a:buSzPts val="1400"/>
              <a:buFont typeface="Overpass"/>
              <a:buChar char="●"/>
            </a:pPr>
            <a:r>
              <a:rPr lang="en">
                <a:latin typeface="Overpass"/>
                <a:ea typeface="Overpass"/>
                <a:cs typeface="Overpass"/>
                <a:sym typeface="Overpass"/>
              </a:rPr>
              <a:t>Allows admins to describe storage and users to request storage</a:t>
            </a:r>
            <a:endParaRPr>
              <a:latin typeface="Overpass"/>
              <a:ea typeface="Overpass"/>
              <a:cs typeface="Overpass"/>
              <a:sym typeface="Overpass"/>
            </a:endParaRPr>
          </a:p>
        </p:txBody>
      </p:sp>
      <p:sp>
        <p:nvSpPr>
          <p:cNvPr id="3250" name="Google Shape;3250;p23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PERSISTENT STORAGE</a:t>
            </a:r>
            <a:endParaRPr/>
          </a:p>
        </p:txBody>
      </p:sp>
      <p:sp>
        <p:nvSpPr>
          <p:cNvPr id="3251" name="Google Shape;3251;p230"/>
          <p:cNvSpPr/>
          <p:nvPr/>
        </p:nvSpPr>
        <p:spPr>
          <a:xfrm>
            <a:off x="554065"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252" name="Google Shape;3252;p230"/>
          <p:cNvSpPr txBox="1"/>
          <p:nvPr/>
        </p:nvSpPr>
        <p:spPr>
          <a:xfrm>
            <a:off x="628015" y="3323680"/>
            <a:ext cx="6096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NFS</a:t>
            </a:r>
            <a:endParaRPr sz="1000">
              <a:latin typeface="Proxima Nova"/>
              <a:ea typeface="Proxima Nova"/>
              <a:cs typeface="Proxima Nova"/>
              <a:sym typeface="Proxima Nova"/>
            </a:endParaRPr>
          </a:p>
        </p:txBody>
      </p:sp>
      <p:sp>
        <p:nvSpPr>
          <p:cNvPr id="3253" name="Google Shape;3253;p230"/>
          <p:cNvSpPr/>
          <p:nvPr/>
        </p:nvSpPr>
        <p:spPr>
          <a:xfrm>
            <a:off x="1347032"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254" name="Google Shape;3254;p230"/>
          <p:cNvSpPr txBox="1"/>
          <p:nvPr/>
        </p:nvSpPr>
        <p:spPr>
          <a:xfrm>
            <a:off x="1311285" y="3323680"/>
            <a:ext cx="8445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GlusterFS</a:t>
            </a:r>
            <a:endParaRPr sz="1000">
              <a:latin typeface="Proxima Nova"/>
              <a:ea typeface="Proxima Nova"/>
              <a:cs typeface="Proxima Nova"/>
              <a:sym typeface="Proxima Nova"/>
            </a:endParaRPr>
          </a:p>
        </p:txBody>
      </p:sp>
      <p:sp>
        <p:nvSpPr>
          <p:cNvPr id="3255" name="Google Shape;3255;p230"/>
          <p:cNvSpPr/>
          <p:nvPr/>
        </p:nvSpPr>
        <p:spPr>
          <a:xfrm>
            <a:off x="2139998"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256" name="Google Shape;3256;p230"/>
          <p:cNvSpPr txBox="1"/>
          <p:nvPr/>
        </p:nvSpPr>
        <p:spPr>
          <a:xfrm>
            <a:off x="2026729" y="3258117"/>
            <a:ext cx="9690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Proxima Nova"/>
                <a:ea typeface="Proxima Nova"/>
                <a:cs typeface="Proxima Nova"/>
                <a:sym typeface="Proxima Nova"/>
              </a:rPr>
              <a:t>OpenStack Cinder</a:t>
            </a:r>
            <a:endParaRPr sz="1000">
              <a:latin typeface="Proxima Nova"/>
              <a:ea typeface="Proxima Nova"/>
              <a:cs typeface="Proxima Nova"/>
              <a:sym typeface="Proxima Nova"/>
            </a:endParaRPr>
          </a:p>
        </p:txBody>
      </p:sp>
      <p:sp>
        <p:nvSpPr>
          <p:cNvPr id="3257" name="Google Shape;3257;p230"/>
          <p:cNvSpPr/>
          <p:nvPr/>
        </p:nvSpPr>
        <p:spPr>
          <a:xfrm>
            <a:off x="2932965"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258" name="Google Shape;3258;p230"/>
          <p:cNvSpPr txBox="1"/>
          <p:nvPr/>
        </p:nvSpPr>
        <p:spPr>
          <a:xfrm>
            <a:off x="2933730" y="3250030"/>
            <a:ext cx="7575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Proxima Nova"/>
                <a:ea typeface="Proxima Nova"/>
                <a:cs typeface="Proxima Nova"/>
                <a:sym typeface="Proxima Nova"/>
              </a:rPr>
              <a:t>Ceph RBD</a:t>
            </a:r>
            <a:endParaRPr sz="1000">
              <a:solidFill>
                <a:srgbClr val="000000"/>
              </a:solidFill>
              <a:latin typeface="Proxima Nova"/>
              <a:ea typeface="Proxima Nova"/>
              <a:cs typeface="Proxima Nova"/>
              <a:sym typeface="Proxima Nova"/>
            </a:endParaRPr>
          </a:p>
        </p:txBody>
      </p:sp>
      <p:sp>
        <p:nvSpPr>
          <p:cNvPr id="3259" name="Google Shape;3259;p230"/>
          <p:cNvSpPr/>
          <p:nvPr/>
        </p:nvSpPr>
        <p:spPr>
          <a:xfrm>
            <a:off x="3725932"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260" name="Google Shape;3260;p230"/>
          <p:cNvSpPr txBox="1"/>
          <p:nvPr/>
        </p:nvSpPr>
        <p:spPr>
          <a:xfrm>
            <a:off x="3726832" y="3233830"/>
            <a:ext cx="757500" cy="5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Proxima Nova"/>
                <a:ea typeface="Proxima Nova"/>
                <a:cs typeface="Proxima Nova"/>
                <a:sym typeface="Proxima Nova"/>
              </a:rPr>
              <a:t>AWS</a:t>
            </a:r>
            <a:br>
              <a:rPr lang="en" sz="1000">
                <a:solidFill>
                  <a:srgbClr val="000000"/>
                </a:solidFill>
                <a:latin typeface="Proxima Nova"/>
                <a:ea typeface="Proxima Nova"/>
                <a:cs typeface="Proxima Nova"/>
                <a:sym typeface="Proxima Nova"/>
              </a:rPr>
            </a:br>
            <a:r>
              <a:rPr lang="en" sz="1000">
                <a:solidFill>
                  <a:srgbClr val="000000"/>
                </a:solidFill>
                <a:latin typeface="Proxima Nova"/>
                <a:ea typeface="Proxima Nova"/>
                <a:cs typeface="Proxima Nova"/>
                <a:sym typeface="Proxima Nova"/>
              </a:rPr>
              <a:t>EBS</a:t>
            </a:r>
            <a:endParaRPr sz="1000">
              <a:solidFill>
                <a:srgbClr val="000000"/>
              </a:solidFill>
              <a:latin typeface="Proxima Nova"/>
              <a:ea typeface="Proxima Nova"/>
              <a:cs typeface="Proxima Nova"/>
              <a:sym typeface="Proxima Nova"/>
            </a:endParaRPr>
          </a:p>
        </p:txBody>
      </p:sp>
      <p:sp>
        <p:nvSpPr>
          <p:cNvPr id="3261" name="Google Shape;3261;p230"/>
          <p:cNvSpPr/>
          <p:nvPr/>
        </p:nvSpPr>
        <p:spPr>
          <a:xfrm>
            <a:off x="4518898"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262" name="Google Shape;3262;p230"/>
          <p:cNvSpPr txBox="1"/>
          <p:nvPr/>
        </p:nvSpPr>
        <p:spPr>
          <a:xfrm>
            <a:off x="4476253" y="3167230"/>
            <a:ext cx="844500" cy="6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Proxima Nova"/>
                <a:ea typeface="Proxima Nova"/>
                <a:cs typeface="Proxima Nova"/>
                <a:sym typeface="Proxima Nova"/>
              </a:rPr>
              <a:t>GCE Persistent Disk</a:t>
            </a:r>
            <a:endParaRPr sz="1000">
              <a:solidFill>
                <a:srgbClr val="000000"/>
              </a:solidFill>
              <a:latin typeface="Proxima Nova"/>
              <a:ea typeface="Proxima Nova"/>
              <a:cs typeface="Proxima Nova"/>
              <a:sym typeface="Proxima Nova"/>
            </a:endParaRPr>
          </a:p>
        </p:txBody>
      </p:sp>
      <p:sp>
        <p:nvSpPr>
          <p:cNvPr id="3263" name="Google Shape;3263;p230"/>
          <p:cNvSpPr/>
          <p:nvPr/>
        </p:nvSpPr>
        <p:spPr>
          <a:xfrm>
            <a:off x="5311865"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264" name="Google Shape;3264;p230"/>
          <p:cNvSpPr txBox="1"/>
          <p:nvPr/>
        </p:nvSpPr>
        <p:spPr>
          <a:xfrm>
            <a:off x="5314924" y="3323680"/>
            <a:ext cx="7575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Proxima Nova"/>
                <a:ea typeface="Proxima Nova"/>
                <a:cs typeface="Proxima Nova"/>
                <a:sym typeface="Proxima Nova"/>
              </a:rPr>
              <a:t>iSCSI</a:t>
            </a:r>
            <a:endParaRPr sz="1000">
              <a:solidFill>
                <a:srgbClr val="000000"/>
              </a:solidFill>
              <a:latin typeface="Proxima Nova"/>
              <a:ea typeface="Proxima Nova"/>
              <a:cs typeface="Proxima Nova"/>
              <a:sym typeface="Proxima Nova"/>
            </a:endParaRPr>
          </a:p>
        </p:txBody>
      </p:sp>
      <p:sp>
        <p:nvSpPr>
          <p:cNvPr id="3265" name="Google Shape;3265;p230"/>
          <p:cNvSpPr/>
          <p:nvPr/>
        </p:nvSpPr>
        <p:spPr>
          <a:xfrm>
            <a:off x="6104831"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266" name="Google Shape;3266;p230"/>
          <p:cNvSpPr txBox="1"/>
          <p:nvPr/>
        </p:nvSpPr>
        <p:spPr>
          <a:xfrm>
            <a:off x="6110086" y="3250030"/>
            <a:ext cx="7575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Proxima Nova"/>
                <a:ea typeface="Proxima Nova"/>
                <a:cs typeface="Proxima Nova"/>
                <a:sym typeface="Proxima Nova"/>
              </a:rPr>
              <a:t>Fibre Channel</a:t>
            </a:r>
            <a:endParaRPr sz="1000">
              <a:solidFill>
                <a:srgbClr val="000000"/>
              </a:solidFill>
              <a:latin typeface="Proxima Nova"/>
              <a:ea typeface="Proxima Nova"/>
              <a:cs typeface="Proxima Nova"/>
              <a:sym typeface="Proxima Nova"/>
            </a:endParaRPr>
          </a:p>
        </p:txBody>
      </p:sp>
      <p:sp>
        <p:nvSpPr>
          <p:cNvPr id="3267" name="Google Shape;3267;p230"/>
          <p:cNvSpPr/>
          <p:nvPr/>
        </p:nvSpPr>
        <p:spPr>
          <a:xfrm>
            <a:off x="7690764"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268" name="Google Shape;3268;p230"/>
          <p:cNvSpPr txBox="1"/>
          <p:nvPr/>
        </p:nvSpPr>
        <p:spPr>
          <a:xfrm>
            <a:off x="7690764" y="3250030"/>
            <a:ext cx="7575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Proxima Nova"/>
                <a:ea typeface="Proxima Nova"/>
                <a:cs typeface="Proxima Nova"/>
                <a:sym typeface="Proxima Nova"/>
              </a:rPr>
              <a:t>Azure</a:t>
            </a:r>
            <a:br>
              <a:rPr lang="en" sz="1000">
                <a:solidFill>
                  <a:srgbClr val="000000"/>
                </a:solidFill>
                <a:latin typeface="Proxima Nova"/>
                <a:ea typeface="Proxima Nova"/>
                <a:cs typeface="Proxima Nova"/>
                <a:sym typeface="Proxima Nova"/>
              </a:rPr>
            </a:br>
            <a:r>
              <a:rPr lang="en" sz="1000">
                <a:solidFill>
                  <a:srgbClr val="000000"/>
                </a:solidFill>
                <a:latin typeface="Proxima Nova"/>
                <a:ea typeface="Proxima Nova"/>
                <a:cs typeface="Proxima Nova"/>
                <a:sym typeface="Proxima Nova"/>
              </a:rPr>
              <a:t>File</a:t>
            </a:r>
            <a:endParaRPr sz="1000">
              <a:solidFill>
                <a:srgbClr val="000000"/>
              </a:solidFill>
              <a:latin typeface="Proxima Nova"/>
              <a:ea typeface="Proxima Nova"/>
              <a:cs typeface="Proxima Nova"/>
              <a:sym typeface="Proxima Nova"/>
            </a:endParaRPr>
          </a:p>
        </p:txBody>
      </p:sp>
      <p:sp>
        <p:nvSpPr>
          <p:cNvPr id="3269" name="Google Shape;3269;p230"/>
          <p:cNvSpPr/>
          <p:nvPr/>
        </p:nvSpPr>
        <p:spPr>
          <a:xfrm>
            <a:off x="6897798" y="3113830"/>
            <a:ext cx="757500" cy="757500"/>
          </a:xfrm>
          <a:prstGeom prst="ellipse">
            <a:avLst/>
          </a:prstGeom>
          <a:solidFill>
            <a:srgbClr val="92D4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270" name="Google Shape;3270;p230"/>
          <p:cNvSpPr txBox="1"/>
          <p:nvPr/>
        </p:nvSpPr>
        <p:spPr>
          <a:xfrm>
            <a:off x="6895408" y="3250030"/>
            <a:ext cx="7575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Proxima Nova"/>
                <a:ea typeface="Proxima Nova"/>
                <a:cs typeface="Proxima Nova"/>
                <a:sym typeface="Proxima Nova"/>
              </a:rPr>
              <a:t>Azure</a:t>
            </a:r>
            <a:br>
              <a:rPr lang="en" sz="1000">
                <a:solidFill>
                  <a:srgbClr val="000000"/>
                </a:solidFill>
                <a:latin typeface="Proxima Nova"/>
                <a:ea typeface="Proxima Nova"/>
                <a:cs typeface="Proxima Nova"/>
                <a:sym typeface="Proxima Nova"/>
              </a:rPr>
            </a:br>
            <a:r>
              <a:rPr lang="en" sz="1000">
                <a:solidFill>
                  <a:srgbClr val="000000"/>
                </a:solidFill>
                <a:latin typeface="Proxima Nova"/>
                <a:ea typeface="Proxima Nova"/>
                <a:cs typeface="Proxima Nova"/>
                <a:sym typeface="Proxima Nova"/>
              </a:rPr>
              <a:t>Disk</a:t>
            </a:r>
            <a:endParaRPr sz="1000">
              <a:solidFill>
                <a:srgbClr val="000000"/>
              </a:solidFill>
              <a:latin typeface="Proxima Nova"/>
              <a:ea typeface="Proxima Nova"/>
              <a:cs typeface="Proxima Nova"/>
              <a:sym typeface="Proxima Nova"/>
            </a:endParaRPr>
          </a:p>
        </p:txBody>
      </p:sp>
      <p:pic>
        <p:nvPicPr>
          <p:cNvPr id="3271" name="Google Shape;3271;p230"/>
          <p:cNvPicPr preferRelativeResize="0"/>
          <p:nvPr/>
        </p:nvPicPr>
        <p:blipFill rotWithShape="1">
          <a:blip r:embed="rId3">
            <a:alphaModFix/>
          </a:blip>
          <a:srcRect b="0" l="0" r="0" t="0"/>
          <a:stretch/>
        </p:blipFill>
        <p:spPr>
          <a:xfrm>
            <a:off x="4624699" y="2446677"/>
            <a:ext cx="616500" cy="610800"/>
          </a:xfrm>
          <a:prstGeom prst="rect">
            <a:avLst/>
          </a:prstGeom>
          <a:noFill/>
          <a:ln>
            <a:noFill/>
          </a:ln>
        </p:spPr>
      </p:pic>
      <p:pic>
        <p:nvPicPr>
          <p:cNvPr id="3272" name="Google Shape;3272;p230"/>
          <p:cNvPicPr preferRelativeResize="0"/>
          <p:nvPr/>
        </p:nvPicPr>
        <p:blipFill rotWithShape="1">
          <a:blip r:embed="rId4">
            <a:alphaModFix/>
          </a:blip>
          <a:srcRect b="0" l="0" r="0" t="0"/>
          <a:stretch/>
        </p:blipFill>
        <p:spPr>
          <a:xfrm>
            <a:off x="628015" y="2608677"/>
            <a:ext cx="448800" cy="448800"/>
          </a:xfrm>
          <a:prstGeom prst="rect">
            <a:avLst/>
          </a:prstGeom>
          <a:noFill/>
          <a:ln>
            <a:noFill/>
          </a:ln>
        </p:spPr>
      </p:pic>
      <p:pic>
        <p:nvPicPr>
          <p:cNvPr id="3273" name="Google Shape;3273;p230"/>
          <p:cNvPicPr preferRelativeResize="0"/>
          <p:nvPr/>
        </p:nvPicPr>
        <p:blipFill rotWithShape="1">
          <a:blip r:embed="rId5">
            <a:alphaModFix/>
          </a:blip>
          <a:srcRect b="18835" l="23748" r="22895" t="19792"/>
          <a:stretch/>
        </p:blipFill>
        <p:spPr>
          <a:xfrm>
            <a:off x="2967557" y="2817177"/>
            <a:ext cx="778200" cy="240300"/>
          </a:xfrm>
          <a:prstGeom prst="rect">
            <a:avLst/>
          </a:prstGeom>
          <a:noFill/>
          <a:ln>
            <a:noFill/>
          </a:ln>
        </p:spPr>
      </p:pic>
      <p:pic>
        <p:nvPicPr>
          <p:cNvPr id="3274" name="Google Shape;3274;p230"/>
          <p:cNvPicPr preferRelativeResize="0"/>
          <p:nvPr/>
        </p:nvPicPr>
        <p:blipFill rotWithShape="1">
          <a:blip r:embed="rId6">
            <a:alphaModFix/>
          </a:blip>
          <a:srcRect b="0" l="0" r="0" t="0"/>
          <a:stretch/>
        </p:blipFill>
        <p:spPr>
          <a:xfrm>
            <a:off x="1282473" y="2817175"/>
            <a:ext cx="873300" cy="196500"/>
          </a:xfrm>
          <a:prstGeom prst="rect">
            <a:avLst/>
          </a:prstGeom>
          <a:noFill/>
          <a:ln>
            <a:noFill/>
          </a:ln>
        </p:spPr>
      </p:pic>
      <p:pic>
        <p:nvPicPr>
          <p:cNvPr id="3275" name="Google Shape;3275;p230"/>
          <p:cNvPicPr preferRelativeResize="0"/>
          <p:nvPr/>
        </p:nvPicPr>
        <p:blipFill rotWithShape="1">
          <a:blip r:embed="rId7">
            <a:alphaModFix/>
          </a:blip>
          <a:srcRect b="26616" l="0" r="0" t="0"/>
          <a:stretch/>
        </p:blipFill>
        <p:spPr>
          <a:xfrm>
            <a:off x="2349265" y="2680677"/>
            <a:ext cx="513600" cy="376800"/>
          </a:xfrm>
          <a:prstGeom prst="rect">
            <a:avLst/>
          </a:prstGeom>
          <a:noFill/>
          <a:ln>
            <a:noFill/>
          </a:ln>
        </p:spPr>
      </p:pic>
      <p:pic>
        <p:nvPicPr>
          <p:cNvPr id="3276" name="Google Shape;3276;p230"/>
          <p:cNvPicPr preferRelativeResize="0"/>
          <p:nvPr/>
        </p:nvPicPr>
        <p:blipFill rotWithShape="1">
          <a:blip r:embed="rId8">
            <a:alphaModFix/>
          </a:blip>
          <a:srcRect b="0" l="0" r="0" t="0"/>
          <a:stretch/>
        </p:blipFill>
        <p:spPr>
          <a:xfrm>
            <a:off x="3906724" y="2475477"/>
            <a:ext cx="448800" cy="582000"/>
          </a:xfrm>
          <a:prstGeom prst="rect">
            <a:avLst/>
          </a:prstGeom>
          <a:noFill/>
          <a:ln>
            <a:noFill/>
          </a:ln>
        </p:spPr>
      </p:pic>
      <p:pic>
        <p:nvPicPr>
          <p:cNvPr id="3277" name="Google Shape;3277;p230"/>
          <p:cNvPicPr preferRelativeResize="0"/>
          <p:nvPr/>
        </p:nvPicPr>
        <p:blipFill rotWithShape="1">
          <a:blip r:embed="rId9">
            <a:alphaModFix/>
          </a:blip>
          <a:srcRect b="0" l="0" r="0" t="0"/>
          <a:stretch/>
        </p:blipFill>
        <p:spPr>
          <a:xfrm>
            <a:off x="5458054" y="2725377"/>
            <a:ext cx="580800" cy="332100"/>
          </a:xfrm>
          <a:prstGeom prst="rect">
            <a:avLst/>
          </a:prstGeom>
          <a:noFill/>
          <a:ln>
            <a:noFill/>
          </a:ln>
        </p:spPr>
      </p:pic>
      <p:pic>
        <p:nvPicPr>
          <p:cNvPr id="3278" name="Google Shape;3278;p230"/>
          <p:cNvPicPr preferRelativeResize="0"/>
          <p:nvPr/>
        </p:nvPicPr>
        <p:blipFill rotWithShape="1">
          <a:blip r:embed="rId10">
            <a:alphaModFix/>
          </a:blip>
          <a:srcRect b="0" l="0" r="0" t="0"/>
          <a:stretch/>
        </p:blipFill>
        <p:spPr>
          <a:xfrm>
            <a:off x="6272507" y="2543877"/>
            <a:ext cx="376500" cy="513600"/>
          </a:xfrm>
          <a:prstGeom prst="rect">
            <a:avLst/>
          </a:prstGeom>
          <a:noFill/>
          <a:ln>
            <a:noFill/>
          </a:ln>
        </p:spPr>
      </p:pic>
      <p:pic>
        <p:nvPicPr>
          <p:cNvPr id="3279" name="Google Shape;3279;p230"/>
          <p:cNvPicPr preferRelativeResize="0"/>
          <p:nvPr/>
        </p:nvPicPr>
        <p:blipFill>
          <a:blip r:embed="rId11">
            <a:alphaModFix/>
          </a:blip>
          <a:stretch>
            <a:fillRect/>
          </a:stretch>
        </p:blipFill>
        <p:spPr>
          <a:xfrm>
            <a:off x="6915562" y="2634711"/>
            <a:ext cx="716612" cy="376800"/>
          </a:xfrm>
          <a:prstGeom prst="rect">
            <a:avLst/>
          </a:prstGeom>
          <a:noFill/>
          <a:ln>
            <a:noFill/>
          </a:ln>
        </p:spPr>
      </p:pic>
      <p:pic>
        <p:nvPicPr>
          <p:cNvPr id="3280" name="Google Shape;3280;p230"/>
          <p:cNvPicPr preferRelativeResize="0"/>
          <p:nvPr/>
        </p:nvPicPr>
        <p:blipFill>
          <a:blip r:embed="rId12">
            <a:alphaModFix/>
          </a:blip>
          <a:stretch>
            <a:fillRect/>
          </a:stretch>
        </p:blipFill>
        <p:spPr>
          <a:xfrm>
            <a:off x="7672411" y="2617260"/>
            <a:ext cx="716625" cy="37680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4" name="Shape 3284"/>
        <p:cNvGrpSpPr/>
        <p:nvPr/>
      </p:nvGrpSpPr>
      <p:grpSpPr>
        <a:xfrm>
          <a:off x="0" y="0"/>
          <a:ext cx="0" cy="0"/>
          <a:chOff x="0" y="0"/>
          <a:chExt cx="0" cy="0"/>
        </a:xfrm>
      </p:grpSpPr>
      <p:sp>
        <p:nvSpPr>
          <p:cNvPr id="3285" name="Google Shape;3285;p23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86" name="Google Shape;3286;p231"/>
          <p:cNvSpPr txBox="1"/>
          <p:nvPr>
            <p:ph idx="1" type="body"/>
          </p:nvPr>
        </p:nvSpPr>
        <p:spPr>
          <a:xfrm>
            <a:off x="826700" y="1233775"/>
            <a:ext cx="7490700" cy="1388400"/>
          </a:xfrm>
          <a:prstGeom prst="rect">
            <a:avLst/>
          </a:prstGeom>
        </p:spPr>
        <p:txBody>
          <a:bodyPr anchorCtr="0" anchor="t" bIns="91425" lIns="91425" spcFirstLastPara="1" rIns="91425" wrap="square" tIns="91425">
            <a:noAutofit/>
          </a:bodyPr>
          <a:lstStyle/>
          <a:p>
            <a:pPr indent="-292100" lvl="0" marL="457200" rtl="0">
              <a:spcBef>
                <a:spcPts val="600"/>
              </a:spcBef>
              <a:spcAft>
                <a:spcPts val="0"/>
              </a:spcAft>
              <a:buSzPts val="1000"/>
              <a:buFont typeface="Overpass"/>
              <a:buChar char="●"/>
            </a:pPr>
            <a:r>
              <a:rPr lang="en">
                <a:latin typeface="Overpass"/>
                <a:ea typeface="Overpass"/>
                <a:cs typeface="Overpass"/>
                <a:sym typeface="Overpass"/>
              </a:rPr>
              <a:t>Persistent Volume (PV) is tied to a piece of network storage</a:t>
            </a:r>
            <a:endParaRPr>
              <a:latin typeface="Overpass"/>
              <a:ea typeface="Overpass"/>
              <a:cs typeface="Overpass"/>
              <a:sym typeface="Overpass"/>
            </a:endParaRPr>
          </a:p>
          <a:p>
            <a:pPr indent="-292100" lvl="0" marL="457200" rtl="0">
              <a:spcBef>
                <a:spcPts val="0"/>
              </a:spcBef>
              <a:spcAft>
                <a:spcPts val="0"/>
              </a:spcAft>
              <a:buSzPts val="1000"/>
              <a:buFont typeface="Overpass"/>
              <a:buChar char="●"/>
            </a:pPr>
            <a:r>
              <a:rPr lang="en">
                <a:latin typeface="Overpass"/>
                <a:ea typeface="Overpass"/>
                <a:cs typeface="Overpass"/>
                <a:sym typeface="Overpass"/>
              </a:rPr>
              <a:t>Provisioned by an administrator (static or dynamically)</a:t>
            </a:r>
            <a:endParaRPr>
              <a:latin typeface="Overpass"/>
              <a:ea typeface="Overpass"/>
              <a:cs typeface="Overpass"/>
              <a:sym typeface="Overpass"/>
            </a:endParaRPr>
          </a:p>
          <a:p>
            <a:pPr indent="-292100" lvl="0" marL="457200" rtl="0">
              <a:spcBef>
                <a:spcPts val="0"/>
              </a:spcBef>
              <a:spcAft>
                <a:spcPts val="0"/>
              </a:spcAft>
              <a:buSzPts val="1000"/>
              <a:buFont typeface="Overpass"/>
              <a:buChar char="●"/>
            </a:pPr>
            <a:r>
              <a:rPr lang="en">
                <a:latin typeface="Overpass"/>
                <a:ea typeface="Overpass"/>
                <a:cs typeface="Overpass"/>
                <a:sym typeface="Overpass"/>
              </a:rPr>
              <a:t>Allows admins to describe storage and users to request storage</a:t>
            </a:r>
            <a:endParaRPr>
              <a:latin typeface="Overpass"/>
              <a:ea typeface="Overpass"/>
              <a:cs typeface="Overpass"/>
              <a:sym typeface="Overpass"/>
            </a:endParaRPr>
          </a:p>
          <a:p>
            <a:pPr indent="-292100" lvl="0" marL="457200" rtl="0">
              <a:spcBef>
                <a:spcPts val="0"/>
              </a:spcBef>
              <a:spcAft>
                <a:spcPts val="0"/>
              </a:spcAft>
              <a:buSzPts val="1000"/>
              <a:buFont typeface="Overpass"/>
              <a:buChar char="●"/>
            </a:pPr>
            <a:r>
              <a:rPr lang="en">
                <a:latin typeface="Overpass"/>
                <a:ea typeface="Overpass"/>
                <a:cs typeface="Overpass"/>
                <a:sym typeface="Overpass"/>
              </a:rPr>
              <a:t>Assigned to pods based on the requested size, access mode, labels and type</a:t>
            </a:r>
            <a:endParaRPr>
              <a:latin typeface="Overpass"/>
              <a:ea typeface="Overpass"/>
              <a:cs typeface="Overpass"/>
              <a:sym typeface="Overpass"/>
            </a:endParaRPr>
          </a:p>
        </p:txBody>
      </p:sp>
      <p:sp>
        <p:nvSpPr>
          <p:cNvPr id="3287" name="Google Shape;3287;p23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PERSISTENT STORAGE</a:t>
            </a:r>
            <a:endParaRPr/>
          </a:p>
        </p:txBody>
      </p:sp>
      <p:sp>
        <p:nvSpPr>
          <p:cNvPr id="3288" name="Google Shape;3288;p231"/>
          <p:cNvSpPr/>
          <p:nvPr/>
        </p:nvSpPr>
        <p:spPr>
          <a:xfrm>
            <a:off x="1031500" y="3077125"/>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NFS</a:t>
            </a:r>
            <a:endParaRPr sz="1100">
              <a:latin typeface="Overpass"/>
              <a:ea typeface="Overpass"/>
              <a:cs typeface="Overpass"/>
              <a:sym typeface="Overpass"/>
            </a:endParaRPr>
          </a:p>
        </p:txBody>
      </p:sp>
      <p:sp>
        <p:nvSpPr>
          <p:cNvPr id="3289" name="Google Shape;3289;p231"/>
          <p:cNvSpPr/>
          <p:nvPr/>
        </p:nvSpPr>
        <p:spPr>
          <a:xfrm>
            <a:off x="1031500" y="3653499"/>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GlusterFS</a:t>
            </a:r>
            <a:endParaRPr sz="1100">
              <a:latin typeface="Overpass"/>
              <a:ea typeface="Overpass"/>
              <a:cs typeface="Overpass"/>
              <a:sym typeface="Overpass"/>
            </a:endParaRPr>
          </a:p>
        </p:txBody>
      </p:sp>
      <p:sp>
        <p:nvSpPr>
          <p:cNvPr id="3290" name="Google Shape;3290;p231"/>
          <p:cNvSpPr/>
          <p:nvPr/>
        </p:nvSpPr>
        <p:spPr>
          <a:xfrm>
            <a:off x="2248845" y="3077125"/>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OpenStack Cinder</a:t>
            </a:r>
            <a:endParaRPr sz="1100">
              <a:latin typeface="Overpass"/>
              <a:ea typeface="Overpass"/>
              <a:cs typeface="Overpass"/>
              <a:sym typeface="Overpass"/>
            </a:endParaRPr>
          </a:p>
        </p:txBody>
      </p:sp>
      <p:sp>
        <p:nvSpPr>
          <p:cNvPr id="3291" name="Google Shape;3291;p231"/>
          <p:cNvSpPr/>
          <p:nvPr/>
        </p:nvSpPr>
        <p:spPr>
          <a:xfrm>
            <a:off x="2248845" y="3653499"/>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Ceph RBD</a:t>
            </a:r>
            <a:endParaRPr sz="1100">
              <a:latin typeface="Overpass"/>
              <a:ea typeface="Overpass"/>
              <a:cs typeface="Overpass"/>
              <a:sym typeface="Overpass"/>
            </a:endParaRPr>
          </a:p>
        </p:txBody>
      </p:sp>
      <p:sp>
        <p:nvSpPr>
          <p:cNvPr id="3292" name="Google Shape;3292;p231"/>
          <p:cNvSpPr/>
          <p:nvPr/>
        </p:nvSpPr>
        <p:spPr>
          <a:xfrm>
            <a:off x="5900880" y="3077125"/>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AWS EBS</a:t>
            </a:r>
            <a:endParaRPr sz="1100">
              <a:latin typeface="Overpass"/>
              <a:ea typeface="Overpass"/>
              <a:cs typeface="Overpass"/>
              <a:sym typeface="Overpass"/>
            </a:endParaRPr>
          </a:p>
        </p:txBody>
      </p:sp>
      <p:sp>
        <p:nvSpPr>
          <p:cNvPr id="3293" name="Google Shape;3293;p231"/>
          <p:cNvSpPr/>
          <p:nvPr/>
        </p:nvSpPr>
        <p:spPr>
          <a:xfrm>
            <a:off x="5900880" y="3653499"/>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GCE Persistent Disk</a:t>
            </a:r>
            <a:endParaRPr sz="1100">
              <a:latin typeface="Overpass"/>
              <a:ea typeface="Overpass"/>
              <a:cs typeface="Overpass"/>
              <a:sym typeface="Overpass"/>
            </a:endParaRPr>
          </a:p>
        </p:txBody>
      </p:sp>
      <p:sp>
        <p:nvSpPr>
          <p:cNvPr id="3294" name="Google Shape;3294;p231"/>
          <p:cNvSpPr/>
          <p:nvPr/>
        </p:nvSpPr>
        <p:spPr>
          <a:xfrm>
            <a:off x="3466190" y="3077125"/>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iSCSI</a:t>
            </a:r>
            <a:endParaRPr sz="1100">
              <a:latin typeface="Overpass"/>
              <a:ea typeface="Overpass"/>
              <a:cs typeface="Overpass"/>
              <a:sym typeface="Overpass"/>
            </a:endParaRPr>
          </a:p>
        </p:txBody>
      </p:sp>
      <p:sp>
        <p:nvSpPr>
          <p:cNvPr id="3295" name="Google Shape;3295;p231"/>
          <p:cNvSpPr/>
          <p:nvPr/>
        </p:nvSpPr>
        <p:spPr>
          <a:xfrm>
            <a:off x="3466190" y="3653499"/>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Fiber Channel</a:t>
            </a:r>
            <a:endParaRPr sz="1100">
              <a:latin typeface="Overpass"/>
              <a:ea typeface="Overpass"/>
              <a:cs typeface="Overpass"/>
              <a:sym typeface="Overpass"/>
            </a:endParaRPr>
          </a:p>
        </p:txBody>
      </p:sp>
      <p:sp>
        <p:nvSpPr>
          <p:cNvPr id="3296" name="Google Shape;3296;p231"/>
          <p:cNvSpPr/>
          <p:nvPr/>
        </p:nvSpPr>
        <p:spPr>
          <a:xfrm>
            <a:off x="4683535" y="3077125"/>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Azure Disk</a:t>
            </a:r>
            <a:endParaRPr sz="1100">
              <a:latin typeface="Overpass"/>
              <a:ea typeface="Overpass"/>
              <a:cs typeface="Overpass"/>
              <a:sym typeface="Overpass"/>
            </a:endParaRPr>
          </a:p>
        </p:txBody>
      </p:sp>
      <p:sp>
        <p:nvSpPr>
          <p:cNvPr id="3297" name="Google Shape;3297;p231"/>
          <p:cNvSpPr/>
          <p:nvPr/>
        </p:nvSpPr>
        <p:spPr>
          <a:xfrm>
            <a:off x="4683547" y="3653499"/>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Azure File</a:t>
            </a:r>
            <a:endParaRPr sz="1100">
              <a:latin typeface="Overpass"/>
              <a:ea typeface="Overpass"/>
              <a:cs typeface="Overpass"/>
              <a:sym typeface="Overpass"/>
            </a:endParaRPr>
          </a:p>
        </p:txBody>
      </p:sp>
      <p:sp>
        <p:nvSpPr>
          <p:cNvPr id="3298" name="Google Shape;3298;p231"/>
          <p:cNvSpPr/>
          <p:nvPr/>
        </p:nvSpPr>
        <p:spPr>
          <a:xfrm>
            <a:off x="7118225" y="3077125"/>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FlexVolume</a:t>
            </a:r>
            <a:endParaRPr sz="1100">
              <a:latin typeface="Overpass"/>
              <a:ea typeface="Overpass"/>
              <a:cs typeface="Overpass"/>
              <a:sym typeface="Overpass"/>
            </a:endParaRPr>
          </a:p>
        </p:txBody>
      </p:sp>
      <p:sp>
        <p:nvSpPr>
          <p:cNvPr id="3299" name="Google Shape;3299;p231"/>
          <p:cNvSpPr/>
          <p:nvPr/>
        </p:nvSpPr>
        <p:spPr>
          <a:xfrm>
            <a:off x="7118225" y="3653494"/>
            <a:ext cx="1122600" cy="482700"/>
          </a:xfrm>
          <a:prstGeom prst="rect">
            <a:avLst/>
          </a:prstGeom>
          <a:solidFill>
            <a:srgbClr val="81B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VMWare </a:t>
            </a:r>
            <a:br>
              <a:rPr lang="en" sz="1100">
                <a:latin typeface="Overpass"/>
                <a:ea typeface="Overpass"/>
                <a:cs typeface="Overpass"/>
                <a:sym typeface="Overpass"/>
              </a:rPr>
            </a:br>
            <a:r>
              <a:rPr lang="en" sz="1100">
                <a:latin typeface="Overpass"/>
                <a:ea typeface="Overpass"/>
                <a:cs typeface="Overpass"/>
                <a:sym typeface="Overpass"/>
              </a:rPr>
              <a:t>vSphere VMDK</a:t>
            </a:r>
            <a:endParaRPr sz="1100">
              <a:latin typeface="Overpass"/>
              <a:ea typeface="Overpass"/>
              <a:cs typeface="Overpass"/>
              <a:sym typeface="Overpass"/>
            </a:endParaRPr>
          </a:p>
        </p:txBody>
      </p:sp>
      <p:pic>
        <p:nvPicPr>
          <p:cNvPr id="3300" name="Google Shape;3300;p231"/>
          <p:cNvPicPr preferRelativeResize="0"/>
          <p:nvPr/>
        </p:nvPicPr>
        <p:blipFill rotWithShape="1">
          <a:blip r:embed="rId3">
            <a:alphaModFix/>
          </a:blip>
          <a:srcRect b="0" l="0" r="0" t="0"/>
          <a:stretch/>
        </p:blipFill>
        <p:spPr>
          <a:xfrm>
            <a:off x="1156148" y="4214836"/>
            <a:ext cx="873300" cy="196500"/>
          </a:xfrm>
          <a:prstGeom prst="rect">
            <a:avLst/>
          </a:prstGeom>
          <a:noFill/>
          <a:ln>
            <a:noFill/>
          </a:ln>
          <a:effectLst>
            <a:outerShdw blurRad="57150" rotWithShape="0" algn="bl" dir="5400000" dist="19050">
              <a:srgbClr val="000000">
                <a:alpha val="50000"/>
              </a:srgbClr>
            </a:outerShdw>
          </a:effectLst>
        </p:spPr>
      </p:pic>
      <p:pic>
        <p:nvPicPr>
          <p:cNvPr id="3301" name="Google Shape;3301;p231"/>
          <p:cNvPicPr preferRelativeResize="0"/>
          <p:nvPr/>
        </p:nvPicPr>
        <p:blipFill rotWithShape="1">
          <a:blip r:embed="rId4">
            <a:alphaModFix/>
          </a:blip>
          <a:srcRect b="26616" l="0" r="0" t="0"/>
          <a:stretch/>
        </p:blipFill>
        <p:spPr>
          <a:xfrm>
            <a:off x="2486615" y="2593177"/>
            <a:ext cx="513600" cy="376800"/>
          </a:xfrm>
          <a:prstGeom prst="rect">
            <a:avLst/>
          </a:prstGeom>
          <a:noFill/>
          <a:ln>
            <a:noFill/>
          </a:ln>
          <a:effectLst>
            <a:outerShdw blurRad="57150" rotWithShape="0" algn="bl" dir="5400000" dist="19050">
              <a:srgbClr val="000000">
                <a:alpha val="50000"/>
              </a:srgbClr>
            </a:outerShdw>
          </a:effectLst>
        </p:spPr>
      </p:pic>
      <p:pic>
        <p:nvPicPr>
          <p:cNvPr id="3302" name="Google Shape;3302;p231"/>
          <p:cNvPicPr preferRelativeResize="0"/>
          <p:nvPr/>
        </p:nvPicPr>
        <p:blipFill rotWithShape="1">
          <a:blip r:embed="rId5">
            <a:alphaModFix/>
          </a:blip>
          <a:srcRect b="0" l="0" r="0" t="0"/>
          <a:stretch/>
        </p:blipFill>
        <p:spPr>
          <a:xfrm>
            <a:off x="1347149" y="2581850"/>
            <a:ext cx="393600" cy="393600"/>
          </a:xfrm>
          <a:prstGeom prst="rect">
            <a:avLst/>
          </a:prstGeom>
          <a:noFill/>
          <a:ln>
            <a:noFill/>
          </a:ln>
          <a:effectLst>
            <a:outerShdw blurRad="57150" rotWithShape="0" algn="bl" dir="5400000" dist="19050">
              <a:srgbClr val="000000">
                <a:alpha val="50000"/>
              </a:srgbClr>
            </a:outerShdw>
          </a:effectLst>
        </p:spPr>
      </p:pic>
      <p:pic>
        <p:nvPicPr>
          <p:cNvPr id="3303" name="Google Shape;3303;p231"/>
          <p:cNvPicPr preferRelativeResize="0"/>
          <p:nvPr/>
        </p:nvPicPr>
        <p:blipFill rotWithShape="1">
          <a:blip r:embed="rId6">
            <a:alphaModFix/>
          </a:blip>
          <a:srcRect b="18835" l="23748" r="22895" t="19792"/>
          <a:stretch/>
        </p:blipFill>
        <p:spPr>
          <a:xfrm>
            <a:off x="2354332" y="4192937"/>
            <a:ext cx="778200" cy="240300"/>
          </a:xfrm>
          <a:prstGeom prst="rect">
            <a:avLst/>
          </a:prstGeom>
          <a:noFill/>
          <a:ln>
            <a:noFill/>
          </a:ln>
          <a:effectLst>
            <a:outerShdw blurRad="57150" rotWithShape="0" algn="bl" dir="5400000" dist="19050">
              <a:srgbClr val="000000">
                <a:alpha val="50000"/>
              </a:srgbClr>
            </a:outerShdw>
          </a:effectLst>
        </p:spPr>
      </p:pic>
      <p:pic>
        <p:nvPicPr>
          <p:cNvPr id="3304" name="Google Shape;3304;p231"/>
          <p:cNvPicPr preferRelativeResize="0"/>
          <p:nvPr/>
        </p:nvPicPr>
        <p:blipFill rotWithShape="1">
          <a:blip r:embed="rId7">
            <a:alphaModFix/>
          </a:blip>
          <a:srcRect b="0" l="0" r="0" t="0"/>
          <a:stretch/>
        </p:blipFill>
        <p:spPr>
          <a:xfrm>
            <a:off x="6157975" y="2598651"/>
            <a:ext cx="290700" cy="376800"/>
          </a:xfrm>
          <a:prstGeom prst="rect">
            <a:avLst/>
          </a:prstGeom>
          <a:noFill/>
          <a:ln>
            <a:noFill/>
          </a:ln>
          <a:effectLst>
            <a:outerShdw blurRad="57150" rotWithShape="0" algn="bl" dir="5400000" dist="19050">
              <a:srgbClr val="000000">
                <a:alpha val="50000"/>
              </a:srgbClr>
            </a:outerShdw>
          </a:effectLst>
        </p:spPr>
      </p:pic>
      <p:pic>
        <p:nvPicPr>
          <p:cNvPr id="3305" name="Google Shape;3305;p231"/>
          <p:cNvPicPr preferRelativeResize="0"/>
          <p:nvPr/>
        </p:nvPicPr>
        <p:blipFill rotWithShape="1">
          <a:blip r:embed="rId8">
            <a:alphaModFix/>
          </a:blip>
          <a:srcRect b="0" l="0" r="0" t="0"/>
          <a:stretch/>
        </p:blipFill>
        <p:spPr>
          <a:xfrm>
            <a:off x="6196750" y="4192936"/>
            <a:ext cx="429000" cy="425100"/>
          </a:xfrm>
          <a:prstGeom prst="rect">
            <a:avLst/>
          </a:prstGeom>
          <a:noFill/>
          <a:ln>
            <a:noFill/>
          </a:ln>
          <a:effectLst>
            <a:outerShdw blurRad="57150" rotWithShape="0" algn="bl" dir="5400000" dist="19050">
              <a:srgbClr val="000000">
                <a:alpha val="50000"/>
              </a:srgbClr>
            </a:outerShdw>
          </a:effectLst>
        </p:spPr>
      </p:pic>
      <p:pic>
        <p:nvPicPr>
          <p:cNvPr id="3306" name="Google Shape;3306;p231"/>
          <p:cNvPicPr preferRelativeResize="0"/>
          <p:nvPr/>
        </p:nvPicPr>
        <p:blipFill rotWithShape="1">
          <a:blip r:embed="rId9">
            <a:alphaModFix/>
          </a:blip>
          <a:srcRect b="0" l="0" r="0" t="0"/>
          <a:stretch/>
        </p:blipFill>
        <p:spPr>
          <a:xfrm>
            <a:off x="3702854" y="2621002"/>
            <a:ext cx="580800" cy="332100"/>
          </a:xfrm>
          <a:prstGeom prst="rect">
            <a:avLst/>
          </a:prstGeom>
          <a:noFill/>
          <a:ln>
            <a:noFill/>
          </a:ln>
          <a:effectLst>
            <a:outerShdw blurRad="57150" rotWithShape="0" algn="bl" dir="5400000" dist="19050">
              <a:srgbClr val="000000">
                <a:alpha val="50000"/>
              </a:srgbClr>
            </a:outerShdw>
          </a:effectLst>
        </p:spPr>
      </p:pic>
      <p:pic>
        <p:nvPicPr>
          <p:cNvPr id="3307" name="Google Shape;3307;p231"/>
          <p:cNvPicPr preferRelativeResize="0"/>
          <p:nvPr/>
        </p:nvPicPr>
        <p:blipFill rotWithShape="1">
          <a:blip r:embed="rId10">
            <a:alphaModFix/>
          </a:blip>
          <a:srcRect b="0" l="0" r="0" t="0"/>
          <a:stretch/>
        </p:blipFill>
        <p:spPr>
          <a:xfrm rot="5400000">
            <a:off x="3804988" y="4117175"/>
            <a:ext cx="376500" cy="513600"/>
          </a:xfrm>
          <a:prstGeom prst="rect">
            <a:avLst/>
          </a:prstGeom>
          <a:noFill/>
          <a:ln>
            <a:noFill/>
          </a:ln>
          <a:effectLst>
            <a:outerShdw blurRad="57150" rotWithShape="0" algn="bl" dir="5400000" dist="19050">
              <a:srgbClr val="000000">
                <a:alpha val="50000"/>
              </a:srgbClr>
            </a:outerShdw>
          </a:effectLst>
        </p:spPr>
      </p:pic>
      <p:pic>
        <p:nvPicPr>
          <p:cNvPr id="3308" name="Google Shape;3308;p231"/>
          <p:cNvPicPr preferRelativeResize="0"/>
          <p:nvPr/>
        </p:nvPicPr>
        <p:blipFill>
          <a:blip r:embed="rId11">
            <a:alphaModFix/>
          </a:blip>
          <a:stretch>
            <a:fillRect/>
          </a:stretch>
        </p:blipFill>
        <p:spPr>
          <a:xfrm>
            <a:off x="4862512" y="2590261"/>
            <a:ext cx="716612" cy="376800"/>
          </a:xfrm>
          <a:prstGeom prst="rect">
            <a:avLst/>
          </a:prstGeom>
          <a:noFill/>
          <a:ln>
            <a:noFill/>
          </a:ln>
          <a:effectLst>
            <a:outerShdw blurRad="57150" rotWithShape="0" algn="bl" dir="5400000" dist="19050">
              <a:srgbClr val="000000">
                <a:alpha val="50000"/>
              </a:srgbClr>
            </a:outerShdw>
          </a:effectLst>
        </p:spPr>
      </p:pic>
      <p:pic>
        <p:nvPicPr>
          <p:cNvPr id="3309" name="Google Shape;3309;p231"/>
          <p:cNvPicPr preferRelativeResize="0"/>
          <p:nvPr/>
        </p:nvPicPr>
        <p:blipFill>
          <a:blip r:embed="rId12">
            <a:alphaModFix/>
          </a:blip>
          <a:stretch>
            <a:fillRect/>
          </a:stretch>
        </p:blipFill>
        <p:spPr>
          <a:xfrm>
            <a:off x="4886549" y="4185570"/>
            <a:ext cx="716625" cy="37680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3" name="Shape 3313"/>
        <p:cNvGrpSpPr/>
        <p:nvPr/>
      </p:nvGrpSpPr>
      <p:grpSpPr>
        <a:xfrm>
          <a:off x="0" y="0"/>
          <a:ext cx="0" cy="0"/>
          <a:chOff x="0" y="0"/>
          <a:chExt cx="0" cy="0"/>
        </a:xfrm>
      </p:grpSpPr>
      <p:sp>
        <p:nvSpPr>
          <p:cNvPr id="3314" name="Google Shape;3314;p232"/>
          <p:cNvSpPr/>
          <p:nvPr/>
        </p:nvSpPr>
        <p:spPr>
          <a:xfrm>
            <a:off x="3519225" y="3124775"/>
            <a:ext cx="4565400" cy="1334700"/>
          </a:xfrm>
          <a:prstGeom prst="rect">
            <a:avLst/>
          </a:prstGeom>
          <a:solidFill>
            <a:srgbClr val="A3DBE8"/>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latin typeface="Proxima Nova"/>
                <a:ea typeface="Proxima Nova"/>
                <a:cs typeface="Proxima Nova"/>
                <a:sym typeface="Proxima Nova"/>
              </a:rPr>
              <a:t>PROJECT</a:t>
            </a:r>
            <a:endParaRPr b="1" sz="1200">
              <a:latin typeface="Proxima Nova"/>
              <a:ea typeface="Proxima Nova"/>
              <a:cs typeface="Proxima Nova"/>
              <a:sym typeface="Proxima Nova"/>
            </a:endParaRPr>
          </a:p>
          <a:p>
            <a:pPr indent="0" lvl="0" marL="0" rtl="0">
              <a:spcBef>
                <a:spcPts val="0"/>
              </a:spcBef>
              <a:spcAft>
                <a:spcPts val="0"/>
              </a:spcAft>
              <a:buNone/>
            </a:pPr>
            <a:r>
              <a:t/>
            </a:r>
            <a:endParaRPr sz="1000">
              <a:latin typeface="Proxima Nova"/>
              <a:ea typeface="Proxima Nova"/>
              <a:cs typeface="Proxima Nova"/>
              <a:sym typeface="Proxima Nova"/>
            </a:endParaRPr>
          </a:p>
        </p:txBody>
      </p:sp>
      <p:sp>
        <p:nvSpPr>
          <p:cNvPr id="3315" name="Google Shape;3315;p232"/>
          <p:cNvSpPr/>
          <p:nvPr/>
        </p:nvSpPr>
        <p:spPr>
          <a:xfrm>
            <a:off x="3496175" y="1448325"/>
            <a:ext cx="4565400" cy="1429800"/>
          </a:xfrm>
          <a:prstGeom prst="rect">
            <a:avLst/>
          </a:prstGeom>
          <a:solidFill>
            <a:srgbClr val="A3DBE8"/>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latin typeface="Proxima Nova"/>
                <a:ea typeface="Proxima Nova"/>
                <a:cs typeface="Proxima Nova"/>
                <a:sym typeface="Proxima Nova"/>
              </a:rPr>
              <a:t>POOL OF PERSISTENT VOLUMES</a:t>
            </a:r>
            <a:endParaRPr sz="1000">
              <a:latin typeface="Proxima Nova"/>
              <a:ea typeface="Proxima Nova"/>
              <a:cs typeface="Proxima Nova"/>
              <a:sym typeface="Proxima Nova"/>
            </a:endParaRPr>
          </a:p>
        </p:txBody>
      </p:sp>
      <p:sp>
        <p:nvSpPr>
          <p:cNvPr id="3316" name="Google Shape;3316;p23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17" name="Google Shape;3317;p23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PERSISTENT STORAGE</a:t>
            </a:r>
            <a:endParaRPr/>
          </a:p>
        </p:txBody>
      </p:sp>
      <p:pic>
        <p:nvPicPr>
          <p:cNvPr id="3318" name="Google Shape;3318;p232"/>
          <p:cNvPicPr preferRelativeResize="0"/>
          <p:nvPr/>
        </p:nvPicPr>
        <p:blipFill>
          <a:blip r:embed="rId3">
            <a:alphaModFix/>
          </a:blip>
          <a:stretch>
            <a:fillRect/>
          </a:stretch>
        </p:blipFill>
        <p:spPr>
          <a:xfrm>
            <a:off x="1364176" y="1958150"/>
            <a:ext cx="394500" cy="609661"/>
          </a:xfrm>
          <a:prstGeom prst="rect">
            <a:avLst/>
          </a:prstGeom>
          <a:noFill/>
          <a:ln>
            <a:noFill/>
          </a:ln>
        </p:spPr>
      </p:pic>
      <p:pic>
        <p:nvPicPr>
          <p:cNvPr id="3319" name="Google Shape;3319;p232"/>
          <p:cNvPicPr preferRelativeResize="0"/>
          <p:nvPr/>
        </p:nvPicPr>
        <p:blipFill>
          <a:blip r:embed="rId3">
            <a:alphaModFix/>
          </a:blip>
          <a:stretch>
            <a:fillRect/>
          </a:stretch>
        </p:blipFill>
        <p:spPr>
          <a:xfrm>
            <a:off x="1364176" y="3483267"/>
            <a:ext cx="394500" cy="609661"/>
          </a:xfrm>
          <a:prstGeom prst="rect">
            <a:avLst/>
          </a:prstGeom>
          <a:noFill/>
          <a:ln>
            <a:noFill/>
          </a:ln>
        </p:spPr>
      </p:pic>
      <p:sp>
        <p:nvSpPr>
          <p:cNvPr id="3320" name="Google Shape;3320;p232"/>
          <p:cNvSpPr/>
          <p:nvPr/>
        </p:nvSpPr>
        <p:spPr>
          <a:xfrm>
            <a:off x="6572557"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NFSPV</a:t>
            </a:r>
            <a:endParaRPr sz="800">
              <a:solidFill>
                <a:srgbClr val="FFFFFF"/>
              </a:solidFill>
              <a:latin typeface="Proxima Nova"/>
              <a:ea typeface="Proxima Nova"/>
              <a:cs typeface="Proxima Nova"/>
              <a:sym typeface="Proxima Nova"/>
            </a:endParaRPr>
          </a:p>
        </p:txBody>
      </p:sp>
      <p:sp>
        <p:nvSpPr>
          <p:cNvPr id="3321" name="Google Shape;3321;p232"/>
          <p:cNvSpPr/>
          <p:nvPr/>
        </p:nvSpPr>
        <p:spPr>
          <a:xfrm>
            <a:off x="3675006"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iSCSI</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PV</a:t>
            </a:r>
            <a:endParaRPr sz="800">
              <a:solidFill>
                <a:srgbClr val="FFFFFF"/>
              </a:solidFill>
              <a:latin typeface="Proxima Nova"/>
              <a:ea typeface="Proxima Nova"/>
              <a:cs typeface="Proxima Nova"/>
              <a:sym typeface="Proxima Nova"/>
            </a:endParaRPr>
          </a:p>
        </p:txBody>
      </p:sp>
      <p:sp>
        <p:nvSpPr>
          <p:cNvPr id="3322" name="Google Shape;3322;p232"/>
          <p:cNvSpPr/>
          <p:nvPr/>
        </p:nvSpPr>
        <p:spPr>
          <a:xfrm>
            <a:off x="5868344"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NFSPV</a:t>
            </a:r>
            <a:endParaRPr sz="800">
              <a:solidFill>
                <a:srgbClr val="FFFFFF"/>
              </a:solidFill>
              <a:latin typeface="Proxima Nova"/>
              <a:ea typeface="Proxima Nova"/>
              <a:cs typeface="Proxima Nova"/>
              <a:sym typeface="Proxima Nova"/>
            </a:endParaRPr>
          </a:p>
        </p:txBody>
      </p:sp>
      <p:sp>
        <p:nvSpPr>
          <p:cNvPr id="3323" name="Google Shape;3323;p232"/>
          <p:cNvSpPr txBox="1"/>
          <p:nvPr/>
        </p:nvSpPr>
        <p:spPr>
          <a:xfrm>
            <a:off x="990826" y="2526584"/>
            <a:ext cx="11412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Admin</a:t>
            </a:r>
            <a:endParaRPr sz="1200">
              <a:latin typeface="Proxima Nova"/>
              <a:ea typeface="Proxima Nova"/>
              <a:cs typeface="Proxima Nova"/>
              <a:sym typeface="Proxima Nova"/>
            </a:endParaRPr>
          </a:p>
        </p:txBody>
      </p:sp>
      <p:sp>
        <p:nvSpPr>
          <p:cNvPr id="3324" name="Google Shape;3324;p232"/>
          <p:cNvSpPr txBox="1"/>
          <p:nvPr/>
        </p:nvSpPr>
        <p:spPr>
          <a:xfrm>
            <a:off x="990826" y="4031483"/>
            <a:ext cx="11412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User</a:t>
            </a:r>
            <a:endParaRPr sz="1200">
              <a:latin typeface="Proxima Nova"/>
              <a:ea typeface="Proxima Nova"/>
              <a:cs typeface="Proxima Nova"/>
              <a:sym typeface="Proxima Nova"/>
            </a:endParaRPr>
          </a:p>
        </p:txBody>
      </p:sp>
      <p:cxnSp>
        <p:nvCxnSpPr>
          <p:cNvPr id="3325" name="Google Shape;3325;p232"/>
          <p:cNvCxnSpPr/>
          <p:nvPr/>
        </p:nvCxnSpPr>
        <p:spPr>
          <a:xfrm>
            <a:off x="1928850" y="2317675"/>
            <a:ext cx="1516500" cy="0"/>
          </a:xfrm>
          <a:prstGeom prst="straightConnector1">
            <a:avLst/>
          </a:prstGeom>
          <a:noFill/>
          <a:ln cap="flat" cmpd="sng" w="9525">
            <a:solidFill>
              <a:schemeClr val="dk2"/>
            </a:solidFill>
            <a:prstDash val="dash"/>
            <a:round/>
            <a:headEnd len="med" w="med" type="none"/>
            <a:tailEnd len="med" w="med" type="triangle"/>
          </a:ln>
        </p:spPr>
      </p:cxnSp>
      <p:cxnSp>
        <p:nvCxnSpPr>
          <p:cNvPr id="3326" name="Google Shape;3326;p232"/>
          <p:cNvCxnSpPr/>
          <p:nvPr/>
        </p:nvCxnSpPr>
        <p:spPr>
          <a:xfrm>
            <a:off x="1893650" y="3836274"/>
            <a:ext cx="1516500" cy="0"/>
          </a:xfrm>
          <a:prstGeom prst="straightConnector1">
            <a:avLst/>
          </a:prstGeom>
          <a:noFill/>
          <a:ln cap="flat" cmpd="sng" w="9525">
            <a:solidFill>
              <a:schemeClr val="dk2"/>
            </a:solidFill>
            <a:prstDash val="dash"/>
            <a:round/>
            <a:headEnd len="med" w="med" type="none"/>
            <a:tailEnd len="med" w="med" type="triangle"/>
          </a:ln>
        </p:spPr>
      </p:cxnSp>
      <p:sp>
        <p:nvSpPr>
          <p:cNvPr id="3327" name="Google Shape;3327;p232"/>
          <p:cNvSpPr txBox="1"/>
          <p:nvPr/>
        </p:nvSpPr>
        <p:spPr>
          <a:xfrm>
            <a:off x="2165050" y="2038040"/>
            <a:ext cx="882900" cy="2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register PV</a:t>
            </a:r>
            <a:endParaRPr sz="1000">
              <a:latin typeface="Proxima Nova"/>
              <a:ea typeface="Proxima Nova"/>
              <a:cs typeface="Proxima Nova"/>
              <a:sym typeface="Proxima Nova"/>
            </a:endParaRPr>
          </a:p>
        </p:txBody>
      </p:sp>
      <p:sp>
        <p:nvSpPr>
          <p:cNvPr id="3328" name="Google Shape;3328;p232"/>
          <p:cNvSpPr txBox="1"/>
          <p:nvPr/>
        </p:nvSpPr>
        <p:spPr>
          <a:xfrm>
            <a:off x="2089300" y="3565500"/>
            <a:ext cx="1034400" cy="2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create claim</a:t>
            </a:r>
            <a:endParaRPr sz="1000">
              <a:latin typeface="Proxima Nova"/>
              <a:ea typeface="Proxima Nova"/>
              <a:cs typeface="Proxima Nova"/>
              <a:sym typeface="Proxima Nova"/>
            </a:endParaRPr>
          </a:p>
        </p:txBody>
      </p:sp>
      <p:sp>
        <p:nvSpPr>
          <p:cNvPr id="3329" name="Google Shape;3329;p232"/>
          <p:cNvSpPr/>
          <p:nvPr/>
        </p:nvSpPr>
        <p:spPr>
          <a:xfrm>
            <a:off x="7276770"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NFSPV</a:t>
            </a:r>
            <a:endParaRPr sz="800">
              <a:solidFill>
                <a:srgbClr val="FFFFFF"/>
              </a:solidFill>
              <a:latin typeface="Proxima Nova"/>
              <a:ea typeface="Proxima Nova"/>
              <a:cs typeface="Proxima Nova"/>
              <a:sym typeface="Proxima Nova"/>
            </a:endParaRPr>
          </a:p>
        </p:txBody>
      </p:sp>
      <p:sp>
        <p:nvSpPr>
          <p:cNvPr id="3330" name="Google Shape;3330;p232"/>
          <p:cNvSpPr/>
          <p:nvPr/>
        </p:nvSpPr>
        <p:spPr>
          <a:xfrm>
            <a:off x="5125529"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p:txBody>
      </p:sp>
      <p:sp>
        <p:nvSpPr>
          <p:cNvPr id="3331" name="Google Shape;3331;p232"/>
          <p:cNvSpPr txBox="1"/>
          <p:nvPr/>
        </p:nvSpPr>
        <p:spPr>
          <a:xfrm>
            <a:off x="5083431" y="2174959"/>
            <a:ext cx="6879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FFFFFF"/>
                </a:solidFill>
                <a:latin typeface="Proxima Nova"/>
                <a:ea typeface="Proxima Nova"/>
                <a:cs typeface="Proxima Nova"/>
                <a:sym typeface="Proxima Nova"/>
              </a:rPr>
              <a:t>GlusterFS</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PV</a:t>
            </a:r>
            <a:endParaRPr sz="800">
              <a:solidFill>
                <a:srgbClr val="FFFFFF"/>
              </a:solidFill>
              <a:latin typeface="Proxima Nova"/>
              <a:ea typeface="Proxima Nova"/>
              <a:cs typeface="Proxima Nova"/>
              <a:sym typeface="Proxima Nova"/>
            </a:endParaRPr>
          </a:p>
        </p:txBody>
      </p:sp>
      <p:grpSp>
        <p:nvGrpSpPr>
          <p:cNvPr id="3332" name="Google Shape;3332;p232"/>
          <p:cNvGrpSpPr/>
          <p:nvPr/>
        </p:nvGrpSpPr>
        <p:grpSpPr>
          <a:xfrm>
            <a:off x="7122435" y="3179496"/>
            <a:ext cx="607208" cy="1080439"/>
            <a:chOff x="7274835" y="3027096"/>
            <a:chExt cx="607208" cy="1080439"/>
          </a:xfrm>
        </p:grpSpPr>
        <p:pic>
          <p:nvPicPr>
            <p:cNvPr id="3333" name="Google Shape;3333;p232"/>
            <p:cNvPicPr preferRelativeResize="0"/>
            <p:nvPr/>
          </p:nvPicPr>
          <p:blipFill>
            <a:blip r:embed="rId4">
              <a:alphaModFix/>
            </a:blip>
            <a:stretch>
              <a:fillRect/>
            </a:stretch>
          </p:blipFill>
          <p:spPr>
            <a:xfrm>
              <a:off x="7274835" y="3330733"/>
              <a:ext cx="607200" cy="602392"/>
            </a:xfrm>
            <a:prstGeom prst="rect">
              <a:avLst/>
            </a:prstGeom>
            <a:noFill/>
            <a:ln>
              <a:noFill/>
            </a:ln>
          </p:spPr>
        </p:pic>
        <p:sp>
          <p:nvSpPr>
            <p:cNvPr id="3334" name="Google Shape;3334;p232"/>
            <p:cNvSpPr txBox="1"/>
            <p:nvPr/>
          </p:nvSpPr>
          <p:spPr>
            <a:xfrm>
              <a:off x="7347743" y="3027096"/>
              <a:ext cx="5238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Pod</a:t>
              </a:r>
              <a:endParaRPr sz="1000">
                <a:latin typeface="Proxima Nova"/>
                <a:ea typeface="Proxima Nova"/>
                <a:cs typeface="Proxima Nova"/>
                <a:sym typeface="Proxima Nova"/>
              </a:endParaRPr>
            </a:p>
          </p:txBody>
        </p:sp>
        <p:sp>
          <p:nvSpPr>
            <p:cNvPr id="3335" name="Google Shape;3335;p232"/>
            <p:cNvSpPr/>
            <p:nvPr/>
          </p:nvSpPr>
          <p:spPr>
            <a:xfrm>
              <a:off x="7274843" y="3927834"/>
              <a:ext cx="607200" cy="179700"/>
            </a:xfrm>
            <a:prstGeom prst="rect">
              <a:avLst/>
            </a:prstGeom>
            <a:solidFill>
              <a:srgbClr val="0084D1"/>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claim</a:t>
              </a:r>
              <a:endParaRPr sz="800">
                <a:solidFill>
                  <a:srgbClr val="FFFFFF"/>
                </a:solidFill>
                <a:latin typeface="Proxima Nova"/>
                <a:ea typeface="Proxima Nova"/>
                <a:cs typeface="Proxima Nova"/>
                <a:sym typeface="Proxima Nova"/>
              </a:endParaRPr>
            </a:p>
          </p:txBody>
        </p:sp>
      </p:grpSp>
      <p:grpSp>
        <p:nvGrpSpPr>
          <p:cNvPr id="3336" name="Google Shape;3336;p232"/>
          <p:cNvGrpSpPr/>
          <p:nvPr/>
        </p:nvGrpSpPr>
        <p:grpSpPr>
          <a:xfrm>
            <a:off x="6035484" y="3179749"/>
            <a:ext cx="607208" cy="1080439"/>
            <a:chOff x="6187884" y="3027349"/>
            <a:chExt cx="607208" cy="1080439"/>
          </a:xfrm>
        </p:grpSpPr>
        <p:pic>
          <p:nvPicPr>
            <p:cNvPr id="3337" name="Google Shape;3337;p232"/>
            <p:cNvPicPr preferRelativeResize="0"/>
            <p:nvPr/>
          </p:nvPicPr>
          <p:blipFill>
            <a:blip r:embed="rId4">
              <a:alphaModFix/>
            </a:blip>
            <a:stretch>
              <a:fillRect/>
            </a:stretch>
          </p:blipFill>
          <p:spPr>
            <a:xfrm>
              <a:off x="6187884" y="3330987"/>
              <a:ext cx="607200" cy="602392"/>
            </a:xfrm>
            <a:prstGeom prst="rect">
              <a:avLst/>
            </a:prstGeom>
            <a:noFill/>
            <a:ln>
              <a:noFill/>
            </a:ln>
          </p:spPr>
        </p:pic>
        <p:sp>
          <p:nvSpPr>
            <p:cNvPr id="3338" name="Google Shape;3338;p232"/>
            <p:cNvSpPr txBox="1"/>
            <p:nvPr/>
          </p:nvSpPr>
          <p:spPr>
            <a:xfrm>
              <a:off x="6260792" y="3027349"/>
              <a:ext cx="5238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Pod</a:t>
              </a:r>
              <a:endParaRPr sz="1000">
                <a:latin typeface="Proxima Nova"/>
                <a:ea typeface="Proxima Nova"/>
                <a:cs typeface="Proxima Nova"/>
                <a:sym typeface="Proxima Nova"/>
              </a:endParaRPr>
            </a:p>
          </p:txBody>
        </p:sp>
        <p:sp>
          <p:nvSpPr>
            <p:cNvPr id="3339" name="Google Shape;3339;p232"/>
            <p:cNvSpPr/>
            <p:nvPr/>
          </p:nvSpPr>
          <p:spPr>
            <a:xfrm>
              <a:off x="6187892" y="3928088"/>
              <a:ext cx="607200" cy="179700"/>
            </a:xfrm>
            <a:prstGeom prst="rect">
              <a:avLst/>
            </a:prstGeom>
            <a:solidFill>
              <a:srgbClr val="0084D1"/>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claim</a:t>
              </a:r>
              <a:endParaRPr sz="800">
                <a:solidFill>
                  <a:srgbClr val="FFFFFF"/>
                </a:solidFill>
                <a:latin typeface="Proxima Nova"/>
                <a:ea typeface="Proxima Nova"/>
                <a:cs typeface="Proxima Nova"/>
                <a:sym typeface="Proxima Nova"/>
              </a:endParaRPr>
            </a:p>
          </p:txBody>
        </p:sp>
      </p:grpSp>
      <p:cxnSp>
        <p:nvCxnSpPr>
          <p:cNvPr id="3340" name="Google Shape;3340;p232"/>
          <p:cNvCxnSpPr>
            <a:stCxn id="3339" idx="3"/>
          </p:cNvCxnSpPr>
          <p:nvPr/>
        </p:nvCxnSpPr>
        <p:spPr>
          <a:xfrm flipH="1" rot="10800000">
            <a:off x="6642692" y="2668238"/>
            <a:ext cx="167100" cy="1502100"/>
          </a:xfrm>
          <a:prstGeom prst="bentConnector2">
            <a:avLst/>
          </a:prstGeom>
          <a:noFill/>
          <a:ln cap="flat" cmpd="sng" w="9525">
            <a:solidFill>
              <a:schemeClr val="dk2"/>
            </a:solidFill>
            <a:prstDash val="solid"/>
            <a:round/>
            <a:headEnd len="med" w="med" type="none"/>
            <a:tailEnd len="med" w="med" type="triangle"/>
          </a:ln>
        </p:spPr>
      </p:cxnSp>
      <p:cxnSp>
        <p:nvCxnSpPr>
          <p:cNvPr id="3341" name="Google Shape;3341;p232"/>
          <p:cNvCxnSpPr/>
          <p:nvPr/>
        </p:nvCxnSpPr>
        <p:spPr>
          <a:xfrm rot="10800000">
            <a:off x="6947501" y="2668248"/>
            <a:ext cx="167100" cy="1502100"/>
          </a:xfrm>
          <a:prstGeom prst="bentConnector2">
            <a:avLst/>
          </a:prstGeom>
          <a:noFill/>
          <a:ln cap="flat" cmpd="sng" w="9525">
            <a:solidFill>
              <a:schemeClr val="dk2"/>
            </a:solidFill>
            <a:prstDash val="solid"/>
            <a:round/>
            <a:headEnd len="med" w="med" type="none"/>
            <a:tailEnd len="med" w="med" type="triangle"/>
          </a:ln>
        </p:spPr>
      </p:cxnSp>
      <p:grpSp>
        <p:nvGrpSpPr>
          <p:cNvPr id="3342" name="Google Shape;3342;p232"/>
          <p:cNvGrpSpPr/>
          <p:nvPr/>
        </p:nvGrpSpPr>
        <p:grpSpPr>
          <a:xfrm>
            <a:off x="4617684" y="3179487"/>
            <a:ext cx="607208" cy="1080439"/>
            <a:chOff x="4770084" y="3027087"/>
            <a:chExt cx="607208" cy="1080439"/>
          </a:xfrm>
        </p:grpSpPr>
        <p:pic>
          <p:nvPicPr>
            <p:cNvPr id="3343" name="Google Shape;3343;p232"/>
            <p:cNvPicPr preferRelativeResize="0"/>
            <p:nvPr/>
          </p:nvPicPr>
          <p:blipFill>
            <a:blip r:embed="rId4">
              <a:alphaModFix/>
            </a:blip>
            <a:stretch>
              <a:fillRect/>
            </a:stretch>
          </p:blipFill>
          <p:spPr>
            <a:xfrm>
              <a:off x="4770084" y="3330724"/>
              <a:ext cx="607200" cy="602392"/>
            </a:xfrm>
            <a:prstGeom prst="rect">
              <a:avLst/>
            </a:prstGeom>
            <a:noFill/>
            <a:ln>
              <a:noFill/>
            </a:ln>
          </p:spPr>
        </p:pic>
        <p:sp>
          <p:nvSpPr>
            <p:cNvPr id="3344" name="Google Shape;3344;p232"/>
            <p:cNvSpPr txBox="1"/>
            <p:nvPr/>
          </p:nvSpPr>
          <p:spPr>
            <a:xfrm>
              <a:off x="4842992" y="3027087"/>
              <a:ext cx="5238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Pod</a:t>
              </a:r>
              <a:endParaRPr sz="1000">
                <a:latin typeface="Proxima Nova"/>
                <a:ea typeface="Proxima Nova"/>
                <a:cs typeface="Proxima Nova"/>
                <a:sym typeface="Proxima Nova"/>
              </a:endParaRPr>
            </a:p>
          </p:txBody>
        </p:sp>
        <p:sp>
          <p:nvSpPr>
            <p:cNvPr id="3345" name="Google Shape;3345;p232"/>
            <p:cNvSpPr/>
            <p:nvPr/>
          </p:nvSpPr>
          <p:spPr>
            <a:xfrm>
              <a:off x="4770092" y="3927826"/>
              <a:ext cx="607200" cy="179700"/>
            </a:xfrm>
            <a:prstGeom prst="rect">
              <a:avLst/>
            </a:prstGeom>
            <a:solidFill>
              <a:srgbClr val="0084D1"/>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claim</a:t>
              </a:r>
              <a:endParaRPr sz="800">
                <a:solidFill>
                  <a:srgbClr val="FFFFFF"/>
                </a:solidFill>
                <a:latin typeface="Proxima Nova"/>
                <a:ea typeface="Proxima Nova"/>
                <a:cs typeface="Proxima Nova"/>
                <a:sym typeface="Proxima Nova"/>
              </a:endParaRPr>
            </a:p>
          </p:txBody>
        </p:sp>
      </p:grpSp>
      <p:cxnSp>
        <p:nvCxnSpPr>
          <p:cNvPr id="3346" name="Google Shape;3346;p232"/>
          <p:cNvCxnSpPr>
            <a:stCxn id="3345" idx="3"/>
            <a:endCxn id="3330" idx="4"/>
          </p:cNvCxnSpPr>
          <p:nvPr/>
        </p:nvCxnSpPr>
        <p:spPr>
          <a:xfrm flipH="1" rot="10800000">
            <a:off x="5224892" y="2667976"/>
            <a:ext cx="204300" cy="1502100"/>
          </a:xfrm>
          <a:prstGeom prst="bentConnector2">
            <a:avLst/>
          </a:prstGeom>
          <a:noFill/>
          <a:ln cap="flat" cmpd="sng" w="9525">
            <a:solidFill>
              <a:schemeClr val="dk2"/>
            </a:solidFill>
            <a:prstDash val="solid"/>
            <a:round/>
            <a:headEnd len="med" w="med" type="none"/>
            <a:tailEnd len="med" w="med" type="triangle"/>
          </a:ln>
        </p:spPr>
      </p:cxnSp>
      <p:sp>
        <p:nvSpPr>
          <p:cNvPr id="3347" name="Google Shape;3347;p232"/>
          <p:cNvSpPr/>
          <p:nvPr/>
        </p:nvSpPr>
        <p:spPr>
          <a:xfrm>
            <a:off x="4379206" y="2060741"/>
            <a:ext cx="607200" cy="6072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Ceph</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RBD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PV</a:t>
            </a:r>
            <a:endParaRPr sz="800">
              <a:solidFill>
                <a:srgbClr val="FFFFFF"/>
              </a:solidFill>
              <a:latin typeface="Proxima Nova"/>
              <a:ea typeface="Proxima Nova"/>
              <a:cs typeface="Proxima Nova"/>
              <a:sym typeface="Proxima Nov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1" name="Shape 3351"/>
        <p:cNvGrpSpPr/>
        <p:nvPr/>
      </p:nvGrpSpPr>
      <p:grpSpPr>
        <a:xfrm>
          <a:off x="0" y="0"/>
          <a:ext cx="0" cy="0"/>
          <a:chOff x="0" y="0"/>
          <a:chExt cx="0" cy="0"/>
        </a:xfrm>
      </p:grpSpPr>
      <p:sp>
        <p:nvSpPr>
          <p:cNvPr id="3352" name="Google Shape;3352;p23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53" name="Google Shape;3353;p23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DYNAMIC VOLUME PROVISIONING</a:t>
            </a:r>
            <a:endParaRPr/>
          </a:p>
        </p:txBody>
      </p:sp>
      <p:pic>
        <p:nvPicPr>
          <p:cNvPr id="3354" name="Google Shape;3354;p233"/>
          <p:cNvPicPr preferRelativeResize="0"/>
          <p:nvPr/>
        </p:nvPicPr>
        <p:blipFill>
          <a:blip r:embed="rId3">
            <a:alphaModFix/>
          </a:blip>
          <a:stretch>
            <a:fillRect/>
          </a:stretch>
        </p:blipFill>
        <p:spPr>
          <a:xfrm>
            <a:off x="1745176" y="1881950"/>
            <a:ext cx="394500" cy="609661"/>
          </a:xfrm>
          <a:prstGeom prst="rect">
            <a:avLst/>
          </a:prstGeom>
          <a:noFill/>
          <a:ln>
            <a:noFill/>
          </a:ln>
        </p:spPr>
      </p:pic>
      <p:pic>
        <p:nvPicPr>
          <p:cNvPr id="3355" name="Google Shape;3355;p233"/>
          <p:cNvPicPr preferRelativeResize="0"/>
          <p:nvPr/>
        </p:nvPicPr>
        <p:blipFill>
          <a:blip r:embed="rId3">
            <a:alphaModFix/>
          </a:blip>
          <a:stretch>
            <a:fillRect/>
          </a:stretch>
        </p:blipFill>
        <p:spPr>
          <a:xfrm>
            <a:off x="1745176" y="3407067"/>
            <a:ext cx="394500" cy="609661"/>
          </a:xfrm>
          <a:prstGeom prst="rect">
            <a:avLst/>
          </a:prstGeom>
          <a:noFill/>
          <a:ln>
            <a:noFill/>
          </a:ln>
        </p:spPr>
      </p:pic>
      <p:sp>
        <p:nvSpPr>
          <p:cNvPr id="3356" name="Google Shape;3356;p233"/>
          <p:cNvSpPr txBox="1"/>
          <p:nvPr/>
        </p:nvSpPr>
        <p:spPr>
          <a:xfrm>
            <a:off x="1371826" y="2450384"/>
            <a:ext cx="11412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Admin</a:t>
            </a:r>
            <a:endParaRPr sz="1200">
              <a:latin typeface="Proxima Nova"/>
              <a:ea typeface="Proxima Nova"/>
              <a:cs typeface="Proxima Nova"/>
              <a:sym typeface="Proxima Nova"/>
            </a:endParaRPr>
          </a:p>
        </p:txBody>
      </p:sp>
      <p:sp>
        <p:nvSpPr>
          <p:cNvPr id="3357" name="Google Shape;3357;p233"/>
          <p:cNvSpPr txBox="1"/>
          <p:nvPr/>
        </p:nvSpPr>
        <p:spPr>
          <a:xfrm>
            <a:off x="1371826" y="3955283"/>
            <a:ext cx="11412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User</a:t>
            </a:r>
            <a:endParaRPr sz="1200">
              <a:latin typeface="Proxima Nova"/>
              <a:ea typeface="Proxima Nova"/>
              <a:cs typeface="Proxima Nova"/>
              <a:sym typeface="Proxima Nova"/>
            </a:endParaRPr>
          </a:p>
        </p:txBody>
      </p:sp>
      <p:cxnSp>
        <p:nvCxnSpPr>
          <p:cNvPr id="3358" name="Google Shape;3358;p233"/>
          <p:cNvCxnSpPr/>
          <p:nvPr/>
        </p:nvCxnSpPr>
        <p:spPr>
          <a:xfrm>
            <a:off x="2309850" y="2241475"/>
            <a:ext cx="1516500" cy="0"/>
          </a:xfrm>
          <a:prstGeom prst="straightConnector1">
            <a:avLst/>
          </a:prstGeom>
          <a:noFill/>
          <a:ln cap="flat" cmpd="sng" w="9525">
            <a:solidFill>
              <a:schemeClr val="dk2"/>
            </a:solidFill>
            <a:prstDash val="dash"/>
            <a:round/>
            <a:headEnd len="med" w="med" type="none"/>
            <a:tailEnd len="med" w="med" type="triangle"/>
          </a:ln>
        </p:spPr>
      </p:cxnSp>
      <p:cxnSp>
        <p:nvCxnSpPr>
          <p:cNvPr id="3359" name="Google Shape;3359;p233"/>
          <p:cNvCxnSpPr/>
          <p:nvPr/>
        </p:nvCxnSpPr>
        <p:spPr>
          <a:xfrm>
            <a:off x="2274650" y="3760074"/>
            <a:ext cx="1516500" cy="0"/>
          </a:xfrm>
          <a:prstGeom prst="straightConnector1">
            <a:avLst/>
          </a:prstGeom>
          <a:noFill/>
          <a:ln cap="flat" cmpd="sng" w="9525">
            <a:solidFill>
              <a:schemeClr val="dk2"/>
            </a:solidFill>
            <a:prstDash val="dash"/>
            <a:round/>
            <a:headEnd len="med" w="med" type="none"/>
            <a:tailEnd len="med" w="med" type="triangle"/>
          </a:ln>
        </p:spPr>
      </p:cxnSp>
      <p:sp>
        <p:nvSpPr>
          <p:cNvPr id="3360" name="Google Shape;3360;p233"/>
          <p:cNvSpPr txBox="1"/>
          <p:nvPr/>
        </p:nvSpPr>
        <p:spPr>
          <a:xfrm>
            <a:off x="2237500" y="1961850"/>
            <a:ext cx="1516500" cy="2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define StorageClass</a:t>
            </a:r>
            <a:endParaRPr sz="1000">
              <a:latin typeface="Proxima Nova"/>
              <a:ea typeface="Proxima Nova"/>
              <a:cs typeface="Proxima Nova"/>
              <a:sym typeface="Proxima Nova"/>
            </a:endParaRPr>
          </a:p>
        </p:txBody>
      </p:sp>
      <p:sp>
        <p:nvSpPr>
          <p:cNvPr id="3361" name="Google Shape;3361;p233"/>
          <p:cNvSpPr txBox="1"/>
          <p:nvPr/>
        </p:nvSpPr>
        <p:spPr>
          <a:xfrm>
            <a:off x="2203450" y="3504925"/>
            <a:ext cx="1516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create claim: Fastest</a:t>
            </a:r>
            <a:endParaRPr sz="1000">
              <a:latin typeface="Proxima Nova"/>
              <a:ea typeface="Proxima Nova"/>
              <a:cs typeface="Proxima Nova"/>
              <a:sym typeface="Proxima Nova"/>
            </a:endParaRPr>
          </a:p>
        </p:txBody>
      </p:sp>
      <p:sp>
        <p:nvSpPr>
          <p:cNvPr id="3362" name="Google Shape;3362;p233"/>
          <p:cNvSpPr/>
          <p:nvPr/>
        </p:nvSpPr>
        <p:spPr>
          <a:xfrm>
            <a:off x="3900225" y="1576624"/>
            <a:ext cx="1141200" cy="4134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Slow</a:t>
            </a:r>
            <a:br>
              <a:rPr lang="en" sz="1000">
                <a:latin typeface="Proxima Nova"/>
                <a:ea typeface="Proxima Nova"/>
                <a:cs typeface="Proxima Nova"/>
                <a:sym typeface="Proxima Nova"/>
              </a:rPr>
            </a:br>
            <a:r>
              <a:rPr lang="en" sz="700">
                <a:latin typeface="Proxima Nova"/>
                <a:ea typeface="Proxima Nova"/>
                <a:cs typeface="Proxima Nova"/>
                <a:sym typeface="Proxima Nova"/>
              </a:rPr>
              <a:t>Azure-Disk</a:t>
            </a:r>
            <a:endParaRPr sz="700">
              <a:latin typeface="Proxima Nova"/>
              <a:ea typeface="Proxima Nova"/>
              <a:cs typeface="Proxima Nova"/>
              <a:sym typeface="Proxima Nova"/>
            </a:endParaRPr>
          </a:p>
        </p:txBody>
      </p:sp>
      <p:sp>
        <p:nvSpPr>
          <p:cNvPr id="3363" name="Google Shape;3363;p233"/>
          <p:cNvSpPr/>
          <p:nvPr/>
        </p:nvSpPr>
        <p:spPr>
          <a:xfrm>
            <a:off x="3900225" y="2035727"/>
            <a:ext cx="1141200" cy="413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Fast</a:t>
            </a:r>
            <a:br>
              <a:rPr lang="en" sz="1000">
                <a:latin typeface="Proxima Nova"/>
                <a:ea typeface="Proxima Nova"/>
                <a:cs typeface="Proxima Nova"/>
                <a:sym typeface="Proxima Nova"/>
              </a:rPr>
            </a:br>
            <a:r>
              <a:rPr lang="en" sz="700">
                <a:latin typeface="Proxima Nova"/>
                <a:ea typeface="Proxima Nova"/>
                <a:cs typeface="Proxima Nova"/>
                <a:sym typeface="Proxima Nova"/>
              </a:rPr>
              <a:t>AWS-SSD</a:t>
            </a:r>
            <a:endParaRPr sz="700">
              <a:latin typeface="Proxima Nova"/>
              <a:ea typeface="Proxima Nova"/>
              <a:cs typeface="Proxima Nova"/>
              <a:sym typeface="Proxima Nova"/>
            </a:endParaRPr>
          </a:p>
        </p:txBody>
      </p:sp>
      <p:sp>
        <p:nvSpPr>
          <p:cNvPr id="3364" name="Google Shape;3364;p233"/>
          <p:cNvSpPr/>
          <p:nvPr/>
        </p:nvSpPr>
        <p:spPr>
          <a:xfrm>
            <a:off x="3900225" y="2492927"/>
            <a:ext cx="1141200" cy="4134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Fastest</a:t>
            </a:r>
            <a:br>
              <a:rPr lang="en" sz="1000">
                <a:latin typeface="Proxima Nova"/>
                <a:ea typeface="Proxima Nova"/>
                <a:cs typeface="Proxima Nova"/>
                <a:sym typeface="Proxima Nova"/>
              </a:rPr>
            </a:br>
            <a:r>
              <a:rPr lang="en" sz="700">
                <a:latin typeface="Proxima Nova"/>
                <a:ea typeface="Proxima Nova"/>
                <a:cs typeface="Proxima Nova"/>
                <a:sym typeface="Proxima Nova"/>
              </a:rPr>
              <a:t>NetApp-Flash</a:t>
            </a:r>
            <a:endParaRPr sz="700">
              <a:latin typeface="Proxima Nova"/>
              <a:ea typeface="Proxima Nova"/>
              <a:cs typeface="Proxima Nova"/>
              <a:sym typeface="Proxima Nova"/>
            </a:endParaRPr>
          </a:p>
        </p:txBody>
      </p:sp>
      <p:sp>
        <p:nvSpPr>
          <p:cNvPr id="3365" name="Google Shape;3365;p233"/>
          <p:cNvSpPr/>
          <p:nvPr/>
        </p:nvSpPr>
        <p:spPr>
          <a:xfrm>
            <a:off x="5810925" y="2493877"/>
            <a:ext cx="1141200" cy="41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NetApp</a:t>
            </a:r>
            <a:br>
              <a:rPr lang="en" sz="900">
                <a:latin typeface="Proxima Nova"/>
                <a:ea typeface="Proxima Nova"/>
                <a:cs typeface="Proxima Nova"/>
                <a:sym typeface="Proxima Nova"/>
              </a:rPr>
            </a:br>
            <a:r>
              <a:rPr lang="en" sz="900">
                <a:latin typeface="Proxima Nova"/>
                <a:ea typeface="Proxima Nova"/>
                <a:cs typeface="Proxima Nova"/>
                <a:sym typeface="Proxima Nova"/>
              </a:rPr>
              <a:t>Provisioner</a:t>
            </a:r>
            <a:endParaRPr sz="900">
              <a:latin typeface="Proxima Nova"/>
              <a:ea typeface="Proxima Nova"/>
              <a:cs typeface="Proxima Nova"/>
              <a:sym typeface="Proxima Nova"/>
            </a:endParaRPr>
          </a:p>
        </p:txBody>
      </p:sp>
      <p:sp>
        <p:nvSpPr>
          <p:cNvPr id="3366" name="Google Shape;3366;p233"/>
          <p:cNvSpPr/>
          <p:nvPr/>
        </p:nvSpPr>
        <p:spPr>
          <a:xfrm>
            <a:off x="5810925" y="2035727"/>
            <a:ext cx="1141200" cy="41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AWS</a:t>
            </a:r>
            <a:br>
              <a:rPr lang="en" sz="900">
                <a:latin typeface="Proxima Nova"/>
                <a:ea typeface="Proxima Nova"/>
                <a:cs typeface="Proxima Nova"/>
                <a:sym typeface="Proxima Nova"/>
              </a:rPr>
            </a:br>
            <a:r>
              <a:rPr lang="en" sz="900">
                <a:latin typeface="Proxima Nova"/>
                <a:ea typeface="Proxima Nova"/>
                <a:cs typeface="Proxima Nova"/>
                <a:sym typeface="Proxima Nova"/>
              </a:rPr>
              <a:t>Provisioner</a:t>
            </a:r>
            <a:endParaRPr sz="900">
              <a:latin typeface="Proxima Nova"/>
              <a:ea typeface="Proxima Nova"/>
              <a:cs typeface="Proxima Nova"/>
              <a:sym typeface="Proxima Nova"/>
            </a:endParaRPr>
          </a:p>
        </p:txBody>
      </p:sp>
      <p:grpSp>
        <p:nvGrpSpPr>
          <p:cNvPr id="3367" name="Google Shape;3367;p233"/>
          <p:cNvGrpSpPr/>
          <p:nvPr/>
        </p:nvGrpSpPr>
        <p:grpSpPr>
          <a:xfrm>
            <a:off x="6033834" y="3092939"/>
            <a:ext cx="607208" cy="1080439"/>
            <a:chOff x="4770084" y="3027087"/>
            <a:chExt cx="607208" cy="1080439"/>
          </a:xfrm>
        </p:grpSpPr>
        <p:pic>
          <p:nvPicPr>
            <p:cNvPr id="3368" name="Google Shape;3368;p233"/>
            <p:cNvPicPr preferRelativeResize="0"/>
            <p:nvPr/>
          </p:nvPicPr>
          <p:blipFill>
            <a:blip r:embed="rId4">
              <a:alphaModFix/>
            </a:blip>
            <a:stretch>
              <a:fillRect/>
            </a:stretch>
          </p:blipFill>
          <p:spPr>
            <a:xfrm>
              <a:off x="4770084" y="3330724"/>
              <a:ext cx="607200" cy="602392"/>
            </a:xfrm>
            <a:prstGeom prst="rect">
              <a:avLst/>
            </a:prstGeom>
            <a:noFill/>
            <a:ln>
              <a:noFill/>
            </a:ln>
          </p:spPr>
        </p:pic>
        <p:sp>
          <p:nvSpPr>
            <p:cNvPr id="3369" name="Google Shape;3369;p233"/>
            <p:cNvSpPr txBox="1"/>
            <p:nvPr/>
          </p:nvSpPr>
          <p:spPr>
            <a:xfrm>
              <a:off x="4842992" y="3027087"/>
              <a:ext cx="5238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roxima Nova"/>
                  <a:ea typeface="Proxima Nova"/>
                  <a:cs typeface="Proxima Nova"/>
                  <a:sym typeface="Proxima Nova"/>
                </a:rPr>
                <a:t>Pod</a:t>
              </a:r>
              <a:endParaRPr sz="1000">
                <a:latin typeface="Proxima Nova"/>
                <a:ea typeface="Proxima Nova"/>
                <a:cs typeface="Proxima Nova"/>
                <a:sym typeface="Proxima Nova"/>
              </a:endParaRPr>
            </a:p>
          </p:txBody>
        </p:sp>
        <p:sp>
          <p:nvSpPr>
            <p:cNvPr id="3370" name="Google Shape;3370;p233"/>
            <p:cNvSpPr/>
            <p:nvPr/>
          </p:nvSpPr>
          <p:spPr>
            <a:xfrm>
              <a:off x="4770092" y="3927826"/>
              <a:ext cx="607200" cy="179700"/>
            </a:xfrm>
            <a:prstGeom prst="rect">
              <a:avLst/>
            </a:prstGeom>
            <a:solidFill>
              <a:srgbClr val="0084D1"/>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claim</a:t>
              </a:r>
              <a:endParaRPr sz="800">
                <a:solidFill>
                  <a:srgbClr val="FFFFFF"/>
                </a:solidFill>
                <a:latin typeface="Proxima Nova"/>
                <a:ea typeface="Proxima Nova"/>
                <a:cs typeface="Proxima Nova"/>
                <a:sym typeface="Proxima Nova"/>
              </a:endParaRPr>
            </a:p>
          </p:txBody>
        </p:sp>
      </p:grpSp>
      <p:cxnSp>
        <p:nvCxnSpPr>
          <p:cNvPr id="3371" name="Google Shape;3371;p233"/>
          <p:cNvCxnSpPr>
            <a:stCxn id="3364" idx="3"/>
            <a:endCxn id="3365" idx="1"/>
          </p:cNvCxnSpPr>
          <p:nvPr/>
        </p:nvCxnSpPr>
        <p:spPr>
          <a:xfrm>
            <a:off x="5041425" y="2699627"/>
            <a:ext cx="769500" cy="900"/>
          </a:xfrm>
          <a:prstGeom prst="straightConnector1">
            <a:avLst/>
          </a:prstGeom>
          <a:noFill/>
          <a:ln cap="flat" cmpd="sng" w="9525">
            <a:solidFill>
              <a:schemeClr val="dk2"/>
            </a:solidFill>
            <a:prstDash val="solid"/>
            <a:round/>
            <a:headEnd len="med" w="med" type="none"/>
            <a:tailEnd len="med" w="med" type="triangle"/>
          </a:ln>
        </p:spPr>
      </p:cxnSp>
      <p:sp>
        <p:nvSpPr>
          <p:cNvPr id="3372" name="Google Shape;3372;p233"/>
          <p:cNvSpPr/>
          <p:nvPr/>
        </p:nvSpPr>
        <p:spPr>
          <a:xfrm>
            <a:off x="7400324" y="2445423"/>
            <a:ext cx="510300" cy="510300"/>
          </a:xfrm>
          <a:prstGeom prst="ellipse">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PV</a:t>
            </a:r>
            <a:endParaRPr sz="800">
              <a:solidFill>
                <a:srgbClr val="FFFFFF"/>
              </a:solidFill>
              <a:latin typeface="Proxima Nova"/>
              <a:ea typeface="Proxima Nova"/>
              <a:cs typeface="Proxima Nova"/>
              <a:sym typeface="Proxima Nova"/>
            </a:endParaRPr>
          </a:p>
        </p:txBody>
      </p:sp>
      <p:cxnSp>
        <p:nvCxnSpPr>
          <p:cNvPr id="3373" name="Google Shape;3373;p233"/>
          <p:cNvCxnSpPr>
            <a:stCxn id="3365" idx="3"/>
            <a:endCxn id="3372" idx="2"/>
          </p:cNvCxnSpPr>
          <p:nvPr/>
        </p:nvCxnSpPr>
        <p:spPr>
          <a:xfrm>
            <a:off x="6952125" y="2700577"/>
            <a:ext cx="448200" cy="0"/>
          </a:xfrm>
          <a:prstGeom prst="straightConnector1">
            <a:avLst/>
          </a:prstGeom>
          <a:noFill/>
          <a:ln cap="flat" cmpd="sng" w="9525">
            <a:solidFill>
              <a:schemeClr val="dk2"/>
            </a:solidFill>
            <a:prstDash val="solid"/>
            <a:round/>
            <a:headEnd len="med" w="med" type="none"/>
            <a:tailEnd len="med" w="med" type="triangle"/>
          </a:ln>
        </p:spPr>
      </p:cxnSp>
      <p:cxnSp>
        <p:nvCxnSpPr>
          <p:cNvPr id="3374" name="Google Shape;3374;p233"/>
          <p:cNvCxnSpPr>
            <a:stCxn id="3370" idx="3"/>
            <a:endCxn id="3372" idx="4"/>
          </p:cNvCxnSpPr>
          <p:nvPr/>
        </p:nvCxnSpPr>
        <p:spPr>
          <a:xfrm flipH="1" rot="10800000">
            <a:off x="6641042" y="2955828"/>
            <a:ext cx="1014300" cy="1127700"/>
          </a:xfrm>
          <a:prstGeom prst="bentConnector2">
            <a:avLst/>
          </a:prstGeom>
          <a:noFill/>
          <a:ln cap="flat" cmpd="sng" w="9525">
            <a:solidFill>
              <a:schemeClr val="dk2"/>
            </a:solidFill>
            <a:prstDash val="solid"/>
            <a:round/>
            <a:headEnd len="med" w="med" type="none"/>
            <a:tailEnd len="med" w="med" type="stealth"/>
          </a:ln>
        </p:spPr>
      </p:cxnSp>
      <p:sp>
        <p:nvSpPr>
          <p:cNvPr id="3375" name="Google Shape;3375;p233"/>
          <p:cNvSpPr/>
          <p:nvPr/>
        </p:nvSpPr>
        <p:spPr>
          <a:xfrm>
            <a:off x="3900225" y="3333026"/>
            <a:ext cx="1141200" cy="8910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OpenShift</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PV Controller</a:t>
            </a:r>
            <a:endParaRPr sz="1000">
              <a:latin typeface="Proxima Nova"/>
              <a:ea typeface="Proxima Nova"/>
              <a:cs typeface="Proxima Nova"/>
              <a:sym typeface="Proxima Nova"/>
            </a:endParaRPr>
          </a:p>
        </p:txBody>
      </p:sp>
      <p:cxnSp>
        <p:nvCxnSpPr>
          <p:cNvPr id="3376" name="Google Shape;3376;p233"/>
          <p:cNvCxnSpPr>
            <a:stCxn id="3375" idx="0"/>
            <a:endCxn id="3364" idx="2"/>
          </p:cNvCxnSpPr>
          <p:nvPr/>
        </p:nvCxnSpPr>
        <p:spPr>
          <a:xfrm rot="10800000">
            <a:off x="4470825" y="2906426"/>
            <a:ext cx="0" cy="426600"/>
          </a:xfrm>
          <a:prstGeom prst="straightConnector1">
            <a:avLst/>
          </a:prstGeom>
          <a:noFill/>
          <a:ln cap="flat" cmpd="sng" w="9525">
            <a:solidFill>
              <a:schemeClr val="dk2"/>
            </a:solidFill>
            <a:prstDash val="dot"/>
            <a:round/>
            <a:headEnd len="med" w="med" type="none"/>
            <a:tailEnd len="med" w="med" type="triangle"/>
          </a:ln>
        </p:spPr>
      </p:cxnSp>
      <p:sp>
        <p:nvSpPr>
          <p:cNvPr id="3377" name="Google Shape;3377;p233"/>
          <p:cNvSpPr txBox="1"/>
          <p:nvPr/>
        </p:nvSpPr>
        <p:spPr>
          <a:xfrm>
            <a:off x="5059502" y="2422572"/>
            <a:ext cx="7350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Proxima Nova"/>
                <a:ea typeface="Proxima Nova"/>
                <a:cs typeface="Proxima Nova"/>
                <a:sym typeface="Proxima Nova"/>
              </a:rPr>
              <a:t>provision</a:t>
            </a:r>
            <a:endParaRPr sz="900">
              <a:latin typeface="Proxima Nova"/>
              <a:ea typeface="Proxima Nova"/>
              <a:cs typeface="Proxima Nova"/>
              <a:sym typeface="Proxima Nova"/>
            </a:endParaRPr>
          </a:p>
        </p:txBody>
      </p:sp>
      <p:sp>
        <p:nvSpPr>
          <p:cNvPr id="3378" name="Google Shape;3378;p233"/>
          <p:cNvSpPr/>
          <p:nvPr/>
        </p:nvSpPr>
        <p:spPr>
          <a:xfrm>
            <a:off x="5810925" y="1578527"/>
            <a:ext cx="1141200" cy="41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Azure</a:t>
            </a:r>
            <a:br>
              <a:rPr lang="en" sz="900">
                <a:latin typeface="Proxima Nova"/>
                <a:ea typeface="Proxima Nova"/>
                <a:cs typeface="Proxima Nova"/>
                <a:sym typeface="Proxima Nova"/>
              </a:rPr>
            </a:br>
            <a:r>
              <a:rPr lang="en" sz="900">
                <a:latin typeface="Proxima Nova"/>
                <a:ea typeface="Proxima Nova"/>
                <a:cs typeface="Proxima Nova"/>
                <a:sym typeface="Proxima Nova"/>
              </a:rPr>
              <a:t>Provisioner</a:t>
            </a:r>
            <a:endParaRPr sz="900">
              <a:latin typeface="Proxima Nova"/>
              <a:ea typeface="Proxima Nova"/>
              <a:cs typeface="Proxima Nova"/>
              <a:sym typeface="Proxima Nova"/>
            </a:endParaRPr>
          </a:p>
        </p:txBody>
      </p:sp>
      <p:sp>
        <p:nvSpPr>
          <p:cNvPr id="3379" name="Google Shape;3379;p233"/>
          <p:cNvSpPr txBox="1"/>
          <p:nvPr/>
        </p:nvSpPr>
        <p:spPr>
          <a:xfrm>
            <a:off x="6851008" y="3813628"/>
            <a:ext cx="510300" cy="26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Proxima Nova"/>
                <a:ea typeface="Proxima Nova"/>
                <a:cs typeface="Proxima Nova"/>
                <a:sym typeface="Proxima Nova"/>
              </a:rPr>
              <a:t>bound</a:t>
            </a:r>
            <a:endParaRPr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3" name="Shape 3383"/>
        <p:cNvGrpSpPr/>
        <p:nvPr/>
      </p:nvGrpSpPr>
      <p:grpSpPr>
        <a:xfrm>
          <a:off x="0" y="0"/>
          <a:ext cx="0" cy="0"/>
          <a:chOff x="0" y="0"/>
          <a:chExt cx="0" cy="0"/>
        </a:xfrm>
      </p:grpSpPr>
      <p:sp>
        <p:nvSpPr>
          <p:cNvPr id="3384" name="Google Shape;3384;p23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85" name="Google Shape;3385;p234"/>
          <p:cNvSpPr txBox="1"/>
          <p:nvPr>
            <p:ph idx="1" type="body"/>
          </p:nvPr>
        </p:nvSpPr>
        <p:spPr>
          <a:xfrm>
            <a:off x="826700" y="1233775"/>
            <a:ext cx="4141500" cy="3290100"/>
          </a:xfrm>
          <a:prstGeom prst="rect">
            <a:avLst/>
          </a:prstGeom>
        </p:spPr>
        <p:txBody>
          <a:bodyPr anchorCtr="0" anchor="t" bIns="91425" lIns="91425" spcFirstLastPara="1" rIns="91425" wrap="square" tIns="91425">
            <a:noAutofit/>
          </a:bodyPr>
          <a:lstStyle/>
          <a:p>
            <a:pPr indent="-292100" lvl="0" marL="457200" rtl="0">
              <a:lnSpc>
                <a:spcPct val="150000"/>
              </a:lnSpc>
              <a:spcBef>
                <a:spcPts val="600"/>
              </a:spcBef>
              <a:spcAft>
                <a:spcPts val="0"/>
              </a:spcAft>
              <a:buSzPts val="1000"/>
              <a:buChar char="●"/>
            </a:pPr>
            <a:r>
              <a:rPr lang="en"/>
              <a:t>Containerized Red Hat Gluster Storage</a:t>
            </a:r>
            <a:endParaRPr/>
          </a:p>
          <a:p>
            <a:pPr indent="-292100" lvl="0" marL="457200" rtl="0">
              <a:lnSpc>
                <a:spcPct val="150000"/>
              </a:lnSpc>
              <a:spcBef>
                <a:spcPts val="0"/>
              </a:spcBef>
              <a:spcAft>
                <a:spcPts val="0"/>
              </a:spcAft>
              <a:buSzPts val="1000"/>
              <a:buChar char="●"/>
            </a:pPr>
            <a:r>
              <a:rPr lang="en"/>
              <a:t>Native integration with OpenShift </a:t>
            </a:r>
            <a:endParaRPr/>
          </a:p>
          <a:p>
            <a:pPr indent="-292100" lvl="0" marL="457200" rtl="0">
              <a:lnSpc>
                <a:spcPct val="150000"/>
              </a:lnSpc>
              <a:spcBef>
                <a:spcPts val="0"/>
              </a:spcBef>
              <a:spcAft>
                <a:spcPts val="0"/>
              </a:spcAft>
              <a:buSzPts val="1000"/>
              <a:buChar char="●"/>
            </a:pPr>
            <a:r>
              <a:rPr lang="en"/>
              <a:t>Unified Orchestration using Kubernetes for applications and storage </a:t>
            </a:r>
            <a:endParaRPr/>
          </a:p>
          <a:p>
            <a:pPr indent="-292100" lvl="0" marL="457200" rtl="0">
              <a:lnSpc>
                <a:spcPct val="150000"/>
              </a:lnSpc>
              <a:spcBef>
                <a:spcPts val="0"/>
              </a:spcBef>
              <a:spcAft>
                <a:spcPts val="0"/>
              </a:spcAft>
              <a:buSzPts val="1000"/>
              <a:buChar char="●"/>
            </a:pPr>
            <a:r>
              <a:rPr lang="en"/>
              <a:t>Greater control &amp; ease of use for developers</a:t>
            </a:r>
            <a:endParaRPr/>
          </a:p>
          <a:p>
            <a:pPr indent="-292100" lvl="0" marL="457200" rtl="0">
              <a:lnSpc>
                <a:spcPct val="150000"/>
              </a:lnSpc>
              <a:spcBef>
                <a:spcPts val="0"/>
              </a:spcBef>
              <a:spcAft>
                <a:spcPts val="0"/>
              </a:spcAft>
              <a:buSzPts val="1000"/>
              <a:buChar char="●"/>
            </a:pPr>
            <a:r>
              <a:rPr lang="en"/>
              <a:t>Lower TCO through convergence</a:t>
            </a:r>
            <a:endParaRPr/>
          </a:p>
          <a:p>
            <a:pPr indent="-292100" lvl="0" marL="457200" rtl="0">
              <a:lnSpc>
                <a:spcPct val="150000"/>
              </a:lnSpc>
              <a:spcBef>
                <a:spcPts val="0"/>
              </a:spcBef>
              <a:spcAft>
                <a:spcPts val="0"/>
              </a:spcAft>
              <a:buSzPts val="1000"/>
              <a:buChar char="●"/>
            </a:pPr>
            <a:r>
              <a:rPr lang="en"/>
              <a:t>Single vendor Support</a:t>
            </a:r>
            <a:endParaRPr/>
          </a:p>
        </p:txBody>
      </p:sp>
      <p:grpSp>
        <p:nvGrpSpPr>
          <p:cNvPr id="3386" name="Google Shape;3386;p234"/>
          <p:cNvGrpSpPr/>
          <p:nvPr/>
        </p:nvGrpSpPr>
        <p:grpSpPr>
          <a:xfrm>
            <a:off x="5044505" y="1395262"/>
            <a:ext cx="3522846" cy="2681049"/>
            <a:chOff x="437650" y="1468300"/>
            <a:chExt cx="3698526" cy="2814750"/>
          </a:xfrm>
        </p:grpSpPr>
        <p:pic>
          <p:nvPicPr>
            <p:cNvPr descr="Infrastructure.png" id="3387" name="Google Shape;3387;p234"/>
            <p:cNvPicPr preferRelativeResize="0"/>
            <p:nvPr/>
          </p:nvPicPr>
          <p:blipFill rotWithShape="1">
            <a:blip r:embed="rId3">
              <a:alphaModFix/>
            </a:blip>
            <a:srcRect b="0" l="18433" r="71334" t="0"/>
            <a:stretch/>
          </p:blipFill>
          <p:spPr>
            <a:xfrm>
              <a:off x="437650" y="1468300"/>
              <a:ext cx="3698526" cy="2814750"/>
            </a:xfrm>
            <a:prstGeom prst="rect">
              <a:avLst/>
            </a:prstGeom>
            <a:noFill/>
            <a:ln>
              <a:noFill/>
            </a:ln>
          </p:spPr>
        </p:pic>
        <p:sp>
          <p:nvSpPr>
            <p:cNvPr id="3388" name="Google Shape;3388;p234"/>
            <p:cNvSpPr txBox="1"/>
            <p:nvPr/>
          </p:nvSpPr>
          <p:spPr>
            <a:xfrm>
              <a:off x="604830" y="2881221"/>
              <a:ext cx="3371700" cy="1178700"/>
            </a:xfrm>
            <a:prstGeom prst="rect">
              <a:avLst/>
            </a:prstGeom>
            <a:solidFill>
              <a:srgbClr val="0084D1"/>
            </a:solidFill>
            <a:ln cap="flat" cmpd="sng" w="1907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sz="10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Font typeface="Arial"/>
                <a:buNone/>
              </a:pPr>
              <a:r>
                <a:t/>
              </a:r>
              <a:endParaRPr sz="10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FFFFFF"/>
                </a:buClr>
                <a:buFont typeface="Arial"/>
                <a:buNone/>
              </a:pPr>
              <a:r>
                <a:rPr lang="en" sz="1000">
                  <a:solidFill>
                    <a:srgbClr val="FFFFFF"/>
                  </a:solidFill>
                  <a:latin typeface="Proxima Nova"/>
                  <a:ea typeface="Proxima Nova"/>
                  <a:cs typeface="Proxima Nova"/>
                  <a:sym typeface="Proxima Nova"/>
                </a:rPr>
                <a:t>DISTRIBUTED, SECURE, SCALE-OUT STORAGE CLUSTER</a:t>
              </a:r>
              <a:endParaRPr sz="1000">
                <a:solidFill>
                  <a:srgbClr val="FFFFFF"/>
                </a:solidFill>
                <a:latin typeface="Proxima Nova"/>
                <a:ea typeface="Proxima Nova"/>
                <a:cs typeface="Proxima Nova"/>
                <a:sym typeface="Proxima Nova"/>
              </a:endParaRPr>
            </a:p>
          </p:txBody>
        </p:sp>
        <p:sp>
          <p:nvSpPr>
            <p:cNvPr id="3389" name="Google Shape;3389;p234"/>
            <p:cNvSpPr txBox="1"/>
            <p:nvPr/>
          </p:nvSpPr>
          <p:spPr>
            <a:xfrm>
              <a:off x="655032" y="2457868"/>
              <a:ext cx="1048500" cy="5175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APPLICATION</a:t>
              </a:r>
              <a:endParaRPr sz="800">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CONTAINER</a:t>
              </a:r>
              <a:endParaRPr sz="800">
                <a:latin typeface="Proxima Nova"/>
                <a:ea typeface="Proxima Nova"/>
                <a:cs typeface="Proxima Nova"/>
                <a:sym typeface="Proxima Nova"/>
              </a:endParaRPr>
            </a:p>
          </p:txBody>
        </p:sp>
        <p:sp>
          <p:nvSpPr>
            <p:cNvPr id="3390" name="Google Shape;3390;p234"/>
            <p:cNvSpPr txBox="1"/>
            <p:nvPr/>
          </p:nvSpPr>
          <p:spPr>
            <a:xfrm>
              <a:off x="1753928" y="2457868"/>
              <a:ext cx="1048500" cy="5175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APPLICATION CONTAINER</a:t>
              </a:r>
              <a:endParaRPr sz="800">
                <a:latin typeface="Proxima Nova"/>
                <a:ea typeface="Proxima Nova"/>
                <a:cs typeface="Proxima Nova"/>
                <a:sym typeface="Proxima Nova"/>
              </a:endParaRPr>
            </a:p>
          </p:txBody>
        </p:sp>
        <p:sp>
          <p:nvSpPr>
            <p:cNvPr id="3391" name="Google Shape;3391;p234"/>
            <p:cNvSpPr txBox="1"/>
            <p:nvPr/>
          </p:nvSpPr>
          <p:spPr>
            <a:xfrm>
              <a:off x="2852823" y="2457868"/>
              <a:ext cx="1048500" cy="5175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APPLICATION CONTAINER</a:t>
              </a:r>
              <a:endParaRPr sz="900">
                <a:latin typeface="Proxima Nova"/>
                <a:ea typeface="Proxima Nova"/>
                <a:cs typeface="Proxima Nova"/>
                <a:sym typeface="Proxima Nova"/>
              </a:endParaRPr>
            </a:p>
          </p:txBody>
        </p:sp>
        <p:sp>
          <p:nvSpPr>
            <p:cNvPr id="3392" name="Google Shape;3392;p234"/>
            <p:cNvSpPr txBox="1"/>
            <p:nvPr/>
          </p:nvSpPr>
          <p:spPr>
            <a:xfrm>
              <a:off x="655046" y="2975489"/>
              <a:ext cx="1048500" cy="447000"/>
            </a:xfrm>
            <a:prstGeom prst="rect">
              <a:avLst/>
            </a:prstGeom>
            <a:solidFill>
              <a:srgbClr val="3F9C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STORAGE</a:t>
              </a:r>
              <a:endParaRPr sz="800">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CONTAINER</a:t>
              </a:r>
              <a:endParaRPr sz="800">
                <a:solidFill>
                  <a:srgbClr val="FFFFFF"/>
                </a:solidFill>
                <a:latin typeface="Proxima Nova"/>
                <a:ea typeface="Proxima Nova"/>
                <a:cs typeface="Proxima Nova"/>
                <a:sym typeface="Proxima Nova"/>
              </a:endParaRPr>
            </a:p>
          </p:txBody>
        </p:sp>
        <p:sp>
          <p:nvSpPr>
            <p:cNvPr id="3393" name="Google Shape;3393;p234"/>
            <p:cNvSpPr txBox="1"/>
            <p:nvPr/>
          </p:nvSpPr>
          <p:spPr>
            <a:xfrm>
              <a:off x="1755407" y="2975489"/>
              <a:ext cx="1048500" cy="447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STORAGE</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CONTAINER</a:t>
              </a:r>
              <a:endParaRPr sz="900">
                <a:solidFill>
                  <a:srgbClr val="FFFFFF"/>
                </a:solidFill>
                <a:latin typeface="Proxima Nova"/>
                <a:ea typeface="Proxima Nova"/>
                <a:cs typeface="Proxima Nova"/>
                <a:sym typeface="Proxima Nova"/>
              </a:endParaRPr>
            </a:p>
          </p:txBody>
        </p:sp>
        <p:sp>
          <p:nvSpPr>
            <p:cNvPr id="3394" name="Google Shape;3394;p234"/>
            <p:cNvSpPr txBox="1"/>
            <p:nvPr/>
          </p:nvSpPr>
          <p:spPr>
            <a:xfrm>
              <a:off x="2855769" y="2975489"/>
              <a:ext cx="1048500" cy="447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STORAGE</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FFFFFF"/>
                </a:buClr>
                <a:buFont typeface="Arial"/>
                <a:buNone/>
              </a:pPr>
              <a:r>
                <a:rPr lang="en" sz="800">
                  <a:solidFill>
                    <a:srgbClr val="FFFFFF"/>
                  </a:solidFill>
                  <a:latin typeface="Proxima Nova"/>
                  <a:ea typeface="Proxima Nova"/>
                  <a:cs typeface="Proxima Nova"/>
                  <a:sym typeface="Proxima Nova"/>
                </a:rPr>
                <a:t>CONTAINER</a:t>
              </a:r>
              <a:endParaRPr sz="900">
                <a:solidFill>
                  <a:srgbClr val="FFFFFF"/>
                </a:solidFill>
                <a:latin typeface="Proxima Nova"/>
                <a:ea typeface="Proxima Nova"/>
                <a:cs typeface="Proxima Nova"/>
                <a:sym typeface="Proxima Nova"/>
              </a:endParaRPr>
            </a:p>
          </p:txBody>
        </p:sp>
        <p:pic>
          <p:nvPicPr>
            <p:cNvPr id="3395" name="Google Shape;3395;p234"/>
            <p:cNvPicPr preferRelativeResize="0"/>
            <p:nvPr/>
          </p:nvPicPr>
          <p:blipFill>
            <a:blip r:embed="rId4">
              <a:alphaModFix/>
            </a:blip>
            <a:stretch>
              <a:fillRect/>
            </a:stretch>
          </p:blipFill>
          <p:spPr>
            <a:xfrm>
              <a:off x="713201" y="1525429"/>
              <a:ext cx="3129927" cy="804575"/>
            </a:xfrm>
            <a:prstGeom prst="rect">
              <a:avLst/>
            </a:prstGeom>
            <a:noFill/>
            <a:ln>
              <a:noFill/>
            </a:ln>
          </p:spPr>
        </p:pic>
      </p:grpSp>
      <p:sp>
        <p:nvSpPr>
          <p:cNvPr id="3396" name="Google Shape;3396;p23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CONTAINER-NATIVE STORAGE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0" name="Shape 3400"/>
        <p:cNvGrpSpPr/>
        <p:nvPr/>
      </p:nvGrpSpPr>
      <p:grpSpPr>
        <a:xfrm>
          <a:off x="0" y="0"/>
          <a:ext cx="0" cy="0"/>
          <a:chOff x="0" y="0"/>
          <a:chExt cx="0" cy="0"/>
        </a:xfrm>
      </p:grpSpPr>
      <p:sp>
        <p:nvSpPr>
          <p:cNvPr id="3401" name="Google Shape;3401;p235"/>
          <p:cNvSpPr/>
          <p:nvPr/>
        </p:nvSpPr>
        <p:spPr>
          <a:xfrm>
            <a:off x="4766275" y="2407725"/>
            <a:ext cx="1302300" cy="1561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NODE</a:t>
            </a:r>
            <a:endParaRPr b="1" sz="1000"/>
          </a:p>
        </p:txBody>
      </p:sp>
      <p:sp>
        <p:nvSpPr>
          <p:cNvPr id="3402" name="Google Shape;3402;p235"/>
          <p:cNvSpPr/>
          <p:nvPr/>
        </p:nvSpPr>
        <p:spPr>
          <a:xfrm>
            <a:off x="3312400" y="2407725"/>
            <a:ext cx="1302300" cy="1561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NODE</a:t>
            </a:r>
            <a:endParaRPr b="1" sz="1000"/>
          </a:p>
        </p:txBody>
      </p:sp>
      <p:sp>
        <p:nvSpPr>
          <p:cNvPr id="3403" name="Google Shape;3403;p235"/>
          <p:cNvSpPr/>
          <p:nvPr/>
        </p:nvSpPr>
        <p:spPr>
          <a:xfrm>
            <a:off x="1858525" y="2407725"/>
            <a:ext cx="1302300" cy="1561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NODE</a:t>
            </a:r>
            <a:endParaRPr b="1" sz="1000"/>
          </a:p>
        </p:txBody>
      </p:sp>
      <p:sp>
        <p:nvSpPr>
          <p:cNvPr id="3404" name="Google Shape;3404;p235"/>
          <p:cNvSpPr/>
          <p:nvPr/>
        </p:nvSpPr>
        <p:spPr>
          <a:xfrm>
            <a:off x="1933400" y="3279575"/>
            <a:ext cx="4054200" cy="1227300"/>
          </a:xfrm>
          <a:prstGeom prst="rect">
            <a:avLst/>
          </a:prstGeom>
          <a:solidFill>
            <a:srgbClr val="EA6D6D">
              <a:alpha val="45380"/>
            </a:srgbClr>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5" name="Google Shape;3405;p23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CONTAINER-NATIVE STORAGE</a:t>
            </a:r>
            <a:endParaRPr/>
          </a:p>
        </p:txBody>
      </p:sp>
      <p:sp>
        <p:nvSpPr>
          <p:cNvPr id="3406" name="Google Shape;3406;p23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407" name="Google Shape;3407;p235"/>
          <p:cNvSpPr/>
          <p:nvPr/>
        </p:nvSpPr>
        <p:spPr>
          <a:xfrm>
            <a:off x="6220150" y="2407725"/>
            <a:ext cx="1302300" cy="1561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NODE</a:t>
            </a:r>
            <a:endParaRPr b="1" sz="1000"/>
          </a:p>
        </p:txBody>
      </p:sp>
      <p:sp>
        <p:nvSpPr>
          <p:cNvPr id="3408" name="Google Shape;3408;p235"/>
          <p:cNvSpPr/>
          <p:nvPr/>
        </p:nvSpPr>
        <p:spPr>
          <a:xfrm>
            <a:off x="3790594" y="273622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09" name="Google Shape;3409;p235"/>
          <p:cNvSpPr/>
          <p:nvPr/>
        </p:nvSpPr>
        <p:spPr>
          <a:xfrm>
            <a:off x="4182732" y="273622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10" name="Google Shape;3410;p235"/>
          <p:cNvSpPr/>
          <p:nvPr/>
        </p:nvSpPr>
        <p:spPr>
          <a:xfrm>
            <a:off x="5239832" y="273622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11" name="Google Shape;3411;p235"/>
          <p:cNvSpPr/>
          <p:nvPr/>
        </p:nvSpPr>
        <p:spPr>
          <a:xfrm>
            <a:off x="5631970" y="273622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12" name="Google Shape;3412;p235"/>
          <p:cNvSpPr/>
          <p:nvPr/>
        </p:nvSpPr>
        <p:spPr>
          <a:xfrm>
            <a:off x="6311980" y="2736208"/>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13" name="Google Shape;3413;p235"/>
          <p:cNvSpPr/>
          <p:nvPr/>
        </p:nvSpPr>
        <p:spPr>
          <a:xfrm>
            <a:off x="6704117" y="2736208"/>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14" name="Google Shape;3414;p235"/>
          <p:cNvSpPr/>
          <p:nvPr/>
        </p:nvSpPr>
        <p:spPr>
          <a:xfrm>
            <a:off x="7096255" y="2736208"/>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15" name="Google Shape;3415;p235"/>
          <p:cNvSpPr/>
          <p:nvPr/>
        </p:nvSpPr>
        <p:spPr>
          <a:xfrm>
            <a:off x="6311980" y="312431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16" name="Google Shape;3416;p235"/>
          <p:cNvSpPr/>
          <p:nvPr/>
        </p:nvSpPr>
        <p:spPr>
          <a:xfrm>
            <a:off x="6704117" y="312431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17" name="Google Shape;3417;p235"/>
          <p:cNvSpPr/>
          <p:nvPr/>
        </p:nvSpPr>
        <p:spPr>
          <a:xfrm>
            <a:off x="7096255" y="3124310"/>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pic>
        <p:nvPicPr>
          <p:cNvPr id="3418" name="Google Shape;3418;p235"/>
          <p:cNvPicPr preferRelativeResize="0"/>
          <p:nvPr/>
        </p:nvPicPr>
        <p:blipFill>
          <a:blip r:embed="rId3">
            <a:alphaModFix/>
          </a:blip>
          <a:stretch>
            <a:fillRect/>
          </a:stretch>
        </p:blipFill>
        <p:spPr>
          <a:xfrm>
            <a:off x="3449888" y="3499311"/>
            <a:ext cx="189225" cy="249824"/>
          </a:xfrm>
          <a:prstGeom prst="rect">
            <a:avLst/>
          </a:prstGeom>
          <a:noFill/>
          <a:ln>
            <a:noFill/>
          </a:ln>
        </p:spPr>
      </p:pic>
      <p:pic>
        <p:nvPicPr>
          <p:cNvPr id="3419" name="Google Shape;3419;p235"/>
          <p:cNvPicPr preferRelativeResize="0"/>
          <p:nvPr/>
        </p:nvPicPr>
        <p:blipFill>
          <a:blip r:embed="rId3">
            <a:alphaModFix/>
          </a:blip>
          <a:stretch>
            <a:fillRect/>
          </a:stretch>
        </p:blipFill>
        <p:spPr>
          <a:xfrm>
            <a:off x="3729250" y="3499311"/>
            <a:ext cx="189225" cy="249824"/>
          </a:xfrm>
          <a:prstGeom prst="rect">
            <a:avLst/>
          </a:prstGeom>
          <a:noFill/>
          <a:ln>
            <a:noFill/>
          </a:ln>
        </p:spPr>
      </p:pic>
      <p:pic>
        <p:nvPicPr>
          <p:cNvPr id="3420" name="Google Shape;3420;p235"/>
          <p:cNvPicPr preferRelativeResize="0"/>
          <p:nvPr/>
        </p:nvPicPr>
        <p:blipFill>
          <a:blip r:embed="rId3">
            <a:alphaModFix/>
          </a:blip>
          <a:stretch>
            <a:fillRect/>
          </a:stretch>
        </p:blipFill>
        <p:spPr>
          <a:xfrm>
            <a:off x="4008613" y="3499311"/>
            <a:ext cx="189225" cy="249824"/>
          </a:xfrm>
          <a:prstGeom prst="rect">
            <a:avLst/>
          </a:prstGeom>
          <a:noFill/>
          <a:ln>
            <a:noFill/>
          </a:ln>
        </p:spPr>
      </p:pic>
      <p:pic>
        <p:nvPicPr>
          <p:cNvPr id="3421" name="Google Shape;3421;p235"/>
          <p:cNvPicPr preferRelativeResize="0"/>
          <p:nvPr/>
        </p:nvPicPr>
        <p:blipFill>
          <a:blip r:embed="rId3">
            <a:alphaModFix/>
          </a:blip>
          <a:stretch>
            <a:fillRect/>
          </a:stretch>
        </p:blipFill>
        <p:spPr>
          <a:xfrm>
            <a:off x="4287975" y="3499311"/>
            <a:ext cx="189225" cy="249824"/>
          </a:xfrm>
          <a:prstGeom prst="rect">
            <a:avLst/>
          </a:prstGeom>
          <a:noFill/>
          <a:ln>
            <a:noFill/>
          </a:ln>
        </p:spPr>
      </p:pic>
      <p:pic>
        <p:nvPicPr>
          <p:cNvPr id="3422" name="Google Shape;3422;p235"/>
          <p:cNvPicPr preferRelativeResize="0"/>
          <p:nvPr/>
        </p:nvPicPr>
        <p:blipFill>
          <a:blip r:embed="rId3">
            <a:alphaModFix/>
          </a:blip>
          <a:stretch>
            <a:fillRect/>
          </a:stretch>
        </p:blipFill>
        <p:spPr>
          <a:xfrm>
            <a:off x="4903763" y="3506989"/>
            <a:ext cx="189225" cy="249824"/>
          </a:xfrm>
          <a:prstGeom prst="rect">
            <a:avLst/>
          </a:prstGeom>
          <a:noFill/>
          <a:ln>
            <a:noFill/>
          </a:ln>
        </p:spPr>
      </p:pic>
      <p:pic>
        <p:nvPicPr>
          <p:cNvPr id="3423" name="Google Shape;3423;p235"/>
          <p:cNvPicPr preferRelativeResize="0"/>
          <p:nvPr/>
        </p:nvPicPr>
        <p:blipFill>
          <a:blip r:embed="rId3">
            <a:alphaModFix/>
          </a:blip>
          <a:stretch>
            <a:fillRect/>
          </a:stretch>
        </p:blipFill>
        <p:spPr>
          <a:xfrm>
            <a:off x="5183125" y="3506989"/>
            <a:ext cx="189225" cy="249824"/>
          </a:xfrm>
          <a:prstGeom prst="rect">
            <a:avLst/>
          </a:prstGeom>
          <a:noFill/>
          <a:ln>
            <a:noFill/>
          </a:ln>
        </p:spPr>
      </p:pic>
      <p:pic>
        <p:nvPicPr>
          <p:cNvPr id="3424" name="Google Shape;3424;p235"/>
          <p:cNvPicPr preferRelativeResize="0"/>
          <p:nvPr/>
        </p:nvPicPr>
        <p:blipFill>
          <a:blip r:embed="rId3">
            <a:alphaModFix/>
          </a:blip>
          <a:stretch>
            <a:fillRect/>
          </a:stretch>
        </p:blipFill>
        <p:spPr>
          <a:xfrm>
            <a:off x="5462488" y="3506989"/>
            <a:ext cx="189225" cy="249824"/>
          </a:xfrm>
          <a:prstGeom prst="rect">
            <a:avLst/>
          </a:prstGeom>
          <a:noFill/>
          <a:ln>
            <a:noFill/>
          </a:ln>
        </p:spPr>
      </p:pic>
      <p:pic>
        <p:nvPicPr>
          <p:cNvPr id="3425" name="Google Shape;3425;p235"/>
          <p:cNvPicPr preferRelativeResize="0"/>
          <p:nvPr/>
        </p:nvPicPr>
        <p:blipFill>
          <a:blip r:embed="rId3">
            <a:alphaModFix/>
          </a:blip>
          <a:stretch>
            <a:fillRect/>
          </a:stretch>
        </p:blipFill>
        <p:spPr>
          <a:xfrm>
            <a:off x="5741850" y="3506989"/>
            <a:ext cx="189225" cy="249824"/>
          </a:xfrm>
          <a:prstGeom prst="rect">
            <a:avLst/>
          </a:prstGeom>
          <a:noFill/>
          <a:ln>
            <a:noFill/>
          </a:ln>
        </p:spPr>
      </p:pic>
      <p:grpSp>
        <p:nvGrpSpPr>
          <p:cNvPr id="3426" name="Google Shape;3426;p235"/>
          <p:cNvGrpSpPr/>
          <p:nvPr/>
        </p:nvGrpSpPr>
        <p:grpSpPr>
          <a:xfrm>
            <a:off x="2290813" y="2736220"/>
            <a:ext cx="437700" cy="355500"/>
            <a:chOff x="2290813" y="2736220"/>
            <a:chExt cx="437700" cy="355500"/>
          </a:xfrm>
        </p:grpSpPr>
        <p:sp>
          <p:nvSpPr>
            <p:cNvPr id="3427" name="Google Shape;3427;p235"/>
            <p:cNvSpPr/>
            <p:nvPr/>
          </p:nvSpPr>
          <p:spPr>
            <a:xfrm>
              <a:off x="2316402" y="2736220"/>
              <a:ext cx="355500" cy="355500"/>
            </a:xfrm>
            <a:prstGeom prst="rect">
              <a:avLst/>
            </a:prstGeom>
            <a:solidFill>
              <a:srgbClr val="CC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600">
                <a:solidFill>
                  <a:srgbClr val="FFFFFF"/>
                </a:solidFill>
              </a:endParaRPr>
            </a:p>
          </p:txBody>
        </p:sp>
        <p:sp>
          <p:nvSpPr>
            <p:cNvPr id="3428" name="Google Shape;3428;p235"/>
            <p:cNvSpPr txBox="1"/>
            <p:nvPr/>
          </p:nvSpPr>
          <p:spPr>
            <a:xfrm>
              <a:off x="2290813" y="2771925"/>
              <a:ext cx="437700" cy="28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FFFFFF"/>
                  </a:solidFill>
                  <a:latin typeface="Proxima Nova"/>
                  <a:ea typeface="Proxima Nova"/>
                  <a:cs typeface="Proxima Nova"/>
                  <a:sym typeface="Proxima Nova"/>
                </a:rPr>
                <a:t>RHGS</a:t>
              </a:r>
              <a:endParaRPr sz="700">
                <a:solidFill>
                  <a:srgbClr val="FFFFFF"/>
                </a:solidFill>
                <a:latin typeface="Proxima Nova"/>
                <a:ea typeface="Proxima Nova"/>
                <a:cs typeface="Proxima Nova"/>
                <a:sym typeface="Proxima Nova"/>
              </a:endParaRPr>
            </a:p>
          </p:txBody>
        </p:sp>
      </p:grpSp>
      <p:grpSp>
        <p:nvGrpSpPr>
          <p:cNvPr id="3429" name="Google Shape;3429;p235"/>
          <p:cNvGrpSpPr/>
          <p:nvPr/>
        </p:nvGrpSpPr>
        <p:grpSpPr>
          <a:xfrm>
            <a:off x="3370005" y="2736220"/>
            <a:ext cx="437700" cy="355500"/>
            <a:chOff x="3370005" y="2736220"/>
            <a:chExt cx="437700" cy="355500"/>
          </a:xfrm>
        </p:grpSpPr>
        <p:sp>
          <p:nvSpPr>
            <p:cNvPr id="3430" name="Google Shape;3430;p235"/>
            <p:cNvSpPr/>
            <p:nvPr/>
          </p:nvSpPr>
          <p:spPr>
            <a:xfrm>
              <a:off x="3395594" y="2736220"/>
              <a:ext cx="355500" cy="355500"/>
            </a:xfrm>
            <a:prstGeom prst="rect">
              <a:avLst/>
            </a:prstGeom>
            <a:solidFill>
              <a:srgbClr val="CC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600">
                <a:solidFill>
                  <a:srgbClr val="FFFFFF"/>
                </a:solidFill>
              </a:endParaRPr>
            </a:p>
          </p:txBody>
        </p:sp>
        <p:sp>
          <p:nvSpPr>
            <p:cNvPr id="3431" name="Google Shape;3431;p235"/>
            <p:cNvSpPr txBox="1"/>
            <p:nvPr/>
          </p:nvSpPr>
          <p:spPr>
            <a:xfrm>
              <a:off x="3370005" y="2771925"/>
              <a:ext cx="437700" cy="28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FFFFFF"/>
                  </a:solidFill>
                  <a:latin typeface="Proxima Nova"/>
                  <a:ea typeface="Proxima Nova"/>
                  <a:cs typeface="Proxima Nova"/>
                  <a:sym typeface="Proxima Nova"/>
                </a:rPr>
                <a:t>RHGS</a:t>
              </a:r>
              <a:endParaRPr sz="700">
                <a:solidFill>
                  <a:srgbClr val="FFFFFF"/>
                </a:solidFill>
                <a:latin typeface="Proxima Nova"/>
                <a:ea typeface="Proxima Nova"/>
                <a:cs typeface="Proxima Nova"/>
                <a:sym typeface="Proxima Nova"/>
              </a:endParaRPr>
            </a:p>
          </p:txBody>
        </p:sp>
      </p:grpSp>
      <p:grpSp>
        <p:nvGrpSpPr>
          <p:cNvPr id="3432" name="Google Shape;3432;p235"/>
          <p:cNvGrpSpPr/>
          <p:nvPr/>
        </p:nvGrpSpPr>
        <p:grpSpPr>
          <a:xfrm>
            <a:off x="4818113" y="2736220"/>
            <a:ext cx="437700" cy="355500"/>
            <a:chOff x="4818113" y="2736220"/>
            <a:chExt cx="437700" cy="355500"/>
          </a:xfrm>
        </p:grpSpPr>
        <p:sp>
          <p:nvSpPr>
            <p:cNvPr id="3433" name="Google Shape;3433;p235"/>
            <p:cNvSpPr/>
            <p:nvPr/>
          </p:nvSpPr>
          <p:spPr>
            <a:xfrm>
              <a:off x="4843702" y="2736220"/>
              <a:ext cx="355500" cy="355500"/>
            </a:xfrm>
            <a:prstGeom prst="rect">
              <a:avLst/>
            </a:prstGeom>
            <a:solidFill>
              <a:srgbClr val="CC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600">
                <a:solidFill>
                  <a:srgbClr val="FFFFFF"/>
                </a:solidFill>
              </a:endParaRPr>
            </a:p>
          </p:txBody>
        </p:sp>
        <p:sp>
          <p:nvSpPr>
            <p:cNvPr id="3434" name="Google Shape;3434;p235"/>
            <p:cNvSpPr txBox="1"/>
            <p:nvPr/>
          </p:nvSpPr>
          <p:spPr>
            <a:xfrm>
              <a:off x="4818113" y="2771925"/>
              <a:ext cx="437700" cy="28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FFFFFF"/>
                  </a:solidFill>
                  <a:latin typeface="Proxima Nova"/>
                  <a:ea typeface="Proxima Nova"/>
                  <a:cs typeface="Proxima Nova"/>
                  <a:sym typeface="Proxima Nova"/>
                </a:rPr>
                <a:t>RHGS</a:t>
              </a:r>
              <a:endParaRPr sz="700">
                <a:solidFill>
                  <a:srgbClr val="FFFFFF"/>
                </a:solidFill>
                <a:latin typeface="Proxima Nova"/>
                <a:ea typeface="Proxima Nova"/>
                <a:cs typeface="Proxima Nova"/>
                <a:sym typeface="Proxima Nova"/>
              </a:endParaRPr>
            </a:p>
          </p:txBody>
        </p:sp>
      </p:grpSp>
      <p:sp>
        <p:nvSpPr>
          <p:cNvPr id="3435" name="Google Shape;3435;p235"/>
          <p:cNvSpPr/>
          <p:nvPr/>
        </p:nvSpPr>
        <p:spPr>
          <a:xfrm>
            <a:off x="6311980" y="3512987"/>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36" name="Google Shape;3436;p235"/>
          <p:cNvSpPr/>
          <p:nvPr/>
        </p:nvSpPr>
        <p:spPr>
          <a:xfrm>
            <a:off x="6704117" y="3512987"/>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sp>
        <p:nvSpPr>
          <p:cNvPr id="3437" name="Google Shape;3437;p235"/>
          <p:cNvSpPr/>
          <p:nvPr/>
        </p:nvSpPr>
        <p:spPr>
          <a:xfrm>
            <a:off x="7096255" y="3512987"/>
            <a:ext cx="355500" cy="355500"/>
          </a:xfrm>
          <a:prstGeom prst="rect">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rPr>
              <a:t>POD</a:t>
            </a:r>
            <a:endParaRPr sz="600">
              <a:solidFill>
                <a:srgbClr val="FFFFFF"/>
              </a:solidFill>
            </a:endParaRPr>
          </a:p>
        </p:txBody>
      </p:sp>
      <p:pic>
        <p:nvPicPr>
          <p:cNvPr id="3438" name="Google Shape;3438;p235"/>
          <p:cNvPicPr preferRelativeResize="0"/>
          <p:nvPr/>
        </p:nvPicPr>
        <p:blipFill>
          <a:blip r:embed="rId3">
            <a:alphaModFix/>
          </a:blip>
          <a:stretch>
            <a:fillRect/>
          </a:stretch>
        </p:blipFill>
        <p:spPr>
          <a:xfrm>
            <a:off x="2006126" y="3639701"/>
            <a:ext cx="189225" cy="249824"/>
          </a:xfrm>
          <a:prstGeom prst="rect">
            <a:avLst/>
          </a:prstGeom>
          <a:noFill/>
          <a:ln>
            <a:noFill/>
          </a:ln>
        </p:spPr>
      </p:pic>
      <p:pic>
        <p:nvPicPr>
          <p:cNvPr id="3439" name="Google Shape;3439;p235"/>
          <p:cNvPicPr preferRelativeResize="0"/>
          <p:nvPr/>
        </p:nvPicPr>
        <p:blipFill>
          <a:blip r:embed="rId3">
            <a:alphaModFix/>
          </a:blip>
          <a:stretch>
            <a:fillRect/>
          </a:stretch>
        </p:blipFill>
        <p:spPr>
          <a:xfrm>
            <a:off x="2285488" y="3639701"/>
            <a:ext cx="189225" cy="249824"/>
          </a:xfrm>
          <a:prstGeom prst="rect">
            <a:avLst/>
          </a:prstGeom>
          <a:noFill/>
          <a:ln>
            <a:noFill/>
          </a:ln>
        </p:spPr>
      </p:pic>
      <p:pic>
        <p:nvPicPr>
          <p:cNvPr id="3440" name="Google Shape;3440;p235"/>
          <p:cNvPicPr preferRelativeResize="0"/>
          <p:nvPr/>
        </p:nvPicPr>
        <p:blipFill>
          <a:blip r:embed="rId3">
            <a:alphaModFix/>
          </a:blip>
          <a:stretch>
            <a:fillRect/>
          </a:stretch>
        </p:blipFill>
        <p:spPr>
          <a:xfrm>
            <a:off x="2564850" y="3639701"/>
            <a:ext cx="189225" cy="249824"/>
          </a:xfrm>
          <a:prstGeom prst="rect">
            <a:avLst/>
          </a:prstGeom>
          <a:noFill/>
          <a:ln>
            <a:noFill/>
          </a:ln>
        </p:spPr>
      </p:pic>
      <p:pic>
        <p:nvPicPr>
          <p:cNvPr id="3441" name="Google Shape;3441;p235"/>
          <p:cNvPicPr preferRelativeResize="0"/>
          <p:nvPr/>
        </p:nvPicPr>
        <p:blipFill>
          <a:blip r:embed="rId3">
            <a:alphaModFix/>
          </a:blip>
          <a:stretch>
            <a:fillRect/>
          </a:stretch>
        </p:blipFill>
        <p:spPr>
          <a:xfrm>
            <a:off x="2844213" y="3639701"/>
            <a:ext cx="189225" cy="249824"/>
          </a:xfrm>
          <a:prstGeom prst="rect">
            <a:avLst/>
          </a:prstGeom>
          <a:noFill/>
          <a:ln>
            <a:noFill/>
          </a:ln>
        </p:spPr>
      </p:pic>
      <p:pic>
        <p:nvPicPr>
          <p:cNvPr id="3442" name="Google Shape;3442;p235"/>
          <p:cNvPicPr preferRelativeResize="0"/>
          <p:nvPr/>
        </p:nvPicPr>
        <p:blipFill>
          <a:blip r:embed="rId3">
            <a:alphaModFix/>
          </a:blip>
          <a:stretch>
            <a:fillRect/>
          </a:stretch>
        </p:blipFill>
        <p:spPr>
          <a:xfrm>
            <a:off x="2006126" y="3343155"/>
            <a:ext cx="189225" cy="249824"/>
          </a:xfrm>
          <a:prstGeom prst="rect">
            <a:avLst/>
          </a:prstGeom>
          <a:noFill/>
          <a:ln>
            <a:noFill/>
          </a:ln>
        </p:spPr>
      </p:pic>
      <p:pic>
        <p:nvPicPr>
          <p:cNvPr id="3443" name="Google Shape;3443;p235"/>
          <p:cNvPicPr preferRelativeResize="0"/>
          <p:nvPr/>
        </p:nvPicPr>
        <p:blipFill>
          <a:blip r:embed="rId3">
            <a:alphaModFix/>
          </a:blip>
          <a:stretch>
            <a:fillRect/>
          </a:stretch>
        </p:blipFill>
        <p:spPr>
          <a:xfrm>
            <a:off x="2285488" y="3343155"/>
            <a:ext cx="189225" cy="249824"/>
          </a:xfrm>
          <a:prstGeom prst="rect">
            <a:avLst/>
          </a:prstGeom>
          <a:noFill/>
          <a:ln>
            <a:noFill/>
          </a:ln>
        </p:spPr>
      </p:pic>
      <p:pic>
        <p:nvPicPr>
          <p:cNvPr id="3444" name="Google Shape;3444;p235"/>
          <p:cNvPicPr preferRelativeResize="0"/>
          <p:nvPr/>
        </p:nvPicPr>
        <p:blipFill>
          <a:blip r:embed="rId3">
            <a:alphaModFix/>
          </a:blip>
          <a:stretch>
            <a:fillRect/>
          </a:stretch>
        </p:blipFill>
        <p:spPr>
          <a:xfrm>
            <a:off x="2564850" y="3343155"/>
            <a:ext cx="189225" cy="249824"/>
          </a:xfrm>
          <a:prstGeom prst="rect">
            <a:avLst/>
          </a:prstGeom>
          <a:noFill/>
          <a:ln>
            <a:noFill/>
          </a:ln>
        </p:spPr>
      </p:pic>
      <p:pic>
        <p:nvPicPr>
          <p:cNvPr id="3445" name="Google Shape;3445;p235"/>
          <p:cNvPicPr preferRelativeResize="0"/>
          <p:nvPr/>
        </p:nvPicPr>
        <p:blipFill>
          <a:blip r:embed="rId3">
            <a:alphaModFix/>
          </a:blip>
          <a:stretch>
            <a:fillRect/>
          </a:stretch>
        </p:blipFill>
        <p:spPr>
          <a:xfrm>
            <a:off x="2844213" y="3343155"/>
            <a:ext cx="189225" cy="249824"/>
          </a:xfrm>
          <a:prstGeom prst="rect">
            <a:avLst/>
          </a:prstGeom>
          <a:noFill/>
          <a:ln>
            <a:noFill/>
          </a:ln>
        </p:spPr>
      </p:pic>
      <p:pic>
        <p:nvPicPr>
          <p:cNvPr id="3446" name="Google Shape;3446;p235"/>
          <p:cNvPicPr preferRelativeResize="0"/>
          <p:nvPr/>
        </p:nvPicPr>
        <p:blipFill>
          <a:blip r:embed="rId4">
            <a:alphaModFix/>
          </a:blip>
          <a:stretch>
            <a:fillRect/>
          </a:stretch>
        </p:blipFill>
        <p:spPr>
          <a:xfrm>
            <a:off x="3215175" y="4145225"/>
            <a:ext cx="1665601" cy="249825"/>
          </a:xfrm>
          <a:prstGeom prst="rect">
            <a:avLst/>
          </a:prstGeom>
          <a:noFill/>
          <a:ln>
            <a:noFill/>
          </a:ln>
        </p:spPr>
      </p:pic>
      <p:grpSp>
        <p:nvGrpSpPr>
          <p:cNvPr id="3447" name="Google Shape;3447;p235"/>
          <p:cNvGrpSpPr/>
          <p:nvPr/>
        </p:nvGrpSpPr>
        <p:grpSpPr>
          <a:xfrm>
            <a:off x="3918475" y="1223950"/>
            <a:ext cx="1506300" cy="812100"/>
            <a:chOff x="4182725" y="1154850"/>
            <a:chExt cx="1506300" cy="812100"/>
          </a:xfrm>
        </p:grpSpPr>
        <p:sp>
          <p:nvSpPr>
            <p:cNvPr id="3448" name="Google Shape;3448;p235"/>
            <p:cNvSpPr/>
            <p:nvPr/>
          </p:nvSpPr>
          <p:spPr>
            <a:xfrm>
              <a:off x="4182725" y="1154850"/>
              <a:ext cx="1506300" cy="8121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MASTER</a:t>
              </a:r>
              <a:endParaRPr b="1" sz="1000"/>
            </a:p>
          </p:txBody>
        </p:sp>
        <p:pic>
          <p:nvPicPr>
            <p:cNvPr id="3449" name="Google Shape;3449;p235"/>
            <p:cNvPicPr preferRelativeResize="0"/>
            <p:nvPr/>
          </p:nvPicPr>
          <p:blipFill>
            <a:blip r:embed="rId5">
              <a:alphaModFix/>
            </a:blip>
            <a:stretch>
              <a:fillRect/>
            </a:stretch>
          </p:blipFill>
          <p:spPr>
            <a:xfrm>
              <a:off x="4316964" y="1539842"/>
              <a:ext cx="1247650" cy="320533"/>
            </a:xfrm>
            <a:prstGeom prst="rect">
              <a:avLst/>
            </a:prstGeom>
            <a:noFill/>
            <a:ln>
              <a:noFill/>
            </a:ln>
          </p:spPr>
        </p:pic>
      </p:grpSp>
      <p:cxnSp>
        <p:nvCxnSpPr>
          <p:cNvPr id="3450" name="Google Shape;3450;p235"/>
          <p:cNvCxnSpPr>
            <a:stCxn id="3448" idx="2"/>
            <a:endCxn id="3403" idx="0"/>
          </p:cNvCxnSpPr>
          <p:nvPr/>
        </p:nvCxnSpPr>
        <p:spPr>
          <a:xfrm rot="5400000">
            <a:off x="3404875" y="1141000"/>
            <a:ext cx="371700" cy="21618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3451" name="Google Shape;3451;p235"/>
          <p:cNvCxnSpPr>
            <a:stCxn id="3448" idx="2"/>
            <a:endCxn id="3402" idx="0"/>
          </p:cNvCxnSpPr>
          <p:nvPr/>
        </p:nvCxnSpPr>
        <p:spPr>
          <a:xfrm rot="5400000">
            <a:off x="4131775" y="1867900"/>
            <a:ext cx="371700" cy="7080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3452" name="Google Shape;3452;p235"/>
          <p:cNvCxnSpPr>
            <a:stCxn id="3448" idx="2"/>
            <a:endCxn id="3401" idx="0"/>
          </p:cNvCxnSpPr>
          <p:nvPr/>
        </p:nvCxnSpPr>
        <p:spPr>
          <a:xfrm flipH="1" rot="-5400000">
            <a:off x="4858675" y="1849000"/>
            <a:ext cx="371700" cy="7458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3453" name="Google Shape;3453;p235"/>
          <p:cNvCxnSpPr>
            <a:stCxn id="3448" idx="2"/>
            <a:endCxn id="3407" idx="0"/>
          </p:cNvCxnSpPr>
          <p:nvPr/>
        </p:nvCxnSpPr>
        <p:spPr>
          <a:xfrm flipH="1" rot="-5400000">
            <a:off x="5585575" y="1122100"/>
            <a:ext cx="371700" cy="21996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3454" name="Google Shape;3454;p235"/>
          <p:cNvCxnSpPr>
            <a:stCxn id="3427" idx="2"/>
          </p:cNvCxnSpPr>
          <p:nvPr/>
        </p:nvCxnSpPr>
        <p:spPr>
          <a:xfrm>
            <a:off x="2494152" y="3091720"/>
            <a:ext cx="0" cy="186600"/>
          </a:xfrm>
          <a:prstGeom prst="straightConnector1">
            <a:avLst/>
          </a:prstGeom>
          <a:noFill/>
          <a:ln cap="flat" cmpd="sng" w="19050">
            <a:solidFill>
              <a:srgbClr val="CC0000"/>
            </a:solidFill>
            <a:prstDash val="solid"/>
            <a:round/>
            <a:headEnd len="med" w="med" type="none"/>
            <a:tailEnd len="med" w="med" type="none"/>
          </a:ln>
        </p:spPr>
      </p:cxnSp>
      <p:cxnSp>
        <p:nvCxnSpPr>
          <p:cNvPr id="3455" name="Google Shape;3455;p235"/>
          <p:cNvCxnSpPr/>
          <p:nvPr/>
        </p:nvCxnSpPr>
        <p:spPr>
          <a:xfrm>
            <a:off x="3576307" y="3091720"/>
            <a:ext cx="0" cy="186600"/>
          </a:xfrm>
          <a:prstGeom prst="straightConnector1">
            <a:avLst/>
          </a:prstGeom>
          <a:noFill/>
          <a:ln cap="flat" cmpd="sng" w="19050">
            <a:solidFill>
              <a:srgbClr val="CC0000"/>
            </a:solidFill>
            <a:prstDash val="solid"/>
            <a:round/>
            <a:headEnd len="med" w="med" type="none"/>
            <a:tailEnd len="med" w="med" type="none"/>
          </a:ln>
        </p:spPr>
      </p:cxnSp>
      <p:cxnSp>
        <p:nvCxnSpPr>
          <p:cNvPr id="3456" name="Google Shape;3456;p235"/>
          <p:cNvCxnSpPr/>
          <p:nvPr/>
        </p:nvCxnSpPr>
        <p:spPr>
          <a:xfrm>
            <a:off x="5024107" y="3091720"/>
            <a:ext cx="0" cy="1866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0" name="Shape 3460"/>
        <p:cNvGrpSpPr/>
        <p:nvPr/>
      </p:nvGrpSpPr>
      <p:grpSpPr>
        <a:xfrm>
          <a:off x="0" y="0"/>
          <a:ext cx="0" cy="0"/>
          <a:chOff x="0" y="0"/>
          <a:chExt cx="0" cy="0"/>
        </a:xfrm>
      </p:grpSpPr>
      <p:sp>
        <p:nvSpPr>
          <p:cNvPr id="3461" name="Google Shape;3461;p236"/>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APPLICATION SERVICES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